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7" r:id="rId2"/>
    <p:sldId id="259" r:id="rId3"/>
    <p:sldId id="310" r:id="rId4"/>
    <p:sldId id="299" r:id="rId5"/>
    <p:sldId id="290" r:id="rId6"/>
    <p:sldId id="287" r:id="rId7"/>
    <p:sldId id="274" r:id="rId8"/>
    <p:sldId id="261" r:id="rId9"/>
    <p:sldId id="303" r:id="rId10"/>
    <p:sldId id="304" r:id="rId11"/>
    <p:sldId id="305" r:id="rId12"/>
    <p:sldId id="286" r:id="rId13"/>
    <p:sldId id="306" r:id="rId14"/>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201" autoAdjust="0"/>
    <p:restoredTop sz="94660"/>
  </p:normalViewPr>
  <p:slideViewPr>
    <p:cSldViewPr snapToGrid="0" showGuides="1">
      <p:cViewPr>
        <p:scale>
          <a:sx n="60" d="100"/>
          <a:sy n="60" d="100"/>
        </p:scale>
        <p:origin x="2060" y="-640"/>
      </p:cViewPr>
      <p:guideLst>
        <p:guide orient="horz" pos="3120"/>
        <p:guide pos="2160"/>
      </p:guideLst>
    </p:cSldViewPr>
  </p:slideViewPr>
  <p:notesTextViewPr>
    <p:cViewPr>
      <p:scale>
        <a:sx n="1" d="1"/>
        <a:sy n="1" d="1"/>
      </p:scale>
      <p:origin x="0" y="0"/>
    </p:cViewPr>
  </p:notesTextViewPr>
  <p:sorterViewPr>
    <p:cViewPr>
      <p:scale>
        <a:sx n="100" d="100"/>
        <a:sy n="100" d="100"/>
      </p:scale>
      <p:origin x="0" y="-742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5F09FC0-8CFC-4BCF-B6EE-8F47DECB1E05}" type="datetimeFigureOut">
              <a:rPr lang="en-GB" smtClean="0"/>
              <a:t>05/05/2020</a:t>
            </a:fld>
            <a:endParaRPr lang="en-GB"/>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47927-748E-47FB-931B-3DECA6CCC319}" type="slidenum">
              <a:rPr lang="en-GB" smtClean="0"/>
              <a:t>‹#›</a:t>
            </a:fld>
            <a:endParaRPr lang="en-GB"/>
          </a:p>
        </p:txBody>
      </p:sp>
    </p:spTree>
    <p:extLst>
      <p:ext uri="{BB962C8B-B14F-4D97-AF65-F5344CB8AC3E}">
        <p14:creationId xmlns:p14="http://schemas.microsoft.com/office/powerpoint/2010/main" val="22404774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62C3D27-FD62-48F9-85E3-41F0E8C29BB2}" type="datetime1">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15850732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8657A4-EA64-4A25-A368-02F10012D14B}" type="datetime1">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001032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31A716E-3428-46D9-B551-1553AFD9F97B}" type="datetime1">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5601655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08D674-3510-4F7E-9731-B80FA2AD5A84}" type="datetime1">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485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89E6631-AE82-4686-B9A1-7C94D08FA939}" type="datetime1">
              <a:rPr lang="en-GB" smtClean="0"/>
              <a:t>05/05/2020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210862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F277605-1B5C-48FD-A50C-7DAB474DEBDE}" type="datetime1">
              <a:rPr lang="en-GB" smtClean="0"/>
              <a:t>05/05/2020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0503291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A2DF04-C61D-49FD-951D-CDEBAFB259D7}" type="datetime1">
              <a:rPr lang="en-GB" smtClean="0"/>
              <a:t>05/05/2020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688957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F5103F4-F923-4EDF-A6D5-E15CBD9E4479}" type="datetime1">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016456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35153BEF-36BE-4950-A6B1-0E202982A9C3}" type="datetime1">
              <a:rPr lang="en-GB" smtClean="0"/>
              <a:t>05/05/2020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2544335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080F8C-5B0E-424E-97FF-DADE5088C92E}" type="datetime1">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38447650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7901AE-B2C9-47C7-950D-6C0CDD26EFC9}" type="datetime1">
              <a:rPr lang="en-GB" smtClean="0"/>
              <a:t>05/05/2020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2197ACC-EB3C-4466-A41B-F6CC006DF8B4}" type="slidenum">
              <a:rPr lang="en-GB" smtClean="0"/>
              <a:t>‹#›</a:t>
            </a:fld>
            <a:endParaRPr lang="en-GB"/>
          </a:p>
        </p:txBody>
      </p:sp>
    </p:spTree>
    <p:extLst>
      <p:ext uri="{BB962C8B-B14F-4D97-AF65-F5344CB8AC3E}">
        <p14:creationId xmlns:p14="http://schemas.microsoft.com/office/powerpoint/2010/main" val="467456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C3EA93D-1215-4E68-A34D-D6CC0A17E97D}" type="datetime1">
              <a:rPr lang="en-GB" smtClean="0"/>
              <a:t>05/05/2020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42197ACC-EB3C-4466-A41B-F6CC006DF8B4}" type="slidenum">
              <a:rPr lang="en-GB" smtClean="0"/>
              <a:t>‹#›</a:t>
            </a:fld>
            <a:endParaRPr lang="en-GB"/>
          </a:p>
        </p:txBody>
      </p:sp>
    </p:spTree>
    <p:extLst>
      <p:ext uri="{BB962C8B-B14F-4D97-AF65-F5344CB8AC3E}">
        <p14:creationId xmlns:p14="http://schemas.microsoft.com/office/powerpoint/2010/main" val="383177751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lasscentral.com/collection/ivy-league-moocs?subject=busines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citywire.co.uk/new-model-adviser/news/aviva-latest-to-cancel-dividend/a1345008" TargetMode="External"/><Relationship Id="rId7" Type="http://schemas.openxmlformats.org/officeDocument/2006/relationships/image" Target="../media/image9.png"/><Relationship Id="rId2" Type="http://schemas.openxmlformats.org/officeDocument/2006/relationships/hyperlink" Target="https://www.tutor2u.net/business/blog/coronavirus-and-cash-flow" TargetMode="External"/><Relationship Id="rId1" Type="http://schemas.openxmlformats.org/officeDocument/2006/relationships/slideLayout" Target="../slideLayouts/slideLayout2.xml"/><Relationship Id="rId6" Type="http://schemas.openxmlformats.org/officeDocument/2006/relationships/hyperlink" Target="https://www.theguardian.com/business/2020/apr/14/us-government-coronavirus-bailout-airlines-industry" TargetMode="External"/><Relationship Id="rId5" Type="http://schemas.openxmlformats.org/officeDocument/2006/relationships/hyperlink" Target="https://www.economist.com/business/2020/03/19/airlines-are-running-out-of-cash" TargetMode="External"/><Relationship Id="rId4" Type="http://schemas.openxmlformats.org/officeDocument/2006/relationships/hyperlink" Target="https://www.bbc.co.uk/news/business-51035672"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ww.innocentdrinks.co.uk/"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socialenterprise.org.uk/what-is-it-all-about/"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335" y="1270464"/>
            <a:ext cx="6491945" cy="2080775"/>
          </a:xfrm>
        </p:spPr>
        <p:style>
          <a:lnRef idx="2">
            <a:schemeClr val="dk1"/>
          </a:lnRef>
          <a:fillRef idx="1">
            <a:schemeClr val="lt1"/>
          </a:fillRef>
          <a:effectRef idx="0">
            <a:schemeClr val="dk1"/>
          </a:effectRef>
          <a:fontRef idx="minor">
            <a:schemeClr val="dk1"/>
          </a:fontRef>
        </p:style>
        <p:txBody>
          <a:bodyPr>
            <a:normAutofit fontScale="90000"/>
          </a:bodyPr>
          <a:lstStyle/>
          <a:p>
            <a:pPr algn="ctr"/>
            <a:r>
              <a:rPr lang="en-GB" sz="4400" b="1" dirty="0"/>
              <a:t>Park Hall Academy </a:t>
            </a:r>
            <a:br>
              <a:rPr lang="en-GB" sz="4400" b="1" dirty="0"/>
            </a:br>
            <a:r>
              <a:rPr lang="en-GB" sz="4400" b="1" dirty="0"/>
              <a:t>Transition Booklet: BTEC Enterprise and Entrepreneurship 2020-21</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sp>
        <p:nvSpPr>
          <p:cNvPr id="6" name="TextBox 5"/>
          <p:cNvSpPr txBox="1"/>
          <p:nvPr/>
        </p:nvSpPr>
        <p:spPr>
          <a:xfrm>
            <a:off x="299900" y="8907242"/>
            <a:ext cx="6297893" cy="707886"/>
          </a:xfrm>
          <a:prstGeom prst="rect">
            <a:avLst/>
          </a:prstGeom>
          <a:ln>
            <a:noFill/>
          </a:ln>
        </p:spPr>
        <p:style>
          <a:lnRef idx="2">
            <a:schemeClr val="dk1"/>
          </a:lnRef>
          <a:fillRef idx="1">
            <a:schemeClr val="lt1"/>
          </a:fillRef>
          <a:effectRef idx="0">
            <a:schemeClr val="dk1"/>
          </a:effectRef>
          <a:fontRef idx="minor">
            <a:schemeClr val="dk1"/>
          </a:fontRef>
        </p:style>
        <p:txBody>
          <a:bodyPr wrap="square" rtlCol="0">
            <a:spAutoFit/>
          </a:bodyPr>
          <a:lstStyle/>
          <a:p>
            <a:r>
              <a:rPr lang="en-US" sz="4000" dirty="0"/>
              <a:t>Name:__________________ </a:t>
            </a:r>
          </a:p>
        </p:txBody>
      </p:sp>
      <p:pic>
        <p:nvPicPr>
          <p:cNvPr id="7" name="Picture 6"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8389" y="187154"/>
            <a:ext cx="769516" cy="924974"/>
          </a:xfrm>
          <a:prstGeom prst="rect">
            <a:avLst/>
          </a:prstGeom>
        </p:spPr>
      </p:pic>
      <p:pic>
        <p:nvPicPr>
          <p:cNvPr id="8" name="Picture 7" descr="Pearson-BTEC-1024x647.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65805" y="141105"/>
            <a:ext cx="2795076" cy="1005371"/>
          </a:xfrm>
          <a:prstGeom prst="rect">
            <a:avLst/>
          </a:prstGeom>
        </p:spPr>
      </p:pic>
      <p:pic>
        <p:nvPicPr>
          <p:cNvPr id="4" name="Picture 3">
            <a:extLst>
              <a:ext uri="{FF2B5EF4-FFF2-40B4-BE49-F238E27FC236}">
                <a16:creationId xmlns:a16="http://schemas.microsoft.com/office/drawing/2014/main" id="{1EE0AB25-F168-428A-9A63-F907256FB9CC}"/>
              </a:ext>
            </a:extLst>
          </p:cNvPr>
          <p:cNvPicPr>
            <a:picLocks noChangeAspect="1"/>
          </p:cNvPicPr>
          <p:nvPr/>
        </p:nvPicPr>
        <p:blipFill>
          <a:blip r:embed="rId4"/>
          <a:stretch>
            <a:fillRect/>
          </a:stretch>
        </p:blipFill>
        <p:spPr>
          <a:xfrm>
            <a:off x="363981" y="3879272"/>
            <a:ext cx="6222652" cy="4140892"/>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730" y="214584"/>
            <a:ext cx="6458702" cy="699816"/>
          </a:xfrm>
        </p:spPr>
        <p:txBody>
          <a:bodyPr/>
          <a:lstStyle/>
          <a:p>
            <a:pPr algn="ctr"/>
            <a:r>
              <a:rPr lang="en-GB" dirty="0"/>
              <a:t>What will I be studying?</a:t>
            </a:r>
          </a:p>
        </p:txBody>
      </p:sp>
      <p:sp>
        <p:nvSpPr>
          <p:cNvPr id="3" name="Content Placeholder 2"/>
          <p:cNvSpPr>
            <a:spLocks noGrp="1"/>
          </p:cNvSpPr>
          <p:nvPr>
            <p:ph idx="1"/>
          </p:nvPr>
        </p:nvSpPr>
        <p:spPr>
          <a:xfrm>
            <a:off x="182730" y="927507"/>
            <a:ext cx="6458702" cy="8743950"/>
          </a:xfrm>
        </p:spPr>
        <p:txBody>
          <a:bodyPr>
            <a:normAutofit fontScale="47500" lnSpcReduction="20000"/>
          </a:bodyPr>
          <a:lstStyle/>
          <a:p>
            <a:pPr marL="0" indent="0">
              <a:buNone/>
            </a:pPr>
            <a:endParaRPr lang="en-GB" sz="1200" dirty="0">
              <a:solidFill>
                <a:srgbClr val="008000"/>
              </a:solidFill>
            </a:endParaRPr>
          </a:p>
          <a:p>
            <a:pPr marL="0" indent="0">
              <a:buNone/>
            </a:pPr>
            <a:r>
              <a:rPr lang="en-US" sz="1900" dirty="0"/>
              <a:t>Learners taking this qualification will study three mandatory units covering the following areas:</a:t>
            </a:r>
          </a:p>
          <a:p>
            <a:pPr marL="0" indent="0">
              <a:buNone/>
            </a:pPr>
            <a:r>
              <a:rPr lang="en-US" sz="1900" dirty="0"/>
              <a:t> •Enterprise and Entrepreneurs</a:t>
            </a:r>
          </a:p>
          <a:p>
            <a:pPr marL="0" indent="0">
              <a:buNone/>
            </a:pPr>
            <a:r>
              <a:rPr lang="en-US" sz="1900" dirty="0"/>
              <a:t>•Personal and Business Finance </a:t>
            </a:r>
          </a:p>
          <a:p>
            <a:pPr marL="0" indent="0">
              <a:buNone/>
            </a:pPr>
            <a:r>
              <a:rPr lang="en-US" sz="1900" dirty="0"/>
              <a:t>•Developing a Marketing Campaign</a:t>
            </a:r>
          </a:p>
          <a:p>
            <a:pPr marL="0" indent="0">
              <a:buNone/>
            </a:pPr>
            <a:r>
              <a:rPr lang="en-US" sz="1900" dirty="0">
                <a:solidFill>
                  <a:srgbClr val="008000"/>
                </a:solidFill>
              </a:rPr>
              <a:t>And Learners will study: Social Enterprise as the optional unit. </a:t>
            </a:r>
          </a:p>
          <a:p>
            <a:pPr marL="0" indent="0">
              <a:buNone/>
            </a:pPr>
            <a:endParaRPr lang="en-US" sz="1900" dirty="0">
              <a:solidFill>
                <a:srgbClr val="008000"/>
              </a:solidFill>
            </a:endParaRPr>
          </a:p>
          <a:p>
            <a:pPr marL="0" indent="0">
              <a:buNone/>
            </a:pPr>
            <a:r>
              <a:rPr lang="en-US" sz="1900" b="1" dirty="0">
                <a:latin typeface="Arial" panose="020B0604020202020204" pitchFamily="34" charset="0"/>
              </a:rPr>
              <a:t>Unit 1:Enterprise and Entrepreneurs </a:t>
            </a:r>
          </a:p>
          <a:p>
            <a:pPr marL="0" indent="0">
              <a:buNone/>
            </a:pPr>
            <a:r>
              <a:rPr lang="en-US" sz="1900" dirty="0"/>
              <a:t>Unit type: Internal</a:t>
            </a:r>
          </a:p>
          <a:p>
            <a:pPr marL="0" indent="0">
              <a:buNone/>
            </a:pPr>
            <a:r>
              <a:rPr lang="en-US" sz="1900" dirty="0"/>
              <a:t>Guided learning hours:90</a:t>
            </a:r>
          </a:p>
          <a:p>
            <a:pPr marL="0" indent="0">
              <a:buNone/>
            </a:pPr>
            <a:r>
              <a:rPr lang="en-US" sz="1900" dirty="0"/>
              <a:t>Learners study enterprise and the mindset of entrepreneurs, exploring the risks, opportunities and constraints of starting an enterprise. Entrepreneurs are those who take that first brave step, identify an opportunity and start their own enterprise. They have a clear vision and the determination to put their ideas into practice. In this unit, you will gain an overview of the importance of both enterprise and entrepreneurs to the local and national economy. You will explore their creativity and mindset as you look at real-life enterprise and entrepreneurs, and investigate the skills required to be successful. You will also look at the risks, opportunities and constraints faced by entrepreneurs in setting up their venture, assess the feasibility of a range of potential enterprise opportunities and then develop and present one idea for a local enterprise.</a:t>
            </a:r>
            <a:endParaRPr lang="en-US" sz="1900" dirty="0">
              <a:latin typeface="Arial" panose="020B0604020202020204" pitchFamily="34" charset="0"/>
            </a:endParaRPr>
          </a:p>
          <a:p>
            <a:pPr marL="0" indent="0">
              <a:buNone/>
            </a:pPr>
            <a:endParaRPr lang="en-US" sz="1900" dirty="0">
              <a:latin typeface="Arial" panose="020B0604020202020204" pitchFamily="34" charset="0"/>
            </a:endParaRPr>
          </a:p>
          <a:p>
            <a:pPr marL="0" indent="0">
              <a:buNone/>
            </a:pPr>
            <a:r>
              <a:rPr lang="en-US" sz="1900" b="1" dirty="0">
                <a:latin typeface="Arial" panose="020B0604020202020204" pitchFamily="34" charset="0"/>
              </a:rPr>
              <a:t>Unit 2:Developing a Marketing Campaign</a:t>
            </a:r>
          </a:p>
          <a:p>
            <a:pPr marL="0" indent="0">
              <a:buNone/>
            </a:pPr>
            <a:r>
              <a:rPr lang="en-US" sz="1900" dirty="0"/>
              <a:t>Unit type: External</a:t>
            </a:r>
          </a:p>
          <a:p>
            <a:pPr marL="0" indent="0">
              <a:buNone/>
            </a:pPr>
            <a:r>
              <a:rPr lang="en-US" sz="1900" dirty="0"/>
              <a:t>Guided learning hours:90</a:t>
            </a:r>
          </a:p>
          <a:p>
            <a:pPr marL="0" indent="0">
              <a:buNone/>
            </a:pPr>
            <a:r>
              <a:rPr lang="en-US" sz="1900" dirty="0"/>
              <a:t>Learners will gain skills relating to, and an understanding of, how a marketing campaign is developed. Marketing is a dynamic field central to the success of any business. You will gain an understanding of how a marketing campaign is developed. You will explore different stages of the process that a business goes through when developing its campaign and develop your own campaign for a given product/</a:t>
            </a:r>
            <a:r>
              <a:rPr lang="en-US" sz="1900" dirty="0" err="1"/>
              <a:t>service.This</a:t>
            </a:r>
            <a:r>
              <a:rPr lang="en-US" sz="1900" dirty="0"/>
              <a:t> unit will give you an insight into how important marketing is to business. It will enable you to make an informed choice as to whether you want to </a:t>
            </a:r>
            <a:r>
              <a:rPr lang="en-US" sz="1900" dirty="0" err="1"/>
              <a:t>specialise</a:t>
            </a:r>
            <a:r>
              <a:rPr lang="en-US" sz="1900" dirty="0"/>
              <a:t> in marketing in employment, training or higher education</a:t>
            </a:r>
            <a:endParaRPr lang="en-US" sz="1900" dirty="0">
              <a:latin typeface="Arial" panose="020B0604020202020204" pitchFamily="34" charset="0"/>
            </a:endParaRPr>
          </a:p>
          <a:p>
            <a:pPr marL="0" indent="0">
              <a:buNone/>
            </a:pPr>
            <a:endParaRPr lang="en-US" sz="1900" dirty="0">
              <a:latin typeface="Arial" panose="020B0604020202020204" pitchFamily="34" charset="0"/>
            </a:endParaRPr>
          </a:p>
          <a:p>
            <a:pPr marL="0" indent="0">
              <a:buNone/>
            </a:pPr>
            <a:r>
              <a:rPr lang="en-US" sz="1900" b="1" dirty="0">
                <a:latin typeface="Arial" panose="020B0604020202020204" pitchFamily="34" charset="0"/>
              </a:rPr>
              <a:t>Unit 3:Personal and Business Finance</a:t>
            </a:r>
          </a:p>
          <a:p>
            <a:pPr marL="0" indent="0">
              <a:buNone/>
            </a:pPr>
            <a:r>
              <a:rPr lang="en-US" sz="1900" dirty="0"/>
              <a:t>Unit type: External</a:t>
            </a:r>
          </a:p>
          <a:p>
            <a:pPr marL="0" indent="0">
              <a:buNone/>
            </a:pPr>
            <a:r>
              <a:rPr lang="en-US" sz="1900" dirty="0"/>
              <a:t>Guided learning hours:120</a:t>
            </a:r>
          </a:p>
          <a:p>
            <a:pPr marL="0" indent="0">
              <a:buNone/>
            </a:pPr>
            <a:r>
              <a:rPr lang="en-US" sz="1900" dirty="0"/>
              <a:t>Learners study the purpose and importance of personal and business finance. They will develop the skills and knowledge needed to understand, </a:t>
            </a:r>
            <a:r>
              <a:rPr lang="en-US" sz="1900" dirty="0" err="1"/>
              <a:t>analyse</a:t>
            </a:r>
            <a:r>
              <a:rPr lang="en-US" sz="1900" dirty="0"/>
              <a:t> and prepare financial information. This unit includes aspects of both personal and business finance. Personal finance involves the understanding of why money is important and how managing your money can help prevent future financial difficulties. It is vital you understand the financial decisions you will need to take throughout your life and how risk can affect you and your choices. This unit will also give you an insight into where you can get financial advice and support. The business finance aspects of the unit introduce you to accounting terminology, the purpose and importance of business accounts and the different sources of finance available to businesses. Planning tools, such as cash flow forecasts and break-even, will be prepared and </a:t>
            </a:r>
            <a:r>
              <a:rPr lang="en-US" sz="1900" dirty="0" err="1"/>
              <a:t>analysed</a:t>
            </a:r>
            <a:r>
              <a:rPr lang="en-US" sz="1900" dirty="0"/>
              <a:t>. Measuring the financial performance of a business will require you to prepare and </a:t>
            </a:r>
            <a:r>
              <a:rPr lang="en-US" sz="1900" dirty="0" err="1"/>
              <a:t>analyse</a:t>
            </a:r>
            <a:r>
              <a:rPr lang="en-US" sz="1900" dirty="0"/>
              <a:t> statements of comprehensive income and statements of financial </a:t>
            </a:r>
            <a:r>
              <a:rPr lang="en-US" sz="1900" dirty="0" err="1"/>
              <a:t>position.This</a:t>
            </a:r>
            <a:r>
              <a:rPr lang="en-US" sz="1900" dirty="0"/>
              <a:t> unit will provide a foundation for a number of other finance and business units and will help you to </a:t>
            </a:r>
            <a:r>
              <a:rPr lang="en-US" sz="1900" dirty="0" err="1"/>
              <a:t>analyse</a:t>
            </a:r>
            <a:r>
              <a:rPr lang="en-US" sz="1900" dirty="0"/>
              <a:t> profitability, liquidity and business efficiency. It will give you the knowledge and understanding to manage your personal finances and will give you a background to business finance and accounting as you progress to employment or further training.</a:t>
            </a:r>
          </a:p>
          <a:p>
            <a:pPr marL="0" indent="0">
              <a:buNone/>
            </a:pPr>
            <a:endParaRPr lang="en-US" sz="1900" dirty="0">
              <a:latin typeface="Arial" panose="020B0604020202020204" pitchFamily="34" charset="0"/>
            </a:endParaRPr>
          </a:p>
          <a:p>
            <a:pPr marL="0" indent="0">
              <a:buNone/>
            </a:pPr>
            <a:endParaRPr lang="en-US" sz="1900" dirty="0">
              <a:latin typeface="Arial" panose="020B0604020202020204" pitchFamily="34" charset="0"/>
            </a:endParaRPr>
          </a:p>
          <a:p>
            <a:pPr marL="0" indent="0">
              <a:buNone/>
            </a:pPr>
            <a:r>
              <a:rPr lang="en-US" sz="1900" dirty="0">
                <a:latin typeface="Arial" panose="020B0604020202020204" pitchFamily="34" charset="0"/>
              </a:rPr>
              <a:t>Unit 7:Social Enterprise</a:t>
            </a:r>
            <a:endParaRPr lang="en-US" sz="1900" dirty="0">
              <a:solidFill>
                <a:srgbClr val="008000"/>
              </a:solidFill>
            </a:endParaRPr>
          </a:p>
          <a:p>
            <a:pPr marL="0" indent="0">
              <a:buNone/>
            </a:pPr>
            <a:r>
              <a:rPr lang="en-US" sz="1900" dirty="0"/>
              <a:t>Unit type: Internal</a:t>
            </a:r>
          </a:p>
          <a:p>
            <a:pPr marL="0" indent="0">
              <a:buNone/>
            </a:pPr>
            <a:r>
              <a:rPr lang="en-US" sz="1900" dirty="0"/>
              <a:t>Guided learning hours:60</a:t>
            </a:r>
          </a:p>
          <a:p>
            <a:pPr marL="0" indent="0">
              <a:buNone/>
            </a:pPr>
            <a:r>
              <a:rPr lang="en-US" sz="1900" dirty="0"/>
              <a:t>Learners research and develop an understanding of </a:t>
            </a:r>
            <a:r>
              <a:rPr lang="en-US" sz="1900" dirty="0" err="1"/>
              <a:t>organisations</a:t>
            </a:r>
            <a:r>
              <a:rPr lang="en-US" sz="1900" dirty="0"/>
              <a:t> trading for social purposes, gaining practical experience in planning and running a short social enterprise activity. In this unit, you will learn about social enterprise, an ethos that is growing around the globe and is gaining support from the public, private and voluntary sectors. The national body for social enterprise, Social Enterprise UK, has described Britain as being on the frontline of social enterprise activity compared with the rest of the world. Social enterprises compete in the marketplace and need to be well run to make money and achieve their social aims. They can vary from small community-owned village shops to large </a:t>
            </a:r>
            <a:r>
              <a:rPr lang="en-US" sz="1900" dirty="0" err="1"/>
              <a:t>organisations</a:t>
            </a:r>
            <a:r>
              <a:rPr lang="en-US" sz="1900" dirty="0"/>
              <a:t> delivering public services. You will explore what it is that makes them a success or a failure and will then engage in running a short social enterprise of your choice. This unit will help you to progress to employment through developing key employability skills, and to vocational training and higher apprenticeships </a:t>
            </a:r>
            <a:r>
              <a:rPr lang="en-US" dirty="0"/>
              <a:t>or higher education by developing relevant knowledge and understanding.</a:t>
            </a:r>
            <a:endParaRPr lang="en-US" sz="1200" dirty="0"/>
          </a:p>
          <a:p>
            <a:pPr marL="0" indent="0">
              <a:buNone/>
            </a:pPr>
            <a:endParaRPr lang="en-GB" sz="1200" dirty="0">
              <a:solidFill>
                <a:srgbClr val="008000"/>
              </a:solidFill>
            </a:endParaRPr>
          </a:p>
          <a:p>
            <a:endParaRPr lang="en-GB" sz="1200" dirty="0"/>
          </a:p>
          <a:p>
            <a:endParaRPr lang="en-GB" sz="1100" dirty="0">
              <a:solidFill>
                <a:srgbClr val="00B050"/>
              </a:solidFill>
            </a:endParaRPr>
          </a:p>
          <a:p>
            <a:pPr marL="0" indent="0">
              <a:buNone/>
            </a:pPr>
            <a:endParaRPr lang="en-GB" sz="1200" dirty="0">
              <a:solidFill>
                <a:srgbClr val="00B050"/>
              </a:solidFill>
            </a:endParaRPr>
          </a:p>
        </p:txBody>
      </p:sp>
      <p:sp>
        <p:nvSpPr>
          <p:cNvPr id="4" name="Slide Number Placeholder 3">
            <a:extLst>
              <a:ext uri="{FF2B5EF4-FFF2-40B4-BE49-F238E27FC236}">
                <a16:creationId xmlns:a16="http://schemas.microsoft.com/office/drawing/2014/main" id="{D53CC08F-2E90-42D2-B1B2-FFE3C329967A}"/>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5" name="Picture 4"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4236" y="134239"/>
            <a:ext cx="593104" cy="712923"/>
          </a:xfrm>
          <a:prstGeom prst="rect">
            <a:avLst/>
          </a:prstGeom>
        </p:spPr>
      </p:pic>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4830" y="163173"/>
            <a:ext cx="593104" cy="712923"/>
          </a:xfrm>
          <a:prstGeom prst="rect">
            <a:avLst/>
          </a:prstGeom>
        </p:spPr>
      </p:pic>
    </p:spTree>
    <p:extLst>
      <p:ext uri="{BB962C8B-B14F-4D97-AF65-F5344CB8AC3E}">
        <p14:creationId xmlns:p14="http://schemas.microsoft.com/office/powerpoint/2010/main" val="105851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F570C8-4A35-4B6C-8DC7-2A3004DBCD3F}"/>
              </a:ext>
            </a:extLst>
          </p:cNvPr>
          <p:cNvSpPr>
            <a:spLocks noGrp="1"/>
          </p:cNvSpPr>
          <p:nvPr>
            <p:ph type="title"/>
          </p:nvPr>
        </p:nvSpPr>
        <p:spPr/>
        <p:txBody>
          <a:bodyPr/>
          <a:lstStyle/>
          <a:p>
            <a:r>
              <a:rPr lang="en-US" dirty="0"/>
              <a:t>Recommended Reading and  Television </a:t>
            </a:r>
            <a:endParaRPr lang="en-GB" dirty="0"/>
          </a:p>
        </p:txBody>
      </p:sp>
      <p:sp>
        <p:nvSpPr>
          <p:cNvPr id="4" name="Slide Number Placeholder 3">
            <a:extLst>
              <a:ext uri="{FF2B5EF4-FFF2-40B4-BE49-F238E27FC236}">
                <a16:creationId xmlns:a16="http://schemas.microsoft.com/office/drawing/2014/main" id="{49009372-A262-4EC2-8223-304972287F13}"/>
              </a:ext>
            </a:extLst>
          </p:cNvPr>
          <p:cNvSpPr>
            <a:spLocks noGrp="1"/>
          </p:cNvSpPr>
          <p:nvPr>
            <p:ph type="sldNum" sz="quarter" idx="12"/>
          </p:nvPr>
        </p:nvSpPr>
        <p:spPr/>
        <p:txBody>
          <a:bodyPr/>
          <a:lstStyle/>
          <a:p>
            <a:fld id="{42197ACC-EB3C-4466-A41B-F6CC006DF8B4}" type="slidenum">
              <a:rPr lang="en-GB" smtClean="0"/>
              <a:t>3</a:t>
            </a:fld>
            <a:endParaRPr lang="en-GB"/>
          </a:p>
        </p:txBody>
      </p:sp>
      <p:pic>
        <p:nvPicPr>
          <p:cNvPr id="2050" name="Picture 2" descr="BBC Two - Dragons' Den">
            <a:extLst>
              <a:ext uri="{FF2B5EF4-FFF2-40B4-BE49-F238E27FC236}">
                <a16:creationId xmlns:a16="http://schemas.microsoft.com/office/drawing/2014/main" id="{F86533E8-AD0E-4B2C-BEEC-66C66F59CE6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19087" y="6192044"/>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19E7595-050C-4CC0-AA7F-271FC048EB0C}"/>
              </a:ext>
            </a:extLst>
          </p:cNvPr>
          <p:cNvPicPr>
            <a:picLocks noChangeAspect="1"/>
          </p:cNvPicPr>
          <p:nvPr/>
        </p:nvPicPr>
        <p:blipFill>
          <a:blip r:embed="rId3"/>
          <a:stretch>
            <a:fillRect/>
          </a:stretch>
        </p:blipFill>
        <p:spPr>
          <a:xfrm>
            <a:off x="3733800" y="6134894"/>
            <a:ext cx="2857500" cy="1600200"/>
          </a:xfrm>
          <a:prstGeom prst="rect">
            <a:avLst/>
          </a:prstGeom>
        </p:spPr>
      </p:pic>
      <p:pic>
        <p:nvPicPr>
          <p:cNvPr id="6" name="Picture 5">
            <a:extLst>
              <a:ext uri="{FF2B5EF4-FFF2-40B4-BE49-F238E27FC236}">
                <a16:creationId xmlns:a16="http://schemas.microsoft.com/office/drawing/2014/main" id="{343B31F5-1558-4B91-9A0D-99D8BE35F309}"/>
              </a:ext>
            </a:extLst>
          </p:cNvPr>
          <p:cNvPicPr>
            <a:picLocks noChangeAspect="1"/>
          </p:cNvPicPr>
          <p:nvPr/>
        </p:nvPicPr>
        <p:blipFill>
          <a:blip r:embed="rId4"/>
          <a:stretch>
            <a:fillRect/>
          </a:stretch>
        </p:blipFill>
        <p:spPr>
          <a:xfrm>
            <a:off x="190500" y="2158815"/>
            <a:ext cx="2393950" cy="3016619"/>
          </a:xfrm>
          <a:prstGeom prst="rect">
            <a:avLst/>
          </a:prstGeom>
        </p:spPr>
      </p:pic>
      <p:pic>
        <p:nvPicPr>
          <p:cNvPr id="7" name="Picture 6">
            <a:extLst>
              <a:ext uri="{FF2B5EF4-FFF2-40B4-BE49-F238E27FC236}">
                <a16:creationId xmlns:a16="http://schemas.microsoft.com/office/drawing/2014/main" id="{3BE806CC-29E1-4A19-891D-DC460442A383}"/>
              </a:ext>
            </a:extLst>
          </p:cNvPr>
          <p:cNvPicPr>
            <a:picLocks noChangeAspect="1"/>
          </p:cNvPicPr>
          <p:nvPr/>
        </p:nvPicPr>
        <p:blipFill>
          <a:blip r:embed="rId5"/>
          <a:stretch>
            <a:fillRect/>
          </a:stretch>
        </p:blipFill>
        <p:spPr>
          <a:xfrm>
            <a:off x="2766219" y="2603684"/>
            <a:ext cx="1895475" cy="2571750"/>
          </a:xfrm>
          <a:prstGeom prst="rect">
            <a:avLst/>
          </a:prstGeom>
        </p:spPr>
      </p:pic>
      <p:pic>
        <p:nvPicPr>
          <p:cNvPr id="8" name="Picture 7">
            <a:extLst>
              <a:ext uri="{FF2B5EF4-FFF2-40B4-BE49-F238E27FC236}">
                <a16:creationId xmlns:a16="http://schemas.microsoft.com/office/drawing/2014/main" id="{38D3F7EA-5F2E-47CC-B322-88E59C056F25}"/>
              </a:ext>
            </a:extLst>
          </p:cNvPr>
          <p:cNvPicPr>
            <a:picLocks noChangeAspect="1"/>
          </p:cNvPicPr>
          <p:nvPr/>
        </p:nvPicPr>
        <p:blipFill>
          <a:blip r:embed="rId6"/>
          <a:stretch>
            <a:fillRect/>
          </a:stretch>
        </p:blipFill>
        <p:spPr>
          <a:xfrm>
            <a:off x="4843463" y="2700391"/>
            <a:ext cx="1666559" cy="2376037"/>
          </a:xfrm>
          <a:prstGeom prst="rect">
            <a:avLst/>
          </a:prstGeom>
        </p:spPr>
      </p:pic>
    </p:spTree>
    <p:extLst>
      <p:ext uri="{BB962C8B-B14F-4D97-AF65-F5344CB8AC3E}">
        <p14:creationId xmlns:p14="http://schemas.microsoft.com/office/powerpoint/2010/main" val="38013408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6395" y="790548"/>
            <a:ext cx="5045371" cy="1092848"/>
          </a:xfrm>
        </p:spPr>
        <p:txBody>
          <a:bodyPr>
            <a:noAutofit/>
          </a:bodyPr>
          <a:lstStyle/>
          <a:p>
            <a:r>
              <a:rPr lang="en-US" sz="2000" dirty="0"/>
              <a:t>Class Central are offering free business related course you might be interested in I have included a few examples below:</a:t>
            </a:r>
            <a:br>
              <a:rPr lang="en-US" sz="2000" dirty="0"/>
            </a:br>
            <a:r>
              <a:rPr lang="en-US" sz="2000" dirty="0">
                <a:hlinkClick r:id="rId2"/>
              </a:rPr>
              <a:t>https://www.classcentral.com/collection/ivy-league-moocs?subject=business</a:t>
            </a:r>
            <a:br>
              <a:rPr lang="en-US" sz="1600" dirty="0"/>
            </a:br>
            <a:br>
              <a:rPr lang="en-US" sz="1600" dirty="0"/>
            </a:br>
            <a:endParaRPr lang="en-US" sz="1600" dirty="0"/>
          </a:p>
        </p:txBody>
      </p:sp>
      <p:sp>
        <p:nvSpPr>
          <p:cNvPr id="4" name="Slide Number Placeholder 3"/>
          <p:cNvSpPr>
            <a:spLocks noGrp="1"/>
          </p:cNvSpPr>
          <p:nvPr>
            <p:ph type="sldNum" sz="quarter" idx="12"/>
          </p:nvPr>
        </p:nvSpPr>
        <p:spPr/>
        <p:txBody>
          <a:bodyPr/>
          <a:lstStyle/>
          <a:p>
            <a:fld id="{42197ACC-EB3C-4466-A41B-F6CC006DF8B4}" type="slidenum">
              <a:rPr lang="en-GB" smtClean="0"/>
              <a:t>4</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527700609"/>
              </p:ext>
            </p:extLst>
          </p:nvPr>
        </p:nvGraphicFramePr>
        <p:xfrm>
          <a:off x="183106" y="2247247"/>
          <a:ext cx="6361764" cy="7741473"/>
        </p:xfrm>
        <a:graphic>
          <a:graphicData uri="http://schemas.openxmlformats.org/drawingml/2006/table">
            <a:tbl>
              <a:tblPr firstRow="1" bandRow="1">
                <a:tableStyleId>{5940675A-B579-460E-94D1-54222C63F5DA}</a:tableStyleId>
              </a:tblPr>
              <a:tblGrid>
                <a:gridCol w="1816238">
                  <a:extLst>
                    <a:ext uri="{9D8B030D-6E8A-4147-A177-3AD203B41FA5}">
                      <a16:colId xmlns:a16="http://schemas.microsoft.com/office/drawing/2014/main" val="20000"/>
                    </a:ext>
                  </a:extLst>
                </a:gridCol>
                <a:gridCol w="2272763">
                  <a:extLst>
                    <a:ext uri="{9D8B030D-6E8A-4147-A177-3AD203B41FA5}">
                      <a16:colId xmlns:a16="http://schemas.microsoft.com/office/drawing/2014/main" val="20001"/>
                    </a:ext>
                  </a:extLst>
                </a:gridCol>
                <a:gridCol w="2272763">
                  <a:extLst>
                    <a:ext uri="{9D8B030D-6E8A-4147-A177-3AD203B41FA5}">
                      <a16:colId xmlns:a16="http://schemas.microsoft.com/office/drawing/2014/main" val="20002"/>
                    </a:ext>
                  </a:extLst>
                </a:gridCol>
              </a:tblGrid>
              <a:tr h="209789">
                <a:tc>
                  <a:txBody>
                    <a:bodyPr/>
                    <a:lstStyle/>
                    <a:p>
                      <a:pPr>
                        <a:lnSpc>
                          <a:spcPct val="107000"/>
                        </a:lnSpc>
                        <a:spcAft>
                          <a:spcPts val="0"/>
                        </a:spcAft>
                      </a:pPr>
                      <a:r>
                        <a:rPr lang="en-GB" sz="1100" u="sng" dirty="0">
                          <a:effectLst/>
                        </a:rPr>
                        <a:t>Name </a:t>
                      </a: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a:effectLst/>
                        </a:rPr>
                        <a:t>Outline</a:t>
                      </a:r>
                      <a:endParaRPr lang="en-GB" sz="1100">
                        <a:effectLst/>
                        <a:latin typeface="Calibri"/>
                        <a:ea typeface="Calibri"/>
                        <a:cs typeface="Times New Roman"/>
                      </a:endParaRPr>
                    </a:p>
                  </a:txBody>
                  <a:tcPr marL="68580" marR="68580" marT="0" marB="0"/>
                </a:tc>
                <a:tc>
                  <a:txBody>
                    <a:bodyPr/>
                    <a:lstStyle/>
                    <a:p>
                      <a:pPr>
                        <a:lnSpc>
                          <a:spcPct val="107000"/>
                        </a:lnSpc>
                        <a:spcAft>
                          <a:spcPts val="0"/>
                        </a:spcAft>
                      </a:pPr>
                      <a:r>
                        <a:rPr lang="en-GB" sz="1100" u="sng" dirty="0">
                          <a:effectLst/>
                        </a:rPr>
                        <a:t>Course Length </a:t>
                      </a:r>
                      <a:endParaRPr lang="en-GB" sz="110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r h="1682651">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b="1" dirty="0"/>
                        <a:t>Introduction to Financial Accounting </a:t>
                      </a:r>
                    </a:p>
                    <a:p>
                      <a:pPr>
                        <a:lnSpc>
                          <a:spcPct val="107000"/>
                        </a:lnSpc>
                        <a:spcAft>
                          <a:spcPts val="0"/>
                        </a:spcAft>
                      </a:pPr>
                      <a:endParaRPr lang="en-GB" sz="11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000" dirty="0">
                          <a:effectLst/>
                        </a:rPr>
                        <a:t>M</a:t>
                      </a:r>
                      <a:r>
                        <a:rPr lang="en-US" sz="1000" dirty="0"/>
                        <a:t>aster the technical skills needed to </a:t>
                      </a:r>
                      <a:r>
                        <a:rPr lang="en-US" sz="1000" dirty="0" err="1"/>
                        <a:t>analyse</a:t>
                      </a:r>
                      <a:r>
                        <a:rPr lang="en-US" sz="1000" dirty="0"/>
                        <a:t> financial statements and disclosures for use in financial analysis, and learn how accounting standards and managerial incentives affect the financial reporting process.</a:t>
                      </a:r>
                      <a:endParaRPr lang="en-GB" sz="1000" dirty="0">
                        <a:effectLst/>
                      </a:endParaRPr>
                    </a:p>
                  </a:txBody>
                  <a:tcPr marL="68580" marR="68580" marT="0" marB="0"/>
                </a:tc>
                <a:tc>
                  <a:txBody>
                    <a:bodyPr/>
                    <a:lstStyle/>
                    <a:p>
                      <a:pPr>
                        <a:lnSpc>
                          <a:spcPct val="107000"/>
                        </a:lnSpc>
                        <a:spcAft>
                          <a:spcPts val="0"/>
                        </a:spcAft>
                      </a:pPr>
                      <a:r>
                        <a:rPr lang="en-GB" sz="1100" dirty="0">
                          <a:effectLst/>
                        </a:rPr>
                        <a:t> </a:t>
                      </a:r>
                      <a:r>
                        <a:rPr lang="en-GB" sz="1100" dirty="0"/>
                        <a:t>4 weeks long</a:t>
                      </a:r>
                      <a:endParaRPr lang="en-GB" sz="1100" dirty="0">
                        <a:effectLst/>
                      </a:endParaRPr>
                    </a:p>
                  </a:txBody>
                  <a:tcPr marL="68580" marR="68580" marT="0" marB="0"/>
                </a:tc>
                <a:extLst>
                  <a:ext uri="{0D108BD9-81ED-4DB2-BD59-A6C34878D82A}">
                    <a16:rowId xmlns:a16="http://schemas.microsoft.com/office/drawing/2014/main" val="10001"/>
                  </a:ext>
                </a:extLst>
              </a:tr>
              <a:tr h="2243535">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u="none" strike="noStrike" dirty="0">
                          <a:effectLst/>
                        </a:rPr>
                        <a:t> </a:t>
                      </a:r>
                      <a:r>
                        <a:rPr lang="en-GB" sz="1100" b="1" dirty="0"/>
                        <a:t>Introduction to Marketing</a:t>
                      </a:r>
                    </a:p>
                    <a:p>
                      <a:pPr>
                        <a:lnSpc>
                          <a:spcPct val="107000"/>
                        </a:lnSpc>
                        <a:spcAft>
                          <a:spcPts val="0"/>
                        </a:spcAft>
                      </a:pPr>
                      <a:endParaRPr lang="en-GB" sz="1100" dirty="0">
                        <a:effectLst/>
                      </a:endParaRPr>
                    </a:p>
                  </a:txBody>
                  <a:tcPr marL="68580" marR="68580" marT="0" marB="0"/>
                </a:tc>
                <a:tc>
                  <a:txBody>
                    <a:bodyPr/>
                    <a:lstStyle/>
                    <a:p>
                      <a:pPr>
                        <a:lnSpc>
                          <a:spcPct val="107000"/>
                        </a:lnSpc>
                        <a:spcAft>
                          <a:spcPts val="0"/>
                        </a:spcAft>
                      </a:pPr>
                      <a:r>
                        <a:rPr lang="en-GB" sz="1000" dirty="0">
                          <a:effectLst/>
                        </a:rPr>
                        <a:t> </a:t>
                      </a:r>
                      <a:r>
                        <a:rPr lang="en-US" sz="1000" dirty="0"/>
                        <a:t>You’ll learn key principles in</a:t>
                      </a:r>
                      <a:br>
                        <a:rPr lang="en-US" sz="1000" dirty="0"/>
                      </a:br>
                      <a:br>
                        <a:rPr lang="en-US" sz="1000" dirty="0"/>
                      </a:br>
                      <a:r>
                        <a:rPr lang="en-US" sz="1000" dirty="0"/>
                        <a:t>- Branding: brand equity is one of the key elements of keeping customers in a dynamic world in which new startups are emerging constantly. </a:t>
                      </a:r>
                      <a:br>
                        <a:rPr lang="en-US" sz="1000" dirty="0"/>
                      </a:br>
                      <a:r>
                        <a:rPr lang="en-US" sz="1000" dirty="0"/>
                        <a:t>- Customer centricity: not synonymous with customer service, customer centricity starts with customer focus and need-gathering. </a:t>
                      </a:r>
                      <a:br>
                        <a:rPr lang="en-US" sz="1000" dirty="0"/>
                      </a:br>
                      <a:r>
                        <a:rPr lang="en-US" sz="1000" dirty="0"/>
                        <a:t>- Go-to-market strategies: understand the drivers that influence customers and see how these are implemented prior to making an investment. </a:t>
                      </a:r>
                      <a:br>
                        <a:rPr lang="en-US" sz="1000" dirty="0"/>
                      </a:br>
                      <a:endParaRPr lang="en-GB" sz="1000" dirty="0">
                        <a:effectLst/>
                      </a:endParaRPr>
                    </a:p>
                    <a:p>
                      <a:pPr>
                        <a:lnSpc>
                          <a:spcPct val="107000"/>
                        </a:lnSpc>
                        <a:spcAft>
                          <a:spcPts val="0"/>
                        </a:spcAft>
                      </a:pPr>
                      <a:r>
                        <a:rPr lang="en-GB" sz="1000" u="none" strike="noStrike" dirty="0">
                          <a:effectLst/>
                        </a:rPr>
                        <a:t> </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rPr>
                        <a:t> </a:t>
                      </a:r>
                      <a:r>
                        <a:rPr lang="en-GB" sz="1100" dirty="0"/>
                        <a:t>5 weeks long</a:t>
                      </a:r>
                      <a:endParaRPr lang="en-GB" sz="1100" dirty="0">
                        <a:effectLst/>
                      </a:endParaRPr>
                    </a:p>
                  </a:txBody>
                  <a:tcPr marL="68580" marR="68580" marT="0" marB="0"/>
                </a:tc>
                <a:extLst>
                  <a:ext uri="{0D108BD9-81ED-4DB2-BD59-A6C34878D82A}">
                    <a16:rowId xmlns:a16="http://schemas.microsoft.com/office/drawing/2014/main" val="10002"/>
                  </a:ext>
                </a:extLst>
              </a:tr>
              <a:tr h="1319169">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u="none" strike="noStrike" dirty="0">
                          <a:effectLst/>
                        </a:rPr>
                        <a:t> </a:t>
                      </a:r>
                      <a:r>
                        <a:rPr lang="en-GB" sz="1100" b="1" dirty="0"/>
                        <a:t>The Global Financial Crisis</a:t>
                      </a:r>
                    </a:p>
                    <a:p>
                      <a:pPr>
                        <a:lnSpc>
                          <a:spcPct val="107000"/>
                        </a:lnSpc>
                        <a:spcAft>
                          <a:spcPts val="0"/>
                        </a:spcAft>
                      </a:pPr>
                      <a:endParaRPr lang="en-GB" sz="1100" dirty="0">
                        <a:effectLst/>
                      </a:endParaRPr>
                    </a:p>
                  </a:txBody>
                  <a:tcPr marL="68580" marR="68580" marT="0" marB="0"/>
                </a:tc>
                <a:tc>
                  <a:txBody>
                    <a:bodyPr/>
                    <a:lstStyle/>
                    <a:p>
                      <a:pPr marR="152400">
                        <a:lnSpc>
                          <a:spcPct val="107000"/>
                        </a:lnSpc>
                        <a:spcAft>
                          <a:spcPts val="1125"/>
                        </a:spcAft>
                      </a:pPr>
                      <a:r>
                        <a:rPr lang="en-US" sz="1000" dirty="0"/>
                        <a:t>Introduction to The Global Financial Crisis</a:t>
                      </a:r>
                      <a:br>
                        <a:rPr lang="en-US" sz="1000" dirty="0"/>
                      </a:br>
                      <a:br>
                        <a:rPr lang="en-US" sz="1000" dirty="0"/>
                      </a:br>
                      <a:r>
                        <a:rPr lang="en-US" sz="1000" dirty="0"/>
                        <a:t>The Common Causes of Financial Crises</a:t>
                      </a:r>
                      <a:br>
                        <a:rPr lang="en-US" sz="1000" dirty="0"/>
                      </a:br>
                      <a:br>
                        <a:rPr lang="en-US" sz="1000" dirty="0"/>
                      </a:br>
                      <a:r>
                        <a:rPr lang="en-US" sz="1000" dirty="0"/>
                        <a:t>Housing and Mortgages</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rPr>
                        <a:t> </a:t>
                      </a:r>
                      <a:r>
                        <a:rPr lang="en-GB" sz="1100" dirty="0"/>
                        <a:t>11 weeks long</a:t>
                      </a:r>
                      <a:endParaRPr lang="en-GB" sz="1100" dirty="0">
                        <a:effectLst/>
                      </a:endParaRPr>
                    </a:p>
                  </a:txBody>
                  <a:tcPr marL="68580" marR="68580" marT="0" marB="0"/>
                </a:tc>
                <a:extLst>
                  <a:ext uri="{0D108BD9-81ED-4DB2-BD59-A6C34878D82A}">
                    <a16:rowId xmlns:a16="http://schemas.microsoft.com/office/drawing/2014/main" val="10003"/>
                  </a:ext>
                </a:extLst>
              </a:tr>
              <a:tr h="1928015">
                <a:tc>
                  <a:txBody>
                    <a:bodyPr/>
                    <a:lstStyle/>
                    <a:p>
                      <a:pPr marL="0" marR="0" lvl="0" indent="0" algn="l" defTabSz="685800" rtl="0" eaLnBrk="1" fontAlgn="auto" latinLnBrk="0" hangingPunct="1">
                        <a:lnSpc>
                          <a:spcPct val="107000"/>
                        </a:lnSpc>
                        <a:spcBef>
                          <a:spcPts val="0"/>
                        </a:spcBef>
                        <a:spcAft>
                          <a:spcPts val="0"/>
                        </a:spcAft>
                        <a:buClrTx/>
                        <a:buSzTx/>
                        <a:buFontTx/>
                        <a:buNone/>
                        <a:tabLst/>
                        <a:defRPr/>
                      </a:pPr>
                      <a:r>
                        <a:rPr lang="en-GB" sz="1100" u="none" strike="noStrike" dirty="0">
                          <a:effectLst/>
                        </a:rPr>
                        <a:t> </a:t>
                      </a:r>
                      <a:r>
                        <a:rPr lang="en-GB" sz="1100" b="1" dirty="0"/>
                        <a:t>Financial Markets </a:t>
                      </a:r>
                    </a:p>
                    <a:p>
                      <a:pPr>
                        <a:lnSpc>
                          <a:spcPct val="107000"/>
                        </a:lnSpc>
                        <a:spcAft>
                          <a:spcPts val="0"/>
                        </a:spcAft>
                      </a:pPr>
                      <a:endParaRPr lang="en-GB" sz="1100" dirty="0">
                        <a:effectLst/>
                      </a:endParaRPr>
                    </a:p>
                  </a:txBody>
                  <a:tcPr marL="68580" marR="68580" marT="0" marB="0"/>
                </a:tc>
                <a:tc>
                  <a:txBody>
                    <a:bodyPr/>
                    <a:lstStyle/>
                    <a:p>
                      <a:pPr>
                        <a:lnSpc>
                          <a:spcPct val="107000"/>
                        </a:lnSpc>
                        <a:spcAft>
                          <a:spcPts val="0"/>
                        </a:spcAft>
                      </a:pPr>
                      <a:r>
                        <a:rPr lang="en-US" sz="1000" dirty="0"/>
                        <a:t>An overview of the ideas, methods, and institutions that permit human society to manage risks and foster enterprise.</a:t>
                      </a:r>
                      <a:endParaRPr lang="en-GB" sz="1000" dirty="0">
                        <a:effectLst/>
                        <a:latin typeface="Calibri"/>
                        <a:ea typeface="Calibri"/>
                        <a:cs typeface="Times New Roman"/>
                      </a:endParaRPr>
                    </a:p>
                  </a:txBody>
                  <a:tcPr marL="68580" marR="68580" marT="0" marB="0"/>
                </a:tc>
                <a:tc>
                  <a:txBody>
                    <a:bodyPr/>
                    <a:lstStyle/>
                    <a:p>
                      <a:pPr>
                        <a:lnSpc>
                          <a:spcPct val="107000"/>
                        </a:lnSpc>
                        <a:spcAft>
                          <a:spcPts val="0"/>
                        </a:spcAft>
                      </a:pPr>
                      <a:r>
                        <a:rPr lang="en-GB" sz="1100" dirty="0">
                          <a:effectLst/>
                        </a:rPr>
                        <a:t> </a:t>
                      </a:r>
                      <a:r>
                        <a:rPr lang="en-GB" sz="1100" dirty="0"/>
                        <a:t>7 weeks long</a:t>
                      </a:r>
                      <a:endParaRPr lang="en-GB" sz="1100" dirty="0">
                        <a:effectLst/>
                      </a:endParaRPr>
                    </a:p>
                  </a:txBody>
                  <a:tcPr marL="68580" marR="68580" marT="0" marB="0"/>
                </a:tc>
                <a:extLst>
                  <a:ext uri="{0D108BD9-81ED-4DB2-BD59-A6C34878D82A}">
                    <a16:rowId xmlns:a16="http://schemas.microsoft.com/office/drawing/2014/main" val="10004"/>
                  </a:ext>
                </a:extLst>
              </a:tr>
            </a:tbl>
          </a:graphicData>
        </a:graphic>
      </p:graphicFrame>
      <p:pic>
        <p:nvPicPr>
          <p:cNvPr id="7" name="Picture 6"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3106" y="434087"/>
            <a:ext cx="593104" cy="712923"/>
          </a:xfrm>
          <a:prstGeom prst="rect">
            <a:avLst/>
          </a:prstGeom>
        </p:spPr>
      </p:pic>
      <p:pic>
        <p:nvPicPr>
          <p:cNvPr id="8" name="Picture 7" descr="logo.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1766" y="434087"/>
            <a:ext cx="593104" cy="712923"/>
          </a:xfrm>
          <a:prstGeom prst="rect">
            <a:avLst/>
          </a:prstGeom>
        </p:spPr>
      </p:pic>
    </p:spTree>
    <p:extLst>
      <p:ext uri="{BB962C8B-B14F-4D97-AF65-F5344CB8AC3E}">
        <p14:creationId xmlns:p14="http://schemas.microsoft.com/office/powerpoint/2010/main" val="7465037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normAutofit fontScale="90000"/>
          </a:bodyPr>
          <a:lstStyle/>
          <a:p>
            <a:r>
              <a:rPr lang="en-GB" b="1" dirty="0"/>
              <a:t>Coronavirus and Cash Flow</a:t>
            </a:r>
            <a:br>
              <a:rPr lang="en-GB" b="1" dirty="0"/>
            </a:br>
            <a:endParaRPr lang="en-GB" b="1" dirty="0"/>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166687" y="1821034"/>
            <a:ext cx="6524626" cy="5627516"/>
          </a:xfrm>
        </p:spPr>
        <p:txBody>
          <a:bodyPr>
            <a:normAutofit fontScale="40000" lnSpcReduction="20000"/>
          </a:bodyPr>
          <a:lstStyle/>
          <a:p>
            <a:pPr marL="0" indent="0">
              <a:buNone/>
            </a:pPr>
            <a:r>
              <a:rPr lang="en-US" dirty="0">
                <a:hlinkClick r:id="rId2"/>
              </a:rPr>
              <a:t>https://www.tutor2u.net/business/blog/coronavirus-and-cash-flow</a:t>
            </a:r>
            <a:endParaRPr lang="en-US" dirty="0"/>
          </a:p>
          <a:p>
            <a:pPr marL="0" indent="0">
              <a:buNone/>
            </a:pPr>
            <a:r>
              <a:rPr lang="en-US" dirty="0"/>
              <a:t>Since the onset of the Coronavirus and the UK lockdown, one topic that has frequented the business pages is cash flow. </a:t>
            </a:r>
          </a:p>
          <a:p>
            <a:pPr marL="0" indent="0">
              <a:buNone/>
            </a:pPr>
            <a:r>
              <a:rPr lang="en-US" b="1" dirty="0"/>
              <a:t>Liquidity pressures</a:t>
            </a:r>
            <a:endParaRPr lang="en-US" dirty="0"/>
          </a:p>
          <a:p>
            <a:pPr marL="0" indent="0">
              <a:buNone/>
            </a:pPr>
            <a:r>
              <a:rPr lang="en-US" dirty="0"/>
              <a:t>With all but essential retailers closed, the majority of firms have seen the taps turn off overnight and revenue from cash sales plummet, putting extreme demands on cash reserves and creating liquidity pressures. Those that are reliant on cash sales and those who have money tied up in inventory and receivables no doubt felt the pinch quickly. Firms with an online presence will have clearly benefitted but the sudden increase in demand that some have seen, has resulted in websites only offering sales for limited hours in a day or even implementing queuing systems, to manage demand due to a lack of capacity. This in itself still creates a cash flow issue. We have also seen firms cancel dividend payments to shareholders in order to preserve working capital. </a:t>
            </a:r>
            <a:r>
              <a:rPr lang="en-US" dirty="0">
                <a:hlinkClick r:id="rId3"/>
              </a:rPr>
              <a:t>This article</a:t>
            </a:r>
            <a:r>
              <a:rPr lang="en-US" dirty="0"/>
              <a:t> goes into further detail regarding the insurer Aviva cancelling its 2019 dividend payment. </a:t>
            </a:r>
          </a:p>
          <a:p>
            <a:pPr marL="0" indent="0">
              <a:buNone/>
            </a:pPr>
            <a:r>
              <a:rPr lang="en-US" b="1" dirty="0"/>
              <a:t>The impact on high street names </a:t>
            </a:r>
            <a:endParaRPr lang="en-US" dirty="0"/>
          </a:p>
          <a:p>
            <a:pPr marL="0" indent="0">
              <a:buNone/>
            </a:pPr>
            <a:r>
              <a:rPr lang="en-US" dirty="0"/>
              <a:t>High street retailers were already struggling prior to the crisis. A </a:t>
            </a:r>
            <a:r>
              <a:rPr lang="en-US" dirty="0">
                <a:hlinkClick r:id="rId4"/>
              </a:rPr>
              <a:t>report</a:t>
            </a:r>
            <a:r>
              <a:rPr lang="en-US" dirty="0"/>
              <a:t> by the British Retail Consortium suggested that 2019 was the worse year for retailers in 25 years. Therefore in a sector that was already struggling, the crisis couldn't have come at a worse time. According to an article in The Times on the 10th April, </a:t>
            </a:r>
            <a:r>
              <a:rPr lang="en-US" dirty="0" err="1"/>
              <a:t>Callum</a:t>
            </a:r>
            <a:r>
              <a:rPr lang="en-US" dirty="0"/>
              <a:t> Jones wrote that the projected cash flow of 34 leading retailers was set to fall into negative territory. Some of these retailers include high street names such as: JD Sport, Dixons Carphone and Pets at Home. This was based on modelling from a consultancy firm that forecasted a 70% fall in sales. Post-crisis, what will the high street look like? For those that survive, how will their operations be affected by the lack of cash?</a:t>
            </a:r>
          </a:p>
          <a:p>
            <a:pPr marL="0" indent="0">
              <a:buNone/>
            </a:pPr>
            <a:r>
              <a:rPr lang="en-US" b="1" dirty="0"/>
              <a:t>Planes and Automobiles </a:t>
            </a:r>
            <a:endParaRPr lang="en-US" dirty="0"/>
          </a:p>
          <a:p>
            <a:pPr marL="0" indent="0">
              <a:buNone/>
            </a:pPr>
            <a:r>
              <a:rPr lang="en-US" dirty="0"/>
              <a:t>Airports and airlines have also been some of the hardest hit. As countries closed their borders, fleets of planes were grounded and along with that, revenue streams. In an article in the Economist, it was put forward that three quarters of airlines couldn’t cover costs beyond three months. Some of the biggest airlines have managed to secure credit lines from banks to support their working capital and strengthen their liquidity positions. This still begs the question, what will the competitive landscape look like in 6 months time? Will we see state aid as in the case of the USA. To read more about how the airline industry has been affected click the following links to articles in </a:t>
            </a:r>
            <a:r>
              <a:rPr lang="en-US" dirty="0">
                <a:hlinkClick r:id="rId5"/>
              </a:rPr>
              <a:t>The Economist</a:t>
            </a:r>
            <a:r>
              <a:rPr lang="en-US" dirty="0"/>
              <a:t> and T</a:t>
            </a:r>
            <a:r>
              <a:rPr lang="en-US" dirty="0">
                <a:hlinkClick r:id="rId6"/>
              </a:rPr>
              <a:t>he Guardian</a:t>
            </a:r>
            <a:r>
              <a:rPr lang="en-US" dirty="0"/>
              <a:t>.</a:t>
            </a:r>
            <a:br>
              <a:rPr lang="en-US" dirty="0"/>
            </a:br>
            <a:r>
              <a:rPr lang="en-US" dirty="0"/>
              <a:t>The unprecedented fiscal interventions by the government aims to prevent industrial scarring and the furloughing of workers via the job retention scheme. This will no doubt prove to be extremely beneficial but some firms will still suffer. Car manufacturers face significant fixed costs which must still be paid regardless of production. One UK firm which has been reportedly ‘scrambling’ to save cash is Jaguar Land Rover. A report in the April 5th edition of the Sunday Times stated that the shutdown of UK operations was estimated to cost £1bn a month. JLR is known for its R&amp;D and has expanded its operations in the UK to support electric car development; fitting with changing market conditions and external pressures. </a:t>
            </a:r>
          </a:p>
          <a:p>
            <a:pPr marL="0" indent="0">
              <a:buNone/>
            </a:pPr>
            <a:r>
              <a:rPr lang="en-US" b="1" dirty="0"/>
              <a:t>Research Activity </a:t>
            </a:r>
            <a:endParaRPr lang="en-US" dirty="0"/>
          </a:p>
          <a:p>
            <a:pPr marL="0" indent="0">
              <a:buNone/>
            </a:pPr>
            <a:r>
              <a:rPr lang="en-US" dirty="0"/>
              <a:t>The new Jaguar XJ is the company’s latest addition to its electric vehicle (EV) portfolio and it is touted as the rival to the Tesla Model S. When Jaguar’s production facilities reopen, management are faced with two choices:</a:t>
            </a:r>
          </a:p>
          <a:p>
            <a:pPr marL="0" indent="0">
              <a:buNone/>
            </a:pPr>
            <a:r>
              <a:rPr lang="en-US" dirty="0"/>
              <a:t>1) Do they continue development of the car, ready for a launch in 2021?</a:t>
            </a:r>
          </a:p>
          <a:p>
            <a:pPr marL="0" indent="0">
              <a:buNone/>
            </a:pPr>
            <a:r>
              <a:rPr lang="en-US" i="1" dirty="0"/>
              <a:t>or</a:t>
            </a:r>
            <a:r>
              <a:rPr lang="en-US" dirty="0"/>
              <a:t> </a:t>
            </a:r>
          </a:p>
          <a:p>
            <a:pPr marL="0" indent="0">
              <a:buNone/>
            </a:pPr>
            <a:r>
              <a:rPr lang="en-US" dirty="0"/>
              <a:t>2) </a:t>
            </a:r>
            <a:r>
              <a:rPr lang="en-US" dirty="0" err="1"/>
              <a:t>Prioritise</a:t>
            </a:r>
            <a:r>
              <a:rPr lang="en-US" dirty="0"/>
              <a:t> production of the 'cash cows' in their product portfolio; Range Rovers and Land Rover Defenders? </a:t>
            </a:r>
          </a:p>
          <a:p>
            <a:pPr marL="0" indent="0">
              <a:buNone/>
            </a:pPr>
            <a:r>
              <a:rPr lang="en-US" dirty="0"/>
              <a:t>Use the internet to conduct some research. Consider the merits and drawbacks of each option and justify which you think JLR should choose. </a:t>
            </a:r>
          </a:p>
          <a:p>
            <a:pPr marL="0" indent="0">
              <a:buNone/>
            </a:pPr>
            <a:br>
              <a:rPr lang="en-US" b="1" dirty="0"/>
            </a:br>
            <a:endParaRPr lang="en-US" dirty="0"/>
          </a:p>
          <a:p>
            <a:pPr marL="0" indent="0">
              <a:buNone/>
            </a:pPr>
            <a:endParaRPr lang="en-GB" dirty="0"/>
          </a:p>
        </p:txBody>
      </p:sp>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5</a:t>
            </a:fld>
            <a:endParaRPr lang="en-GB"/>
          </a:p>
        </p:txBody>
      </p:sp>
      <p:pic>
        <p:nvPicPr>
          <p:cNvPr id="6" name="Picture 5">
            <a:extLst>
              <a:ext uri="{FF2B5EF4-FFF2-40B4-BE49-F238E27FC236}">
                <a16:creationId xmlns:a16="http://schemas.microsoft.com/office/drawing/2014/main" id="{A358CC96-A113-428E-9F68-4AAE45623BC2}"/>
              </a:ext>
            </a:extLst>
          </p:cNvPr>
          <p:cNvPicPr>
            <a:picLocks noChangeAspect="1"/>
          </p:cNvPicPr>
          <p:nvPr/>
        </p:nvPicPr>
        <p:blipFill>
          <a:blip r:embed="rId7"/>
          <a:stretch>
            <a:fillRect/>
          </a:stretch>
        </p:blipFill>
        <p:spPr>
          <a:xfrm>
            <a:off x="1824258" y="7514873"/>
            <a:ext cx="2847975" cy="1600200"/>
          </a:xfrm>
          <a:prstGeom prst="rect">
            <a:avLst/>
          </a:prstGeom>
        </p:spPr>
      </p:pic>
    </p:spTree>
    <p:extLst>
      <p:ext uri="{BB962C8B-B14F-4D97-AF65-F5344CB8AC3E}">
        <p14:creationId xmlns:p14="http://schemas.microsoft.com/office/powerpoint/2010/main" val="757428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152398" y="80160"/>
            <a:ext cx="6553200" cy="95410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2000" b="1" i="0" u="sng"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Learning Log </a:t>
            </a:r>
            <a:r>
              <a:rPr kumimoji="0" lang="en-GB" altLang="en-US" sz="20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	</a:t>
            </a:r>
            <a:endParaRPr kumimoji="0" lang="en-GB" altLang="en-US" sz="1050" b="0" i="0" u="none" strike="noStrike" cap="none" normalizeH="0" baseline="0" dirty="0">
              <a:ln>
                <a:noFill/>
              </a:ln>
              <a:solidFill>
                <a:schemeClr val="tx1"/>
              </a:solidFill>
              <a:effectLst/>
            </a:endParaRPr>
          </a:p>
          <a:p>
            <a:pPr marL="0" marR="0" lvl="0" indent="457200" algn="l"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Book Antiqua" panose="02040602050305030304" pitchFamily="18"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a:t>
            </a:r>
            <a:endParaRPr kumimoji="0" lang="en-GB" altLang="en-US" sz="700" b="0" i="0" u="none" strike="noStrike" cap="none" normalizeH="0" baseline="0" dirty="0">
              <a:ln>
                <a:noFill/>
              </a:ln>
              <a:solidFill>
                <a:schemeClr val="tx1"/>
              </a:solidFill>
              <a:effectLst/>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415273550"/>
              </p:ext>
            </p:extLst>
          </p:nvPr>
        </p:nvGraphicFramePr>
        <p:xfrm>
          <a:off x="66673" y="1200328"/>
          <a:ext cx="6724651" cy="8625512"/>
        </p:xfrm>
        <a:graphic>
          <a:graphicData uri="http://schemas.openxmlformats.org/drawingml/2006/table">
            <a:tbl>
              <a:tblPr firstRow="1" bandRow="1">
                <a:tableStyleId>{5940675A-B579-460E-94D1-54222C63F5DA}</a:tableStyleId>
              </a:tblPr>
              <a:tblGrid>
                <a:gridCol w="688195">
                  <a:extLst>
                    <a:ext uri="{9D8B030D-6E8A-4147-A177-3AD203B41FA5}">
                      <a16:colId xmlns:a16="http://schemas.microsoft.com/office/drawing/2014/main" val="1300930751"/>
                    </a:ext>
                  </a:extLst>
                </a:gridCol>
                <a:gridCol w="1848296">
                  <a:extLst>
                    <a:ext uri="{9D8B030D-6E8A-4147-A177-3AD203B41FA5}">
                      <a16:colId xmlns:a16="http://schemas.microsoft.com/office/drawing/2014/main" val="1753929736"/>
                    </a:ext>
                  </a:extLst>
                </a:gridCol>
                <a:gridCol w="2506997">
                  <a:extLst>
                    <a:ext uri="{9D8B030D-6E8A-4147-A177-3AD203B41FA5}">
                      <a16:colId xmlns:a16="http://schemas.microsoft.com/office/drawing/2014/main" val="179360856"/>
                    </a:ext>
                  </a:extLst>
                </a:gridCol>
                <a:gridCol w="1681163">
                  <a:extLst>
                    <a:ext uri="{9D8B030D-6E8A-4147-A177-3AD203B41FA5}">
                      <a16:colId xmlns:a16="http://schemas.microsoft.com/office/drawing/2014/main" val="3570117000"/>
                    </a:ext>
                  </a:extLst>
                </a:gridCol>
              </a:tblGrid>
              <a:tr h="450112">
                <a:tc>
                  <a:txBody>
                    <a:bodyPr/>
                    <a:lstStyle/>
                    <a:p>
                      <a:r>
                        <a:rPr lang="en-GB" sz="1400" b="1" dirty="0"/>
                        <a:t>Date </a:t>
                      </a:r>
                    </a:p>
                  </a:txBody>
                  <a:tcPr/>
                </a:tc>
                <a:tc>
                  <a:txBody>
                    <a:bodyPr/>
                    <a:lstStyle/>
                    <a:p>
                      <a:r>
                        <a:rPr lang="en-GB" sz="1400" b="1" dirty="0"/>
                        <a:t>Title</a:t>
                      </a:r>
                    </a:p>
                  </a:txBody>
                  <a:tcPr/>
                </a:tc>
                <a:tc>
                  <a:txBody>
                    <a:bodyPr/>
                    <a:lstStyle/>
                    <a:p>
                      <a:r>
                        <a:rPr lang="en-GB" sz="1400" b="1" dirty="0"/>
                        <a:t>Summary of content</a:t>
                      </a:r>
                    </a:p>
                  </a:txBody>
                  <a:tcPr/>
                </a:tc>
                <a:tc>
                  <a:txBody>
                    <a:bodyPr/>
                    <a:lstStyle/>
                    <a:p>
                      <a:r>
                        <a:rPr lang="en-GB" sz="1400" b="1" dirty="0"/>
                        <a:t>My thoughts</a:t>
                      </a:r>
                    </a:p>
                  </a:txBody>
                  <a:tcPr/>
                </a:tc>
                <a:extLst>
                  <a:ext uri="{0D108BD9-81ED-4DB2-BD59-A6C34878D82A}">
                    <a16:rowId xmlns:a16="http://schemas.microsoft.com/office/drawing/2014/main" val="703067426"/>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408463759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4187670172"/>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1274263061"/>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extLst>
                  <a:ext uri="{0D108BD9-81ED-4DB2-BD59-A6C34878D82A}">
                    <a16:rowId xmlns:a16="http://schemas.microsoft.com/office/drawing/2014/main" val="412301332"/>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310297931"/>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extLst>
                  <a:ext uri="{0D108BD9-81ED-4DB2-BD59-A6C34878D82A}">
                    <a16:rowId xmlns:a16="http://schemas.microsoft.com/office/drawing/2014/main" val="3158288898"/>
                  </a:ext>
                </a:extLst>
              </a:tr>
              <a:tr h="817540">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2510451909"/>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1052031749"/>
                  </a:ext>
                </a:extLst>
              </a:tr>
              <a:tr h="817540">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extLst>
                  <a:ext uri="{0D108BD9-81ED-4DB2-BD59-A6C34878D82A}">
                    <a16:rowId xmlns:a16="http://schemas.microsoft.com/office/drawing/2014/main" val="131103042"/>
                  </a:ext>
                </a:extLst>
              </a:tr>
              <a:tr h="817540">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6</a:t>
            </a:fld>
            <a:endParaRPr lang="en-GB"/>
          </a:p>
        </p:txBody>
      </p:sp>
      <p:pic>
        <p:nvPicPr>
          <p:cNvPr id="6" name="Picture 5"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7612" y="9059119"/>
            <a:ext cx="593104" cy="712923"/>
          </a:xfrm>
          <a:prstGeom prst="rect">
            <a:avLst/>
          </a:prstGeom>
        </p:spPr>
      </p:pic>
    </p:spTree>
    <p:extLst>
      <p:ext uri="{BB962C8B-B14F-4D97-AF65-F5344CB8AC3E}">
        <p14:creationId xmlns:p14="http://schemas.microsoft.com/office/powerpoint/2010/main" val="36349401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lossary Images, Stock Photos &amp; Vectors | Shutterstock"/>
          <p:cNvPicPr>
            <a:picLocks noChangeAspect="1" noChangeArrowheads="1"/>
          </p:cNvPicPr>
          <p:nvPr/>
        </p:nvPicPr>
        <p:blipFill rotWithShape="1">
          <a:blip r:embed="rId2">
            <a:extLst>
              <a:ext uri="{28A0092B-C50C-407E-A947-70E740481C1C}">
                <a14:useLocalDpi xmlns:a14="http://schemas.microsoft.com/office/drawing/2010/main" val="0"/>
              </a:ext>
            </a:extLst>
          </a:blip>
          <a:srcRect t="38877" b="36093"/>
          <a:stretch/>
        </p:blipFill>
        <p:spPr bwMode="auto">
          <a:xfrm>
            <a:off x="0" y="0"/>
            <a:ext cx="6858000" cy="1232453"/>
          </a:xfrm>
          <a:prstGeom prst="rect">
            <a:avLst/>
          </a:prstGeom>
          <a:noFill/>
          <a:extLst>
            <a:ext uri="{909E8E84-426E-40dd-AFC4-6F175D3DCCD1}">
              <a14:hiddenFill xmlns:a14="http://schemas.microsoft.com/office/drawing/2010/main" xmlns="">
                <a:solidFill>
                  <a:srgbClr val="FFFFFF"/>
                </a:solidFill>
              </a14:hiddenFill>
            </a:ext>
          </a:extLst>
        </p:spPr>
      </p:pic>
      <p:sp>
        <p:nvSpPr>
          <p:cNvPr id="5" name="TextBox 4"/>
          <p:cNvSpPr txBox="1"/>
          <p:nvPr/>
        </p:nvSpPr>
        <p:spPr>
          <a:xfrm>
            <a:off x="109330" y="1272209"/>
            <a:ext cx="6639339" cy="276999"/>
          </a:xfrm>
          <a:prstGeom prst="rect">
            <a:avLst/>
          </a:prstGeom>
          <a:noFill/>
        </p:spPr>
        <p:txBody>
          <a:bodyPr wrap="square" rtlCol="0">
            <a:spAutoFit/>
          </a:bodyPr>
          <a:lstStyle/>
          <a:p>
            <a:r>
              <a:rPr lang="en-GB" sz="1200" b="1" dirty="0"/>
              <a:t>Task: Complete the glossary of business key terms</a:t>
            </a:r>
            <a:endParaRPr lang="en-GB" sz="1200" dirty="0"/>
          </a:p>
        </p:txBody>
      </p:sp>
      <p:graphicFrame>
        <p:nvGraphicFramePr>
          <p:cNvPr id="6" name="Table 5"/>
          <p:cNvGraphicFramePr>
            <a:graphicFrameLocks noGrp="1"/>
          </p:cNvGraphicFramePr>
          <p:nvPr>
            <p:extLst>
              <p:ext uri="{D42A27DB-BD31-4B8C-83A1-F6EECF244321}">
                <p14:modId xmlns:p14="http://schemas.microsoft.com/office/powerpoint/2010/main" val="37481192"/>
              </p:ext>
            </p:extLst>
          </p:nvPr>
        </p:nvGraphicFramePr>
        <p:xfrm>
          <a:off x="0" y="1789040"/>
          <a:ext cx="6858000" cy="8116959"/>
        </p:xfrm>
        <a:graphic>
          <a:graphicData uri="http://schemas.openxmlformats.org/drawingml/2006/table">
            <a:tbl>
              <a:tblPr firstRow="1" bandRow="1">
                <a:tableStyleId>{5940675A-B579-460E-94D1-54222C63F5DA}</a:tableStyleId>
              </a:tblPr>
              <a:tblGrid>
                <a:gridCol w="1732547">
                  <a:extLst>
                    <a:ext uri="{9D8B030D-6E8A-4147-A177-3AD203B41FA5}">
                      <a16:colId xmlns:a16="http://schemas.microsoft.com/office/drawing/2014/main" val="4230499068"/>
                    </a:ext>
                  </a:extLst>
                </a:gridCol>
                <a:gridCol w="3368842">
                  <a:extLst>
                    <a:ext uri="{9D8B030D-6E8A-4147-A177-3AD203B41FA5}">
                      <a16:colId xmlns:a16="http://schemas.microsoft.com/office/drawing/2014/main" val="4098062936"/>
                    </a:ext>
                  </a:extLst>
                </a:gridCol>
                <a:gridCol w="1756611">
                  <a:extLst>
                    <a:ext uri="{9D8B030D-6E8A-4147-A177-3AD203B41FA5}">
                      <a16:colId xmlns:a16="http://schemas.microsoft.com/office/drawing/2014/main" val="1352746463"/>
                    </a:ext>
                  </a:extLst>
                </a:gridCol>
              </a:tblGrid>
              <a:tr h="300529">
                <a:tc>
                  <a:txBody>
                    <a:bodyPr/>
                    <a:lstStyle/>
                    <a:p>
                      <a:pPr algn="ctr"/>
                      <a:r>
                        <a:rPr lang="en-GB" sz="1200" b="1" dirty="0"/>
                        <a:t>Term</a:t>
                      </a:r>
                    </a:p>
                  </a:txBody>
                  <a:tcPr anchor="ctr"/>
                </a:tc>
                <a:tc>
                  <a:txBody>
                    <a:bodyPr/>
                    <a:lstStyle/>
                    <a:p>
                      <a:pPr algn="ctr"/>
                      <a:r>
                        <a:rPr lang="en-GB" sz="1200" b="1" dirty="0"/>
                        <a:t>Definition</a:t>
                      </a:r>
                    </a:p>
                  </a:txBody>
                  <a:tcPr anchor="ctr"/>
                </a:tc>
                <a:tc>
                  <a:txBody>
                    <a:bodyPr/>
                    <a:lstStyle/>
                    <a:p>
                      <a:pPr algn="ctr"/>
                      <a:r>
                        <a:rPr lang="en-GB" sz="1200" b="1" dirty="0"/>
                        <a:t>Symbol</a:t>
                      </a:r>
                    </a:p>
                  </a:txBody>
                  <a:tcPr anchor="ctr"/>
                </a:tc>
                <a:extLst>
                  <a:ext uri="{0D108BD9-81ED-4DB2-BD59-A6C34878D82A}">
                    <a16:rowId xmlns:a16="http://schemas.microsoft.com/office/drawing/2014/main" val="2859577045"/>
                  </a:ext>
                </a:extLst>
              </a:tr>
              <a:tr h="781643">
                <a:tc>
                  <a:txBody>
                    <a:bodyPr/>
                    <a:lstStyle/>
                    <a:p>
                      <a:pPr algn="ctr"/>
                      <a:r>
                        <a:rPr lang="en-GB" dirty="0"/>
                        <a:t>Solvent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5487915"/>
                  </a:ext>
                </a:extLst>
              </a:tr>
              <a:tr h="781643">
                <a:tc>
                  <a:txBody>
                    <a:bodyPr/>
                    <a:lstStyle/>
                    <a:p>
                      <a:pPr algn="ctr"/>
                      <a:r>
                        <a:rPr lang="en-GB" dirty="0"/>
                        <a:t>Debt</a:t>
                      </a:r>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4004193445"/>
                  </a:ext>
                </a:extLst>
              </a:tr>
              <a:tr h="781643">
                <a:tc>
                  <a:txBody>
                    <a:bodyPr/>
                    <a:lstStyle/>
                    <a:p>
                      <a:pPr algn="ctr"/>
                      <a:r>
                        <a:rPr lang="en-US" dirty="0"/>
                        <a:t>Bankruptcy </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09015055"/>
                  </a:ext>
                </a:extLst>
              </a:tr>
              <a:tr h="781643">
                <a:tc>
                  <a:txBody>
                    <a:bodyPr/>
                    <a:lstStyle/>
                    <a:p>
                      <a:pPr algn="ctr"/>
                      <a:r>
                        <a:rPr lang="en-US" dirty="0"/>
                        <a:t>Credit rating</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05835539"/>
                  </a:ext>
                </a:extLst>
              </a:tr>
              <a:tr h="781643">
                <a:tc>
                  <a:txBody>
                    <a:bodyPr/>
                    <a:lstStyle/>
                    <a:p>
                      <a:pPr algn="ctr"/>
                      <a:r>
                        <a:rPr lang="en-US" dirty="0"/>
                        <a:t>Overdraft</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360651910"/>
                  </a:ext>
                </a:extLst>
              </a:tr>
              <a:tr h="781643">
                <a:tc>
                  <a:txBody>
                    <a:bodyPr/>
                    <a:lstStyle/>
                    <a:p>
                      <a:pPr algn="ctr"/>
                      <a:r>
                        <a:rPr lang="en-US" dirty="0"/>
                        <a:t>Life assurance</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71158902"/>
                  </a:ext>
                </a:extLst>
              </a:tr>
              <a:tr h="781643">
                <a:tc>
                  <a:txBody>
                    <a:bodyPr/>
                    <a:lstStyle/>
                    <a:p>
                      <a:pPr algn="ctr"/>
                      <a:r>
                        <a:rPr lang="en-US" dirty="0"/>
                        <a:t>Non current asset</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2499787311"/>
                  </a:ext>
                </a:extLst>
              </a:tr>
              <a:tr h="781643">
                <a:tc>
                  <a:txBody>
                    <a:bodyPr/>
                    <a:lstStyle/>
                    <a:p>
                      <a:pPr algn="ctr"/>
                      <a:r>
                        <a:rPr lang="en-US" dirty="0"/>
                        <a:t>Intangible </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628823345"/>
                  </a:ext>
                </a:extLst>
              </a:tr>
              <a:tr h="781643">
                <a:tc>
                  <a:txBody>
                    <a:bodyPr/>
                    <a:lstStyle/>
                    <a:p>
                      <a:pPr algn="ctr"/>
                      <a:r>
                        <a:rPr lang="en-US" dirty="0"/>
                        <a:t>Retained profit</a:t>
                      </a:r>
                      <a:endParaRPr lang="en-GB" dirty="0"/>
                    </a:p>
                  </a:txBody>
                  <a:tcPr anchor="ctr"/>
                </a:tc>
                <a:tc>
                  <a:txBody>
                    <a:bodyPr/>
                    <a:lstStyle/>
                    <a:p>
                      <a:pPr algn="ctr"/>
                      <a:endParaRPr lang="en-GB" sz="1100" dirty="0"/>
                    </a:p>
                  </a:txBody>
                  <a:tcPr anchor="ctr"/>
                </a:tc>
                <a:tc>
                  <a:txBody>
                    <a:bodyPr/>
                    <a:lstStyle/>
                    <a:p>
                      <a:pPr algn="ctr"/>
                      <a:endParaRPr lang="en-GB" sz="1100" dirty="0"/>
                    </a:p>
                  </a:txBody>
                  <a:tcPr anchor="ctr"/>
                </a:tc>
                <a:extLst>
                  <a:ext uri="{0D108BD9-81ED-4DB2-BD59-A6C34878D82A}">
                    <a16:rowId xmlns:a16="http://schemas.microsoft.com/office/drawing/2014/main" val="1507914247"/>
                  </a:ext>
                </a:extLst>
              </a:tr>
              <a:tr h="781643">
                <a:tc>
                  <a:txBody>
                    <a:bodyPr/>
                    <a:lstStyle/>
                    <a:p>
                      <a:pPr algn="ctr"/>
                      <a:r>
                        <a:rPr lang="en-US" dirty="0"/>
                        <a:t>Break even</a:t>
                      </a:r>
                      <a:endParaRPr lang="en-GB" dirty="0"/>
                    </a:p>
                  </a:txBody>
                  <a:tcPr anchor="ctr"/>
                </a:tc>
                <a:tc>
                  <a:txBody>
                    <a:bodyPr/>
                    <a:lstStyle/>
                    <a:p>
                      <a:pPr algn="ctr"/>
                      <a:endParaRPr lang="en-GB" sz="1100"/>
                    </a:p>
                  </a:txBody>
                  <a:tcPr anchor="ctr"/>
                </a:tc>
                <a:tc>
                  <a:txBody>
                    <a:bodyPr/>
                    <a:lstStyle/>
                    <a:p>
                      <a:pPr algn="ctr"/>
                      <a:endParaRPr lang="en-GB" sz="1100" dirty="0"/>
                    </a:p>
                  </a:txBody>
                  <a:tcPr anchor="ctr"/>
                </a:tc>
                <a:extLst>
                  <a:ext uri="{0D108BD9-81ED-4DB2-BD59-A6C34878D82A}">
                    <a16:rowId xmlns:a16="http://schemas.microsoft.com/office/drawing/2014/main" val="3648356941"/>
                  </a:ext>
                </a:extLst>
              </a:tr>
            </a:tbl>
          </a:graphicData>
        </a:graphic>
      </p:graphicFrame>
      <p:sp>
        <p:nvSpPr>
          <p:cNvPr id="2" name="Slide Number Placeholder 1">
            <a:extLst>
              <a:ext uri="{FF2B5EF4-FFF2-40B4-BE49-F238E27FC236}">
                <a16:creationId xmlns:a16="http://schemas.microsoft.com/office/drawing/2014/main" id="{9E5A111D-064E-4CE6-B74E-ABF7503E1416}"/>
              </a:ext>
            </a:extLst>
          </p:cNvPr>
          <p:cNvSpPr>
            <a:spLocks noGrp="1"/>
          </p:cNvSpPr>
          <p:nvPr>
            <p:ph type="sldNum" sz="quarter" idx="12"/>
          </p:nvPr>
        </p:nvSpPr>
        <p:spPr/>
        <p:txBody>
          <a:bodyPr/>
          <a:lstStyle/>
          <a:p>
            <a:fld id="{42197ACC-EB3C-4466-A41B-F6CC006DF8B4}" type="slidenum">
              <a:rPr lang="en-GB" smtClean="0"/>
              <a:t>7</a:t>
            </a:fld>
            <a:endParaRPr lang="en-GB"/>
          </a:p>
        </p:txBody>
      </p:sp>
    </p:spTree>
    <p:extLst>
      <p:ext uri="{BB962C8B-B14F-4D97-AF65-F5344CB8AC3E}">
        <p14:creationId xmlns:p14="http://schemas.microsoft.com/office/powerpoint/2010/main" val="29792950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13EA4C7-375E-463E-8179-A436DD729646}"/>
              </a:ext>
            </a:extLst>
          </p:cNvPr>
          <p:cNvSpPr/>
          <p:nvPr/>
        </p:nvSpPr>
        <p:spPr>
          <a:xfrm>
            <a:off x="195369" y="125499"/>
            <a:ext cx="6437706" cy="8494633"/>
          </a:xfrm>
          <a:prstGeom prst="rect">
            <a:avLst/>
          </a:prstGeom>
        </p:spPr>
        <p:txBody>
          <a:bodyPr wrap="square">
            <a:spAutoFit/>
          </a:bodyPr>
          <a:lstStyle/>
          <a:p>
            <a:r>
              <a:rPr lang="en-US" sz="1400" dirty="0">
                <a:solidFill>
                  <a:srgbClr val="000000"/>
                </a:solidFill>
                <a:latin typeface="Century Gothic" panose="020B0502020202020204" pitchFamily="34" charset="0"/>
              </a:rPr>
              <a:t>Task: For Unit 3, you will need to revise a lot of formulas to complete the quantitative questions on the exam paper. Can you find the formulas that link to the following topic areas?</a:t>
            </a: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r>
              <a:rPr lang="en-US" sz="1400" b="1" dirty="0">
                <a:solidFill>
                  <a:srgbClr val="000000"/>
                </a:solidFill>
                <a:latin typeface="Century Gothic" panose="020B0502020202020204" pitchFamily="34" charset="0"/>
              </a:rPr>
              <a:t>Cash flow forecasting </a:t>
            </a: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r>
              <a:rPr lang="en-US" sz="1400" b="1" dirty="0">
                <a:solidFill>
                  <a:srgbClr val="000000"/>
                </a:solidFill>
                <a:latin typeface="Century Gothic" panose="020B0502020202020204" pitchFamily="34" charset="0"/>
              </a:rPr>
              <a:t>Profit </a:t>
            </a: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r>
              <a:rPr lang="en-US" sz="1400" b="1" dirty="0">
                <a:solidFill>
                  <a:srgbClr val="000000"/>
                </a:solidFill>
                <a:latin typeface="Century Gothic" panose="020B0502020202020204" pitchFamily="34" charset="0"/>
              </a:rPr>
              <a:t>Revenue </a:t>
            </a: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r>
              <a:rPr lang="en-US" sz="1400" b="1" dirty="0">
                <a:solidFill>
                  <a:srgbClr val="000000"/>
                </a:solidFill>
                <a:latin typeface="Century Gothic" panose="020B0502020202020204" pitchFamily="34" charset="0"/>
              </a:rPr>
              <a:t>Total costs </a:t>
            </a: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endParaRPr lang="en-US" sz="1400" b="1" dirty="0">
              <a:solidFill>
                <a:srgbClr val="000000"/>
              </a:solidFill>
              <a:latin typeface="Century Gothic" panose="020B0502020202020204" pitchFamily="34" charset="0"/>
            </a:endParaRPr>
          </a:p>
          <a:p>
            <a:r>
              <a:rPr lang="en-US" sz="1400" b="1" dirty="0">
                <a:solidFill>
                  <a:srgbClr val="000000"/>
                </a:solidFill>
                <a:latin typeface="Century Gothic" panose="020B0502020202020204" pitchFamily="34" charset="0"/>
              </a:rPr>
              <a:t>Break even </a:t>
            </a: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US" sz="1400" dirty="0">
              <a:solidFill>
                <a:srgbClr val="000000"/>
              </a:solidFill>
              <a:latin typeface="Century Gothic" panose="020B0502020202020204" pitchFamily="34" charset="0"/>
            </a:endParaRPr>
          </a:p>
          <a:p>
            <a:endParaRPr lang="en-GB" sz="1400" dirty="0">
              <a:solidFill>
                <a:srgbClr val="000000"/>
              </a:solidFill>
              <a:latin typeface="Century Gothic" panose="020B0502020202020204" pitchFamily="34" charset="0"/>
            </a:endParaRPr>
          </a:p>
        </p:txBody>
      </p:sp>
      <p:sp>
        <p:nvSpPr>
          <p:cNvPr id="10" name="Slide Number Placeholder 9">
            <a:extLst>
              <a:ext uri="{FF2B5EF4-FFF2-40B4-BE49-F238E27FC236}">
                <a16:creationId xmlns:a16="http://schemas.microsoft.com/office/drawing/2014/main" id="{72D47329-51B3-4F4B-A868-7F2CC0B8AADD}"/>
              </a:ext>
            </a:extLst>
          </p:cNvPr>
          <p:cNvSpPr>
            <a:spLocks noGrp="1"/>
          </p:cNvSpPr>
          <p:nvPr>
            <p:ph type="sldNum" sz="quarter" idx="12"/>
          </p:nvPr>
        </p:nvSpPr>
        <p:spPr/>
        <p:txBody>
          <a:bodyPr/>
          <a:lstStyle/>
          <a:p>
            <a:fld id="{42197ACC-EB3C-4466-A41B-F6CC006DF8B4}" type="slidenum">
              <a:rPr lang="en-GB" smtClean="0"/>
              <a:t>8</a:t>
            </a:fld>
            <a:endParaRPr lang="en-GB"/>
          </a:p>
        </p:txBody>
      </p:sp>
      <p:pic>
        <p:nvPicPr>
          <p:cNvPr id="12" name="Picture 11" descr="logo.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39970" y="8935654"/>
            <a:ext cx="593104" cy="712923"/>
          </a:xfrm>
          <a:prstGeom prst="rect">
            <a:avLst/>
          </a:prstGeom>
        </p:spPr>
      </p:pic>
    </p:spTree>
    <p:extLst>
      <p:ext uri="{BB962C8B-B14F-4D97-AF65-F5344CB8AC3E}">
        <p14:creationId xmlns:p14="http://schemas.microsoft.com/office/powerpoint/2010/main" val="2431077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9</a:t>
            </a:fld>
            <a:endParaRPr lang="en-GB"/>
          </a:p>
        </p:txBody>
      </p:sp>
      <p:sp>
        <p:nvSpPr>
          <p:cNvPr id="3" name="TextBox 2"/>
          <p:cNvSpPr txBox="1"/>
          <p:nvPr/>
        </p:nvSpPr>
        <p:spPr>
          <a:xfrm>
            <a:off x="252611" y="317486"/>
            <a:ext cx="6350816" cy="369332"/>
          </a:xfrm>
          <a:prstGeom prst="rect">
            <a:avLst/>
          </a:prstGeom>
          <a:noFill/>
        </p:spPr>
        <p:txBody>
          <a:bodyPr wrap="square" rtlCol="0">
            <a:spAutoFit/>
          </a:bodyPr>
          <a:lstStyle/>
          <a:p>
            <a:r>
              <a:rPr lang="en-US" b="1" u="sng" dirty="0"/>
              <a:t>The History on Innocent </a:t>
            </a:r>
          </a:p>
        </p:txBody>
      </p:sp>
      <p:sp>
        <p:nvSpPr>
          <p:cNvPr id="4" name="TextBox 3"/>
          <p:cNvSpPr txBox="1"/>
          <p:nvPr/>
        </p:nvSpPr>
        <p:spPr>
          <a:xfrm>
            <a:off x="342042" y="1206661"/>
            <a:ext cx="6515958" cy="5078313"/>
          </a:xfrm>
          <a:prstGeom prst="rect">
            <a:avLst/>
          </a:prstGeom>
          <a:noFill/>
        </p:spPr>
        <p:txBody>
          <a:bodyPr wrap="square" rtlCol="0">
            <a:spAutoFit/>
          </a:bodyPr>
          <a:lstStyle/>
          <a:p>
            <a:r>
              <a:rPr lang="en-GB" b="1" dirty="0"/>
              <a:t>Task</a:t>
            </a:r>
            <a:r>
              <a:rPr lang="en-GB" dirty="0"/>
              <a:t>: Innocent is a business you will study as part of your unit 1 coursework. I would like you to complete some research on the history of Innocent, which will give you a head start in this unit if you take the course.</a:t>
            </a:r>
          </a:p>
          <a:p>
            <a:r>
              <a:rPr lang="en-GB" dirty="0"/>
              <a:t>Complete the following questions:</a:t>
            </a:r>
          </a:p>
          <a:p>
            <a:pPr marL="285750" indent="-285750">
              <a:buFont typeface="Arial" panose="020B0604020202020204" pitchFamily="34" charset="0"/>
              <a:buChar char="•"/>
            </a:pPr>
            <a:endParaRPr lang="en-GB" dirty="0"/>
          </a:p>
          <a:p>
            <a:pPr marL="342900" indent="-342900">
              <a:buFont typeface="Arial" panose="020B0604020202020204" pitchFamily="34" charset="0"/>
              <a:buChar char="•"/>
            </a:pPr>
            <a:r>
              <a:rPr lang="en-GB" dirty="0"/>
              <a:t>Who are the owners? </a:t>
            </a:r>
          </a:p>
          <a:p>
            <a:pPr marL="342900" indent="-342900">
              <a:buFont typeface="Arial" panose="020B0604020202020204" pitchFamily="34" charset="0"/>
              <a:buChar char="•"/>
            </a:pPr>
            <a:endParaRPr lang="en-GB" dirty="0"/>
          </a:p>
          <a:p>
            <a:pPr marL="342900" indent="-342900">
              <a:buFont typeface="Arial" panose="020B0604020202020204" pitchFamily="34" charset="0"/>
              <a:buChar char="•"/>
            </a:pPr>
            <a:r>
              <a:rPr lang="en-GB" dirty="0"/>
              <a:t>What motivated the owners to start up Innocent? </a:t>
            </a:r>
          </a:p>
          <a:p>
            <a:pPr marL="285750" indent="-285750">
              <a:buFont typeface="Arial" panose="020B0604020202020204" pitchFamily="34" charset="0"/>
              <a:buChar char="•"/>
            </a:pPr>
            <a:endParaRPr lang="en-GB" dirty="0"/>
          </a:p>
          <a:p>
            <a:pPr marL="342900" indent="-342900">
              <a:buFont typeface="Arial" panose="020B0604020202020204" pitchFamily="34" charset="0"/>
              <a:buChar char="•"/>
            </a:pPr>
            <a:r>
              <a:rPr lang="en-GB" dirty="0"/>
              <a:t>What types of products do they sell?  </a:t>
            </a:r>
          </a:p>
          <a:p>
            <a:pPr marL="285750" indent="-285750">
              <a:buFont typeface="Arial" panose="020B0604020202020204" pitchFamily="34" charset="0"/>
              <a:buChar char="•"/>
            </a:pPr>
            <a:endParaRPr lang="en-GB" dirty="0"/>
          </a:p>
          <a:p>
            <a:pPr marL="342900" indent="-342900">
              <a:buFont typeface="Arial" panose="020B0604020202020204" pitchFamily="34" charset="0"/>
              <a:buChar char="•"/>
            </a:pPr>
            <a:r>
              <a:rPr lang="en-GB" dirty="0">
                <a:hlinkClick r:id="rId2">
                  <a:extLst>
                    <a:ext uri="{A12FA001-AC4F-418D-AE19-62706E023703}">
                      <ahyp:hlinkClr xmlns:ahyp="http://schemas.microsoft.com/office/drawing/2018/hyperlinkcolor" val="tx"/>
                    </a:ext>
                  </a:extLst>
                </a:hlinkClick>
              </a:rPr>
              <a:t>What</a:t>
            </a:r>
            <a:r>
              <a:rPr lang="en-GB" dirty="0"/>
              <a:t> risks did they face at start up? </a:t>
            </a:r>
            <a:endParaRPr lang="en-GB" dirty="0">
              <a:hlinkClick r:id="rId2">
                <a:extLst>
                  <a:ext uri="{A12FA001-AC4F-418D-AE19-62706E023703}">
                    <ahyp:hlinkClr xmlns:ahyp="http://schemas.microsoft.com/office/drawing/2018/hyperlinkcolor" val="tx"/>
                  </a:ext>
                </a:extLst>
              </a:hlinkClick>
            </a:endParaRPr>
          </a:p>
          <a:p>
            <a:endParaRPr lang="en-GB" dirty="0">
              <a:hlinkClick r:id="rId2">
                <a:extLst>
                  <a:ext uri="{A12FA001-AC4F-418D-AE19-62706E023703}">
                    <ahyp:hlinkClr xmlns:ahyp="http://schemas.microsoft.com/office/drawing/2018/hyperlinkcolor" val="tx"/>
                  </a:ext>
                </a:extLst>
              </a:hlinkClick>
            </a:endParaRPr>
          </a:p>
          <a:p>
            <a:endParaRPr lang="en-GB" dirty="0">
              <a:hlinkClick r:id="rId2">
                <a:extLst>
                  <a:ext uri="{A12FA001-AC4F-418D-AE19-62706E023703}">
                    <ahyp:hlinkClr xmlns:ahyp="http://schemas.microsoft.com/office/drawing/2018/hyperlinkcolor" val="tx"/>
                  </a:ext>
                </a:extLst>
              </a:hlinkClick>
            </a:endParaRPr>
          </a:p>
          <a:p>
            <a:endParaRPr lang="en-GB" dirty="0">
              <a:hlinkClick r:id="rId2">
                <a:extLst>
                  <a:ext uri="{A12FA001-AC4F-418D-AE19-62706E023703}">
                    <ahyp:hlinkClr xmlns:ahyp="http://schemas.microsoft.com/office/drawing/2018/hyperlinkcolor" val="tx"/>
                  </a:ext>
                </a:extLst>
              </a:hlinkClick>
            </a:endParaRPr>
          </a:p>
          <a:p>
            <a:r>
              <a:rPr lang="en-GB" b="1" dirty="0">
                <a:hlinkClick r:id="rId2">
                  <a:extLst>
                    <a:ext uri="{A12FA001-AC4F-418D-AE19-62706E023703}">
                      <ahyp:hlinkClr xmlns:ahyp="http://schemas.microsoft.com/office/drawing/2018/hyperlinkcolor" val="tx"/>
                    </a:ext>
                  </a:extLst>
                </a:hlinkClick>
              </a:rPr>
              <a:t>The following link will help you:</a:t>
            </a:r>
          </a:p>
          <a:p>
            <a:r>
              <a:rPr lang="en-GB" dirty="0">
                <a:hlinkClick r:id="rId2">
                  <a:extLst>
                    <a:ext uri="{A12FA001-AC4F-418D-AE19-62706E023703}">
                      <ahyp:hlinkClr xmlns:ahyp="http://schemas.microsoft.com/office/drawing/2018/hyperlinkcolor" val="tx"/>
                    </a:ext>
                  </a:extLst>
                </a:hlinkClick>
              </a:rPr>
              <a:t>https://www.innocentdrinks.co.uk/</a:t>
            </a:r>
            <a:endParaRPr lang="en-GB" dirty="0"/>
          </a:p>
        </p:txBody>
      </p:sp>
      <p:pic>
        <p:nvPicPr>
          <p:cNvPr id="6" name="Picture 5">
            <a:extLst>
              <a:ext uri="{FF2B5EF4-FFF2-40B4-BE49-F238E27FC236}">
                <a16:creationId xmlns:a16="http://schemas.microsoft.com/office/drawing/2014/main" id="{B575EEB7-CE24-49D9-AFA0-8864F8001601}"/>
              </a:ext>
            </a:extLst>
          </p:cNvPr>
          <p:cNvPicPr>
            <a:picLocks noChangeAspect="1"/>
          </p:cNvPicPr>
          <p:nvPr/>
        </p:nvPicPr>
        <p:blipFill>
          <a:blip r:embed="rId3"/>
          <a:stretch>
            <a:fillRect/>
          </a:stretch>
        </p:blipFill>
        <p:spPr>
          <a:xfrm>
            <a:off x="766857" y="6885111"/>
            <a:ext cx="5322325" cy="2703403"/>
          </a:xfrm>
          <a:prstGeom prst="rect">
            <a:avLst/>
          </a:prstGeom>
        </p:spPr>
      </p:pic>
    </p:spTree>
    <p:extLst>
      <p:ext uri="{BB962C8B-B14F-4D97-AF65-F5344CB8AC3E}">
        <p14:creationId xmlns:p14="http://schemas.microsoft.com/office/powerpoint/2010/main" val="37269571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10</a:t>
            </a:fld>
            <a:endParaRPr lang="en-GB"/>
          </a:p>
        </p:txBody>
      </p:sp>
      <p:sp>
        <p:nvSpPr>
          <p:cNvPr id="4" name="TextBox 3">
            <a:extLst>
              <a:ext uri="{FF2B5EF4-FFF2-40B4-BE49-F238E27FC236}">
                <a16:creationId xmlns:a16="http://schemas.microsoft.com/office/drawing/2014/main" id="{3C5CB9EE-3CC8-4702-A232-DFD6AD06DB4F}"/>
              </a:ext>
            </a:extLst>
          </p:cNvPr>
          <p:cNvSpPr txBox="1"/>
          <p:nvPr/>
        </p:nvSpPr>
        <p:spPr>
          <a:xfrm>
            <a:off x="770021" y="449179"/>
            <a:ext cx="5325979" cy="646331"/>
          </a:xfrm>
          <a:prstGeom prst="rect">
            <a:avLst/>
          </a:prstGeom>
          <a:noFill/>
        </p:spPr>
        <p:txBody>
          <a:bodyPr wrap="square" rtlCol="0">
            <a:spAutoFit/>
          </a:bodyPr>
          <a:lstStyle/>
          <a:p>
            <a:r>
              <a:rPr lang="en-US" b="1" dirty="0"/>
              <a:t>Task: </a:t>
            </a:r>
            <a:r>
              <a:rPr lang="en-US" dirty="0"/>
              <a:t>Features of the different types of business ownership </a:t>
            </a:r>
            <a:endParaRPr lang="en-GB" dirty="0"/>
          </a:p>
        </p:txBody>
      </p:sp>
      <p:pic>
        <p:nvPicPr>
          <p:cNvPr id="7" name="Picture 6">
            <a:extLst>
              <a:ext uri="{FF2B5EF4-FFF2-40B4-BE49-F238E27FC236}">
                <a16:creationId xmlns:a16="http://schemas.microsoft.com/office/drawing/2014/main" id="{CCCADFD2-8CA3-4573-9FA4-5946132ACB7B}"/>
              </a:ext>
            </a:extLst>
          </p:cNvPr>
          <p:cNvPicPr>
            <a:picLocks noChangeAspect="1"/>
          </p:cNvPicPr>
          <p:nvPr/>
        </p:nvPicPr>
        <p:blipFill>
          <a:blip r:embed="rId2"/>
          <a:stretch>
            <a:fillRect/>
          </a:stretch>
        </p:blipFill>
        <p:spPr>
          <a:xfrm>
            <a:off x="4706604" y="1446296"/>
            <a:ext cx="1647825" cy="1238250"/>
          </a:xfrm>
          <a:prstGeom prst="rect">
            <a:avLst/>
          </a:prstGeom>
        </p:spPr>
      </p:pic>
      <p:pic>
        <p:nvPicPr>
          <p:cNvPr id="8" name="Picture 7">
            <a:extLst>
              <a:ext uri="{FF2B5EF4-FFF2-40B4-BE49-F238E27FC236}">
                <a16:creationId xmlns:a16="http://schemas.microsoft.com/office/drawing/2014/main" id="{5DFAF899-ED41-4692-B60F-135D98B766D5}"/>
              </a:ext>
            </a:extLst>
          </p:cNvPr>
          <p:cNvPicPr>
            <a:picLocks noChangeAspect="1"/>
          </p:cNvPicPr>
          <p:nvPr/>
        </p:nvPicPr>
        <p:blipFill>
          <a:blip r:embed="rId3"/>
          <a:stretch>
            <a:fillRect/>
          </a:stretch>
        </p:blipFill>
        <p:spPr>
          <a:xfrm>
            <a:off x="571500" y="1265321"/>
            <a:ext cx="2857500" cy="1600200"/>
          </a:xfrm>
          <a:prstGeom prst="rect">
            <a:avLst/>
          </a:prstGeom>
        </p:spPr>
      </p:pic>
      <p:pic>
        <p:nvPicPr>
          <p:cNvPr id="5122" name="Picture 2" descr="The advantages and disadvantages of buying a franchise when ...">
            <a:extLst>
              <a:ext uri="{FF2B5EF4-FFF2-40B4-BE49-F238E27FC236}">
                <a16:creationId xmlns:a16="http://schemas.microsoft.com/office/drawing/2014/main" id="{C6286D2E-B376-46F8-BCD2-996505BDB2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20828" y="812958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6B8A7D95-25BA-4A5A-BA34-5B9D018485EC}"/>
              </a:ext>
            </a:extLst>
          </p:cNvPr>
          <p:cNvPicPr>
            <a:picLocks noChangeAspect="1"/>
          </p:cNvPicPr>
          <p:nvPr/>
        </p:nvPicPr>
        <p:blipFill>
          <a:blip r:embed="rId5"/>
          <a:stretch>
            <a:fillRect/>
          </a:stretch>
        </p:blipFill>
        <p:spPr>
          <a:xfrm>
            <a:off x="201045" y="8129587"/>
            <a:ext cx="3735161" cy="1743075"/>
          </a:xfrm>
          <a:prstGeom prst="rect">
            <a:avLst/>
          </a:prstGeom>
        </p:spPr>
      </p:pic>
      <p:sp>
        <p:nvSpPr>
          <p:cNvPr id="10" name="TextBox 9">
            <a:extLst>
              <a:ext uri="{FF2B5EF4-FFF2-40B4-BE49-F238E27FC236}">
                <a16:creationId xmlns:a16="http://schemas.microsoft.com/office/drawing/2014/main" id="{CB2F575C-4D46-4B16-8D87-9CB44D9B60A5}"/>
              </a:ext>
            </a:extLst>
          </p:cNvPr>
          <p:cNvSpPr txBox="1"/>
          <p:nvPr/>
        </p:nvSpPr>
        <p:spPr>
          <a:xfrm>
            <a:off x="766010" y="2964333"/>
            <a:ext cx="5325979" cy="4801314"/>
          </a:xfrm>
          <a:prstGeom prst="rect">
            <a:avLst/>
          </a:prstGeom>
          <a:noFill/>
        </p:spPr>
        <p:txBody>
          <a:bodyPr wrap="square" rtlCol="0">
            <a:spAutoFit/>
          </a:bodyPr>
          <a:lstStyle/>
          <a:p>
            <a:r>
              <a:rPr lang="en-US" dirty="0"/>
              <a:t>For this qualification, it is really important that you understand the different types of business ownership. In class we will learn about the features of these forms of business ownership and also the advantages and disadvantages of each one. Your task is to research the following forms of business ownership:</a:t>
            </a:r>
          </a:p>
          <a:p>
            <a:endParaRPr lang="en-US" dirty="0"/>
          </a:p>
          <a:p>
            <a:pPr marL="342900" indent="-342900">
              <a:buFont typeface="+mj-lt"/>
              <a:buAutoNum type="arabicPeriod"/>
            </a:pPr>
            <a:r>
              <a:rPr lang="en-US" dirty="0"/>
              <a:t>Sole trader</a:t>
            </a:r>
          </a:p>
          <a:p>
            <a:pPr marL="342900" indent="-342900">
              <a:buFont typeface="+mj-lt"/>
              <a:buAutoNum type="arabicPeriod"/>
            </a:pPr>
            <a:r>
              <a:rPr lang="en-US" dirty="0"/>
              <a:t>Partnership </a:t>
            </a:r>
          </a:p>
          <a:p>
            <a:pPr marL="342900" indent="-342900">
              <a:buFont typeface="+mj-lt"/>
              <a:buAutoNum type="arabicPeriod"/>
            </a:pPr>
            <a:r>
              <a:rPr lang="en-US" dirty="0"/>
              <a:t>Franchise </a:t>
            </a:r>
          </a:p>
          <a:p>
            <a:pPr marL="342900" indent="-342900">
              <a:buFont typeface="+mj-lt"/>
              <a:buAutoNum type="arabicPeriod"/>
            </a:pPr>
            <a:r>
              <a:rPr lang="en-US" dirty="0"/>
              <a:t>Public limited  company </a:t>
            </a:r>
          </a:p>
          <a:p>
            <a:pPr marL="342900" indent="-342900">
              <a:buFont typeface="+mj-lt"/>
              <a:buAutoNum type="arabicPeriod"/>
            </a:pPr>
            <a:r>
              <a:rPr lang="en-US" dirty="0"/>
              <a:t>Private limited company </a:t>
            </a:r>
          </a:p>
          <a:p>
            <a:pPr marL="342900" indent="-342900">
              <a:buFont typeface="+mj-lt"/>
              <a:buAutoNum type="arabicPeriod"/>
            </a:pPr>
            <a:r>
              <a:rPr lang="en-US" dirty="0"/>
              <a:t>Social Enterprise </a:t>
            </a:r>
          </a:p>
          <a:p>
            <a:endParaRPr lang="en-US" dirty="0"/>
          </a:p>
          <a:p>
            <a:r>
              <a:rPr lang="en-US" dirty="0"/>
              <a:t>You need to identify the features, advantages and disadvantage and for a bonus point can you give real life business examples? </a:t>
            </a:r>
            <a:endParaRPr lang="en-GB" dirty="0"/>
          </a:p>
        </p:txBody>
      </p:sp>
    </p:spTree>
    <p:extLst>
      <p:ext uri="{BB962C8B-B14F-4D97-AF65-F5344CB8AC3E}">
        <p14:creationId xmlns:p14="http://schemas.microsoft.com/office/powerpoint/2010/main" val="3510462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11</a:t>
            </a:fld>
            <a:endParaRPr lang="en-GB"/>
          </a:p>
        </p:txBody>
      </p:sp>
      <p:sp>
        <p:nvSpPr>
          <p:cNvPr id="5" name="Rectangle 4">
            <a:extLst>
              <a:ext uri="{FF2B5EF4-FFF2-40B4-BE49-F238E27FC236}">
                <a16:creationId xmlns:a16="http://schemas.microsoft.com/office/drawing/2014/main" id="{E3DD0893-15CD-4702-9B46-C60B025170AB}"/>
              </a:ext>
            </a:extLst>
          </p:cNvPr>
          <p:cNvSpPr/>
          <p:nvPr/>
        </p:nvSpPr>
        <p:spPr>
          <a:xfrm>
            <a:off x="495300" y="410761"/>
            <a:ext cx="3429000" cy="646331"/>
          </a:xfrm>
          <a:prstGeom prst="rect">
            <a:avLst/>
          </a:prstGeom>
        </p:spPr>
        <p:txBody>
          <a:bodyPr>
            <a:spAutoFit/>
          </a:bodyPr>
          <a:lstStyle/>
          <a:p>
            <a:r>
              <a:rPr lang="en-US" b="1" dirty="0"/>
              <a:t>Task</a:t>
            </a:r>
            <a:r>
              <a:rPr lang="en-US" dirty="0"/>
              <a:t>: Features of the different types of business ownership </a:t>
            </a:r>
            <a:endParaRPr lang="en-GB" dirty="0"/>
          </a:p>
        </p:txBody>
      </p:sp>
      <p:graphicFrame>
        <p:nvGraphicFramePr>
          <p:cNvPr id="6" name="Table 6">
            <a:extLst>
              <a:ext uri="{FF2B5EF4-FFF2-40B4-BE49-F238E27FC236}">
                <a16:creationId xmlns:a16="http://schemas.microsoft.com/office/drawing/2014/main" id="{22C7D350-F3F8-4CE9-A110-7BBEC229A144}"/>
              </a:ext>
            </a:extLst>
          </p:cNvPr>
          <p:cNvGraphicFramePr>
            <a:graphicFrameLocks noGrp="1"/>
          </p:cNvGraphicFramePr>
          <p:nvPr>
            <p:extLst>
              <p:ext uri="{D42A27DB-BD31-4B8C-83A1-F6EECF244321}">
                <p14:modId xmlns:p14="http://schemas.microsoft.com/office/powerpoint/2010/main" val="3564588105"/>
              </p:ext>
            </p:extLst>
          </p:nvPr>
        </p:nvGraphicFramePr>
        <p:xfrm>
          <a:off x="401053" y="1684421"/>
          <a:ext cx="5775158" cy="7936616"/>
        </p:xfrm>
        <a:graphic>
          <a:graphicData uri="http://schemas.openxmlformats.org/drawingml/2006/table">
            <a:tbl>
              <a:tblPr firstRow="1" bandRow="1">
                <a:tableStyleId>{5940675A-B579-460E-94D1-54222C63F5DA}</a:tableStyleId>
              </a:tblPr>
              <a:tblGrid>
                <a:gridCol w="3038976">
                  <a:extLst>
                    <a:ext uri="{9D8B030D-6E8A-4147-A177-3AD203B41FA5}">
                      <a16:colId xmlns:a16="http://schemas.microsoft.com/office/drawing/2014/main" val="4137847366"/>
                    </a:ext>
                  </a:extLst>
                </a:gridCol>
                <a:gridCol w="2736182">
                  <a:extLst>
                    <a:ext uri="{9D8B030D-6E8A-4147-A177-3AD203B41FA5}">
                      <a16:colId xmlns:a16="http://schemas.microsoft.com/office/drawing/2014/main" val="1740692454"/>
                    </a:ext>
                  </a:extLst>
                </a:gridCol>
              </a:tblGrid>
              <a:tr h="2530293">
                <a:tc>
                  <a:txBody>
                    <a:bodyPr/>
                    <a:lstStyle/>
                    <a:p>
                      <a:r>
                        <a:rPr lang="en-US" dirty="0"/>
                        <a:t>Sole trader </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txBody>
                  <a:tcPr/>
                </a:tc>
                <a:tc>
                  <a:txBody>
                    <a:bodyPr/>
                    <a:lstStyle/>
                    <a:p>
                      <a:r>
                        <a:rPr lang="en-US" dirty="0"/>
                        <a:t>Partnership</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p>
                      <a:endParaRPr lang="en-GB" dirty="0"/>
                    </a:p>
                  </a:txBody>
                  <a:tcPr/>
                </a:tc>
                <a:extLst>
                  <a:ext uri="{0D108BD9-81ED-4DB2-BD59-A6C34878D82A}">
                    <a16:rowId xmlns:a16="http://schemas.microsoft.com/office/drawing/2014/main" val="2088462735"/>
                  </a:ext>
                </a:extLst>
              </a:tr>
              <a:tr h="2640263">
                <a:tc>
                  <a:txBody>
                    <a:bodyPr/>
                    <a:lstStyle/>
                    <a:p>
                      <a:r>
                        <a:rPr lang="en-US" dirty="0"/>
                        <a:t>Franchise </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p>
                      <a:endParaRPr lang="en-GB" dirty="0"/>
                    </a:p>
                  </a:txBody>
                  <a:tcPr/>
                </a:tc>
                <a:tc>
                  <a:txBody>
                    <a:bodyPr/>
                    <a:lstStyle/>
                    <a:p>
                      <a:r>
                        <a:rPr lang="en-US" dirty="0"/>
                        <a:t>Public limited company </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p>
                      <a:endParaRPr lang="en-US" dirty="0"/>
                    </a:p>
                    <a:p>
                      <a:endParaRPr lang="en-GB" dirty="0"/>
                    </a:p>
                  </a:txBody>
                  <a:tcPr/>
                </a:tc>
                <a:extLst>
                  <a:ext uri="{0D108BD9-81ED-4DB2-BD59-A6C34878D82A}">
                    <a16:rowId xmlns:a16="http://schemas.microsoft.com/office/drawing/2014/main" val="3587460031"/>
                  </a:ext>
                </a:extLst>
              </a:tr>
              <a:tr h="2640263">
                <a:tc>
                  <a:txBody>
                    <a:bodyPr/>
                    <a:lstStyle/>
                    <a:p>
                      <a:r>
                        <a:rPr lang="en-US" dirty="0"/>
                        <a:t>Private limited company </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p>
                      <a:endParaRPr lang="en-US" dirty="0"/>
                    </a:p>
                    <a:p>
                      <a:endParaRPr lang="en-US" dirty="0"/>
                    </a:p>
                    <a:p>
                      <a:endParaRPr lang="en-GB" dirty="0"/>
                    </a:p>
                  </a:txBody>
                  <a:tcPr/>
                </a:tc>
                <a:tc>
                  <a:txBody>
                    <a:bodyPr/>
                    <a:lstStyle/>
                    <a:p>
                      <a:r>
                        <a:rPr lang="en-US" dirty="0"/>
                        <a:t>Social Enterprise </a:t>
                      </a:r>
                    </a:p>
                    <a:p>
                      <a:endParaRPr lang="en-US" dirty="0"/>
                    </a:p>
                    <a:p>
                      <a:r>
                        <a:rPr lang="en-US" dirty="0"/>
                        <a:t>Features </a:t>
                      </a:r>
                    </a:p>
                    <a:p>
                      <a:endParaRPr lang="en-US" dirty="0"/>
                    </a:p>
                    <a:p>
                      <a:endParaRPr lang="en-US" dirty="0"/>
                    </a:p>
                    <a:p>
                      <a:r>
                        <a:rPr lang="en-US" dirty="0"/>
                        <a:t>Advantages </a:t>
                      </a:r>
                    </a:p>
                    <a:p>
                      <a:endParaRPr lang="en-US" dirty="0"/>
                    </a:p>
                    <a:p>
                      <a:endParaRPr lang="en-US" dirty="0"/>
                    </a:p>
                    <a:p>
                      <a:endParaRPr lang="en-US" dirty="0"/>
                    </a:p>
                    <a:p>
                      <a:r>
                        <a:rPr lang="en-US" dirty="0"/>
                        <a:t>Disadvantages </a:t>
                      </a:r>
                      <a:endParaRPr lang="en-GB" dirty="0"/>
                    </a:p>
                    <a:p>
                      <a:endParaRPr lang="en-GB" dirty="0"/>
                    </a:p>
                    <a:p>
                      <a:endParaRPr lang="en-GB" dirty="0"/>
                    </a:p>
                  </a:txBody>
                  <a:tcPr/>
                </a:tc>
                <a:extLst>
                  <a:ext uri="{0D108BD9-81ED-4DB2-BD59-A6C34878D82A}">
                    <a16:rowId xmlns:a16="http://schemas.microsoft.com/office/drawing/2014/main" val="3804129482"/>
                  </a:ext>
                </a:extLst>
              </a:tr>
            </a:tbl>
          </a:graphicData>
        </a:graphic>
      </p:graphicFrame>
    </p:spTree>
    <p:extLst>
      <p:ext uri="{BB962C8B-B14F-4D97-AF65-F5344CB8AC3E}">
        <p14:creationId xmlns:p14="http://schemas.microsoft.com/office/powerpoint/2010/main" val="9758722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3EF752-8F02-48F5-AE1B-2621C55C58CA}"/>
              </a:ext>
            </a:extLst>
          </p:cNvPr>
          <p:cNvSpPr>
            <a:spLocks noGrp="1"/>
          </p:cNvSpPr>
          <p:nvPr>
            <p:ph type="sldNum" sz="quarter" idx="12"/>
          </p:nvPr>
        </p:nvSpPr>
        <p:spPr/>
        <p:txBody>
          <a:bodyPr/>
          <a:lstStyle/>
          <a:p>
            <a:fld id="{42197ACC-EB3C-4466-A41B-F6CC006DF8B4}" type="slidenum">
              <a:rPr lang="en-GB" smtClean="0"/>
              <a:t>12</a:t>
            </a:fld>
            <a:endParaRPr lang="en-GB"/>
          </a:p>
        </p:txBody>
      </p:sp>
      <p:sp>
        <p:nvSpPr>
          <p:cNvPr id="6" name="TextBox 5">
            <a:extLst>
              <a:ext uri="{FF2B5EF4-FFF2-40B4-BE49-F238E27FC236}">
                <a16:creationId xmlns:a16="http://schemas.microsoft.com/office/drawing/2014/main" id="{1AD2BD49-0E7D-4816-8E67-83F4BD1757E0}"/>
              </a:ext>
            </a:extLst>
          </p:cNvPr>
          <p:cNvSpPr txBox="1"/>
          <p:nvPr/>
        </p:nvSpPr>
        <p:spPr>
          <a:xfrm>
            <a:off x="401053" y="545432"/>
            <a:ext cx="5985460" cy="7294305"/>
          </a:xfrm>
          <a:prstGeom prst="rect">
            <a:avLst/>
          </a:prstGeom>
          <a:noFill/>
        </p:spPr>
        <p:txBody>
          <a:bodyPr wrap="square" rtlCol="0">
            <a:spAutoFit/>
          </a:bodyPr>
          <a:lstStyle/>
          <a:p>
            <a:r>
              <a:rPr lang="en-US" b="1" dirty="0"/>
              <a:t>Task: </a:t>
            </a:r>
            <a:r>
              <a:rPr lang="en-US" dirty="0"/>
              <a:t>Social Enterprise</a:t>
            </a:r>
          </a:p>
          <a:p>
            <a:r>
              <a:rPr lang="en-US" dirty="0"/>
              <a:t>Social enterprises are businesses that are changing the world for the better. Like traditional businesses they aim to make a profit but it’s what they do with their profits that sets them apart – reinvesting or donating them to create positive social change.  Social enterprises are in our communities and on our high streets – from coffee shops and cinemas, to pubs and leisure </a:t>
            </a:r>
            <a:r>
              <a:rPr lang="en-US" dirty="0" err="1"/>
              <a:t>centres</a:t>
            </a:r>
            <a:r>
              <a:rPr lang="en-US" dirty="0"/>
              <a:t>, banks and bus companies.</a:t>
            </a:r>
          </a:p>
          <a:p>
            <a:r>
              <a:rPr lang="en-US" dirty="0"/>
              <a:t> </a:t>
            </a:r>
            <a:r>
              <a:rPr lang="en-US" dirty="0">
                <a:hlinkClick r:id="rId2"/>
              </a:rPr>
              <a:t>https://www.socialenterprise.org.uk/what-is-it-all-about/</a:t>
            </a:r>
            <a:endParaRPr lang="en-US" dirty="0"/>
          </a:p>
          <a:p>
            <a:endParaRPr lang="en-US" dirty="0"/>
          </a:p>
          <a:p>
            <a:r>
              <a:rPr lang="en-US" dirty="0"/>
              <a:t>Your task is to research a social enterprise (some examples are below)</a:t>
            </a:r>
          </a:p>
          <a:p>
            <a:r>
              <a:rPr lang="en-US" dirty="0"/>
              <a:t>You need to create a presentation on the following:</a:t>
            </a:r>
          </a:p>
          <a:p>
            <a:pPr marL="285750" indent="-285750">
              <a:buFont typeface="Arial" panose="020B0604020202020204" pitchFamily="34" charset="0"/>
              <a:buChar char="•"/>
            </a:pPr>
            <a:r>
              <a:rPr lang="en-US" dirty="0"/>
              <a:t>What do they sell? </a:t>
            </a:r>
          </a:p>
          <a:p>
            <a:pPr marL="285750" indent="-285750">
              <a:buFont typeface="Arial" panose="020B0604020202020204" pitchFamily="34" charset="0"/>
              <a:buChar char="•"/>
            </a:pPr>
            <a:r>
              <a:rPr lang="en-US" dirty="0"/>
              <a:t>What makes them a social enterprise? </a:t>
            </a:r>
          </a:p>
          <a:p>
            <a:pPr marL="285750" indent="-285750">
              <a:buFont typeface="Arial" panose="020B0604020202020204" pitchFamily="34" charset="0"/>
              <a:buChar char="•"/>
            </a:pPr>
            <a:r>
              <a:rPr lang="en-US" dirty="0"/>
              <a:t>What does the social enterprise do with their profit?</a:t>
            </a:r>
          </a:p>
          <a:p>
            <a:pPr marL="285750" indent="-285750">
              <a:buFont typeface="Arial" panose="020B0604020202020204" pitchFamily="34" charset="0"/>
              <a:buChar char="•"/>
            </a:pPr>
            <a:endParaRPr lang="en-US" dirty="0"/>
          </a:p>
          <a:p>
            <a:r>
              <a:rPr lang="en-US" dirty="0"/>
              <a:t>Examples of social enterprises:</a:t>
            </a:r>
          </a:p>
          <a:p>
            <a:pPr marL="285750" indent="-285750">
              <a:buFont typeface="Arial" panose="020B0604020202020204" pitchFamily="34" charset="0"/>
              <a:buChar char="•"/>
            </a:pPr>
            <a:r>
              <a:rPr lang="en-US" dirty="0"/>
              <a:t>The big issue </a:t>
            </a:r>
          </a:p>
          <a:p>
            <a:pPr marL="285750" indent="-285750">
              <a:buFont typeface="Arial" panose="020B0604020202020204" pitchFamily="34" charset="0"/>
              <a:buChar char="•"/>
            </a:pPr>
            <a:r>
              <a:rPr lang="en-US" dirty="0"/>
              <a:t>Jamie Oliver's restaurant fifteen </a:t>
            </a:r>
          </a:p>
          <a:p>
            <a:endParaRPr lang="en-US" dirty="0"/>
          </a:p>
          <a:p>
            <a:endParaRPr lang="en-US" dirty="0"/>
          </a:p>
          <a:p>
            <a:endParaRPr lang="en-US" dirty="0"/>
          </a:p>
          <a:p>
            <a:endParaRPr lang="en-US" dirty="0"/>
          </a:p>
          <a:p>
            <a:endParaRPr lang="en-US" dirty="0"/>
          </a:p>
          <a:p>
            <a:endParaRPr lang="en-GB" dirty="0"/>
          </a:p>
        </p:txBody>
      </p:sp>
      <p:pic>
        <p:nvPicPr>
          <p:cNvPr id="4098" name="Picture 2" descr="Social Enterprise: the opportunities of a purpose-driven bottom ...">
            <a:extLst>
              <a:ext uri="{FF2B5EF4-FFF2-40B4-BE49-F238E27FC236}">
                <a16:creationId xmlns:a16="http://schemas.microsoft.com/office/drawing/2014/main" id="{4FEBE387-4A03-449E-B3F1-689515964B2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8368" y="7154780"/>
            <a:ext cx="4346620" cy="241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92983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42197ACC-EB3C-4466-A41B-F6CC006DF8B4}" type="slidenum">
              <a:rPr lang="en-GB" smtClean="0"/>
              <a:t>13</a:t>
            </a:fld>
            <a:endParaRPr lang="en-GB" dirty="0"/>
          </a:p>
        </p:txBody>
      </p:sp>
      <p:sp>
        <p:nvSpPr>
          <p:cNvPr id="4" name="Rectangle 3"/>
          <p:cNvSpPr/>
          <p:nvPr/>
        </p:nvSpPr>
        <p:spPr>
          <a:xfrm>
            <a:off x="179719" y="141134"/>
            <a:ext cx="6506279" cy="646331"/>
          </a:xfrm>
          <a:prstGeom prst="rect">
            <a:avLst/>
          </a:prstGeom>
        </p:spPr>
        <p:txBody>
          <a:bodyPr wrap="square">
            <a:spAutoFit/>
          </a:bodyPr>
          <a:lstStyle/>
          <a:p>
            <a:pPr algn="ctr"/>
            <a:endParaRPr lang="en-GB" dirty="0"/>
          </a:p>
          <a:p>
            <a:endParaRPr lang="en-GB" dirty="0"/>
          </a:p>
        </p:txBody>
      </p:sp>
      <p:sp>
        <p:nvSpPr>
          <p:cNvPr id="3" name="TextBox 2">
            <a:extLst>
              <a:ext uri="{FF2B5EF4-FFF2-40B4-BE49-F238E27FC236}">
                <a16:creationId xmlns:a16="http://schemas.microsoft.com/office/drawing/2014/main" id="{7FF0A857-B684-49FF-BA0A-8E7DE849138F}"/>
              </a:ext>
            </a:extLst>
          </p:cNvPr>
          <p:cNvSpPr txBox="1"/>
          <p:nvPr/>
        </p:nvSpPr>
        <p:spPr>
          <a:xfrm>
            <a:off x="802105" y="385011"/>
            <a:ext cx="4251158" cy="369332"/>
          </a:xfrm>
          <a:prstGeom prst="rect">
            <a:avLst/>
          </a:prstGeom>
          <a:noFill/>
        </p:spPr>
        <p:txBody>
          <a:bodyPr wrap="square" rtlCol="0">
            <a:spAutoFit/>
          </a:bodyPr>
          <a:lstStyle/>
          <a:p>
            <a:r>
              <a:rPr lang="en-US" b="1" dirty="0"/>
              <a:t>Task: </a:t>
            </a:r>
            <a:r>
              <a:rPr lang="en-US" dirty="0"/>
              <a:t>Business in the news </a:t>
            </a:r>
            <a:endParaRPr lang="en-GB" dirty="0"/>
          </a:p>
        </p:txBody>
      </p:sp>
      <p:pic>
        <p:nvPicPr>
          <p:cNvPr id="3074" name="Picture 2" descr="Image result for newspaper">
            <a:extLst>
              <a:ext uri="{FF2B5EF4-FFF2-40B4-BE49-F238E27FC236}">
                <a16:creationId xmlns:a16="http://schemas.microsoft.com/office/drawing/2014/main" id="{B466A8A0-CD06-42F1-9E05-6738EE4EBF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424" y="5743825"/>
            <a:ext cx="4715564" cy="313548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597C7E0-1B86-49FE-9CCF-6C50C5CD0517}"/>
              </a:ext>
            </a:extLst>
          </p:cNvPr>
          <p:cNvSpPr txBox="1"/>
          <p:nvPr/>
        </p:nvSpPr>
        <p:spPr>
          <a:xfrm>
            <a:off x="513347" y="1026695"/>
            <a:ext cx="5873166" cy="3970318"/>
          </a:xfrm>
          <a:prstGeom prst="rect">
            <a:avLst/>
          </a:prstGeom>
          <a:noFill/>
        </p:spPr>
        <p:txBody>
          <a:bodyPr wrap="square" rtlCol="0">
            <a:spAutoFit/>
          </a:bodyPr>
          <a:lstStyle/>
          <a:p>
            <a:r>
              <a:rPr lang="en-US" dirty="0"/>
              <a:t>The Lock down and the Coronavirus has had a negative impact on a lot of businesses and has cause some to go administration.</a:t>
            </a:r>
          </a:p>
          <a:p>
            <a:r>
              <a:rPr lang="en-US" dirty="0"/>
              <a:t> Your task is to find a newspaper article of a business who is struggling because of the Coronavirus and complete a summary of the article including the following: </a:t>
            </a:r>
          </a:p>
          <a:p>
            <a:endParaRPr lang="en-US" dirty="0"/>
          </a:p>
          <a:p>
            <a:pPr marL="342900" indent="-342900">
              <a:buFont typeface="+mj-lt"/>
              <a:buAutoNum type="arabicPeriod"/>
            </a:pPr>
            <a:r>
              <a:rPr lang="en-US" dirty="0"/>
              <a:t>The business</a:t>
            </a:r>
          </a:p>
          <a:p>
            <a:pPr marL="342900" indent="-342900">
              <a:buFont typeface="+mj-lt"/>
              <a:buAutoNum type="arabicPeriod"/>
            </a:pPr>
            <a:r>
              <a:rPr lang="en-US" dirty="0"/>
              <a:t>The problems they are facing? </a:t>
            </a:r>
          </a:p>
          <a:p>
            <a:pPr marL="342900" indent="-342900">
              <a:buFont typeface="+mj-lt"/>
              <a:buAutoNum type="arabicPeriod"/>
            </a:pPr>
            <a:r>
              <a:rPr lang="en-US" dirty="0"/>
              <a:t>The impact on staff? </a:t>
            </a:r>
          </a:p>
          <a:p>
            <a:pPr marL="342900" indent="-342900">
              <a:buFont typeface="+mj-lt"/>
              <a:buAutoNum type="arabicPeriod"/>
            </a:pPr>
            <a:r>
              <a:rPr lang="en-US" dirty="0"/>
              <a:t>The impact on customers? </a:t>
            </a:r>
          </a:p>
          <a:p>
            <a:pPr marL="342900" indent="-342900">
              <a:buFont typeface="+mj-lt"/>
              <a:buAutoNum type="arabicPeriod"/>
            </a:pPr>
            <a:r>
              <a:rPr lang="en-US" dirty="0"/>
              <a:t>The impact on the businesses future? </a:t>
            </a:r>
          </a:p>
          <a:p>
            <a:endParaRPr lang="en-US" dirty="0"/>
          </a:p>
          <a:p>
            <a:endParaRPr lang="en-GB" dirty="0"/>
          </a:p>
        </p:txBody>
      </p:sp>
    </p:spTree>
    <p:extLst>
      <p:ext uri="{BB962C8B-B14F-4D97-AF65-F5344CB8AC3E}">
        <p14:creationId xmlns:p14="http://schemas.microsoft.com/office/powerpoint/2010/main" val="174940312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1614</TotalTime>
  <Words>1947</Words>
  <Application>Microsoft Office PowerPoint</Application>
  <PresentationFormat>A4 Paper (210x297 mm)</PresentationFormat>
  <Paragraphs>249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Book Antiqua</vt:lpstr>
      <vt:lpstr>Calibri</vt:lpstr>
      <vt:lpstr>Calibri Light</vt:lpstr>
      <vt:lpstr>Century Gothic</vt:lpstr>
      <vt:lpstr>Office Theme</vt:lpstr>
      <vt:lpstr>Park Hall Academy  Transition Booklet: BTEC Enterprise and Entrepreneurship 2020-21</vt:lpstr>
      <vt:lpstr>What will I be studying?</vt:lpstr>
      <vt:lpstr>Recommended Reading and  Television </vt:lpstr>
      <vt:lpstr>Class Central are offering free business related course you might be interested in I have included a few examples below: https://www.classcentral.com/collection/ivy-league-moocs?subject=business  </vt:lpstr>
      <vt:lpstr>Coronavirus and Cash Flow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Oakgrove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Timms</dc:creator>
  <cp:lastModifiedBy>Nigel Mukarati</cp:lastModifiedBy>
  <cp:revision>148</cp:revision>
  <dcterms:created xsi:type="dcterms:W3CDTF">2020-03-22T16:46:05Z</dcterms:created>
  <dcterms:modified xsi:type="dcterms:W3CDTF">2020-05-05T17:59:05Z</dcterms:modified>
</cp:coreProperties>
</file>