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3"/>
  </p:notesMasterIdLst>
  <p:sldIdLst>
    <p:sldId id="257" r:id="rId2"/>
    <p:sldId id="299" r:id="rId3"/>
    <p:sldId id="258" r:id="rId4"/>
    <p:sldId id="287" r:id="rId5"/>
    <p:sldId id="274" r:id="rId6"/>
    <p:sldId id="300" r:id="rId7"/>
    <p:sldId id="301" r:id="rId8"/>
    <p:sldId id="302" r:id="rId9"/>
    <p:sldId id="303" r:id="rId10"/>
    <p:sldId id="286" r:id="rId11"/>
    <p:sldId id="293" r:id="rId1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9999"/>
    <a:srgbClr val="99FFCC"/>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A4C197-5A82-9F23-43FD-B8ADFD7B9119}" v="7" dt="2020-04-29T15:10:35.25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0287" autoAdjust="0"/>
    <p:restoredTop sz="94660"/>
  </p:normalViewPr>
  <p:slideViewPr>
    <p:cSldViewPr snapToGrid="0" showGuides="1">
      <p:cViewPr>
        <p:scale>
          <a:sx n="80" d="100"/>
          <a:sy n="80" d="100"/>
        </p:scale>
        <p:origin x="2040" y="60"/>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28"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an Cornell" userId="S::icornell@parkhall.org::3f6a2785-9826-480c-aad8-e82b53d1ebdf" providerId="AD" clId="Web-{62A4C197-5A82-9F23-43FD-B8ADFD7B9119}"/>
    <pc:docChg chg="modSld">
      <pc:chgData name="Ian Cornell" userId="S::icornell@parkhall.org::3f6a2785-9826-480c-aad8-e82b53d1ebdf" providerId="AD" clId="Web-{62A4C197-5A82-9F23-43FD-B8ADFD7B9119}" dt="2020-04-29T15:10:34.751" v="5" actId="20577"/>
      <pc:docMkLst>
        <pc:docMk/>
      </pc:docMkLst>
      <pc:sldChg chg="modSp">
        <pc:chgData name="Ian Cornell" userId="S::icornell@parkhall.org::3f6a2785-9826-480c-aad8-e82b53d1ebdf" providerId="AD" clId="Web-{62A4C197-5A82-9F23-43FD-B8ADFD7B9119}" dt="2020-04-29T15:10:34.751" v="4" actId="20577"/>
        <pc:sldMkLst>
          <pc:docMk/>
          <pc:sldMk cId="353592154" sldId="295"/>
        </pc:sldMkLst>
        <pc:spChg chg="mod">
          <ac:chgData name="Ian Cornell" userId="S::icornell@parkhall.org::3f6a2785-9826-480c-aad8-e82b53d1ebdf" providerId="AD" clId="Web-{62A4C197-5A82-9F23-43FD-B8ADFD7B9119}" dt="2020-04-29T15:10:34.751" v="4" actId="20577"/>
          <ac:spMkLst>
            <pc:docMk/>
            <pc:sldMk cId="353592154" sldId="295"/>
            <ac:spMk id="3" creationId="{832000F5-B6CF-41BA-BADB-C98179C4CCD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04/05/2020</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078035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8943439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720593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854381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04/05/2020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338175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04/05/2020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089530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04/05/2020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114632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179881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04/05/2020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849632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3159967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04/05/2020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7960583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04/05/2020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164919046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10.jpg"/><Relationship Id="rId4" Type="http://schemas.openxmlformats.org/officeDocument/2006/relationships/image" Target="../media/image4.jpeg"/><Relationship Id="rId9"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11" Type="http://schemas.openxmlformats.org/officeDocument/2006/relationships/image" Target="../media/image21.jpeg"/><Relationship Id="rId5" Type="http://schemas.openxmlformats.org/officeDocument/2006/relationships/image" Target="../media/image15.jpeg"/><Relationship Id="rId10" Type="http://schemas.openxmlformats.org/officeDocument/2006/relationships/image" Target="../media/image20.jpeg"/><Relationship Id="rId4" Type="http://schemas.openxmlformats.org/officeDocument/2006/relationships/image" Target="../media/image14.jpeg"/><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hyperlink" Target="https://www.babycenter.com/6_your-4-year-old-pre-reading_10329823.bc" TargetMode="External"/><Relationship Id="rId3" Type="http://schemas.openxmlformats.org/officeDocument/2006/relationships/image" Target="../media/image23.png"/><Relationship Id="rId7" Type="http://schemas.openxmlformats.org/officeDocument/2006/relationships/hyperlink" Target="https://www.oxfordowl.co.uk/for-home/reading/at-school/age-3-4" TargetMode="External"/><Relationship Id="rId2"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hyperlink" Target="http://www.pbs.org/wholechild/abc/index.html" TargetMode="External"/></Relationships>
</file>

<file path=ppt/slides/_rels/slide10.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g"/><Relationship Id="rId7" Type="http://schemas.openxmlformats.org/officeDocument/2006/relationships/image" Target="../media/image32.jpg"/><Relationship Id="rId2" Type="http://schemas.openxmlformats.org/officeDocument/2006/relationships/image" Target="../media/image27.jp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75" y="476750"/>
            <a:ext cx="6353855" cy="1007481"/>
          </a:xfrm>
        </p:spPr>
        <p:txBody>
          <a:bodyPr>
            <a:normAutofit/>
          </a:bodyPr>
          <a:lstStyle/>
          <a:p>
            <a:pPr algn="ctr"/>
            <a:r>
              <a:rPr lang="en-GB" b="1" dirty="0"/>
              <a:t>Level 3 BTEC </a:t>
            </a:r>
            <a:r>
              <a:rPr lang="en-GB" b="1" dirty="0" smtClean="0"/>
              <a:t>Children’s Play, Learning and Development.</a:t>
            </a:r>
            <a:endParaRPr lang="en-GB" b="1" dirty="0"/>
          </a:p>
        </p:txBody>
      </p:sp>
      <p:sp>
        <p:nvSpPr>
          <p:cNvPr id="3" name="Slide Number Placeholder 2">
            <a:extLst>
              <a:ext uri="{FF2B5EF4-FFF2-40B4-BE49-F238E27FC236}">
                <a16:creationId xmlns=""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
        <p:nvSpPr>
          <p:cNvPr id="15" name="Title 1"/>
          <p:cNvSpPr txBox="1">
            <a:spLocks/>
          </p:cNvSpPr>
          <p:nvPr/>
        </p:nvSpPr>
        <p:spPr>
          <a:xfrm>
            <a:off x="288167" y="7360619"/>
            <a:ext cx="6353855" cy="1007481"/>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sz="2800" dirty="0"/>
              <a:t>Passport to Sixth Form </a:t>
            </a:r>
          </a:p>
          <a:p>
            <a:r>
              <a:rPr lang="en-GB" sz="2800" dirty="0"/>
              <a:t>Name: ________________________</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23683" r="25264" b="28381"/>
          <a:stretch/>
        </p:blipFill>
        <p:spPr>
          <a:xfrm>
            <a:off x="409073" y="2149978"/>
            <a:ext cx="5835315" cy="4070348"/>
          </a:xfrm>
          <a:prstGeom prst="rect">
            <a:avLst/>
          </a:prstGeom>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0416" y="719328"/>
            <a:ext cx="6254496" cy="8989472"/>
          </a:xfrm>
        </p:spPr>
        <p:txBody>
          <a:bodyPr>
            <a:normAutofit fontScale="55000" lnSpcReduction="20000"/>
          </a:bodyPr>
          <a:lstStyle/>
          <a:p>
            <a:pPr marL="0" indent="0">
              <a:buNone/>
            </a:pPr>
            <a:r>
              <a:rPr lang="en-US" dirty="0"/>
              <a:t>The Pearson BTEC Level 3 National Extended Certificate in Children’s Play, Learning and Development gives an introduction to study of the sector. It is equivalent in size to one A Level. </a:t>
            </a:r>
          </a:p>
          <a:p>
            <a:pPr marL="0" indent="0">
              <a:buNone/>
            </a:pPr>
            <a:r>
              <a:rPr lang="en-US" dirty="0"/>
              <a:t>The Pearson BTEC Level 3 National Extended Diploma in Children’s Play, Learning and Development, equivalent in size to three A Levels, which will confer early years educator status, qualifying students to work directly in the sector. </a:t>
            </a:r>
          </a:p>
          <a:p>
            <a:pPr marL="0" indent="0">
              <a:buNone/>
            </a:pPr>
            <a:r>
              <a:rPr lang="en-US" dirty="0"/>
              <a:t>These course involve the study of the following:</a:t>
            </a:r>
          </a:p>
          <a:p>
            <a:pPr marL="0" indent="0">
              <a:buNone/>
            </a:pPr>
            <a:r>
              <a:rPr lang="en-US" b="1" u="sng" dirty="0">
                <a:solidFill>
                  <a:srgbClr val="FF00FF"/>
                </a:solidFill>
              </a:rPr>
              <a:t>Unit 1: Children’s Development</a:t>
            </a:r>
            <a:endParaRPr lang="en-US" dirty="0">
              <a:solidFill>
                <a:srgbClr val="FF00FF"/>
              </a:solidFill>
            </a:endParaRPr>
          </a:p>
          <a:p>
            <a:pPr marL="0" indent="0">
              <a:buNone/>
            </a:pPr>
            <a:r>
              <a:rPr lang="en-US" dirty="0">
                <a:solidFill>
                  <a:srgbClr val="FF00FF"/>
                </a:solidFill>
              </a:rPr>
              <a:t>Students will gain an understanding of children’s developmental progress from birth up to seven years 11 months. Learning about child development is vital for working with children in an early years setting. It gives you a background of the key theories that will govern all aspects of your working practice and everything you do as an early years educator. In this unit, you will learn about theories and models of development that explain how and why children develop and how this relates to the Early Years Foundation Stage. You will develop an understanding of a range of factors that may influence children’s development, and consider the short- and long-term effects on their development. The knowledge you will gain in this unit will prepare you for a variety of careers as a childminder, family support worker or early years educator in the private, voluntary or state sector and/or allow progression to higher education studies in early years education or management.</a:t>
            </a:r>
          </a:p>
          <a:p>
            <a:pPr marL="0" indent="0">
              <a:buNone/>
            </a:pPr>
            <a:r>
              <a:rPr lang="en-US" b="1" dirty="0">
                <a:solidFill>
                  <a:srgbClr val="FF0000"/>
                </a:solidFill>
              </a:rPr>
              <a:t>This unit is assessed through an external examination - 1 hour and 45 minutes and worth 90 marks. </a:t>
            </a:r>
          </a:p>
          <a:p>
            <a:pPr marL="0" indent="0">
              <a:buNone/>
            </a:pPr>
            <a:r>
              <a:rPr lang="en-US" b="1" u="sng" dirty="0">
                <a:solidFill>
                  <a:srgbClr val="0070C0"/>
                </a:solidFill>
              </a:rPr>
              <a:t>Unit 2: Development of Children’s Communication, Literacy and Numeracy Skills</a:t>
            </a:r>
            <a:endParaRPr lang="en-US" dirty="0">
              <a:solidFill>
                <a:srgbClr val="0070C0"/>
              </a:solidFill>
            </a:endParaRPr>
          </a:p>
          <a:p>
            <a:pPr marL="0" indent="0">
              <a:buNone/>
            </a:pPr>
            <a:r>
              <a:rPr lang="en-US" dirty="0">
                <a:solidFill>
                  <a:srgbClr val="0070C0"/>
                </a:solidFill>
              </a:rPr>
              <a:t>Students will gain an understanding of how children develop literacy, language, numeracy and communication skills and how to promote and support this development.  Children’s development of speech, communication, language, literacy and numeracy skills is an essential part of early childhood development, beginning from birth and continuing at home and in the early years setting. In this unit, you will learn the sequence of children’s speech, communication, language, literacy and numeracy skills development. You will plan stage appropriate activities that encourage children’s development and understanding by stimulating their enthusiasm, and using exciting and interesting ways to enable them to find out more.  </a:t>
            </a:r>
          </a:p>
          <a:p>
            <a:pPr marL="0" indent="0">
              <a:buNone/>
            </a:pPr>
            <a:r>
              <a:rPr lang="en-US" b="1" dirty="0">
                <a:solidFill>
                  <a:srgbClr val="FF0000"/>
                </a:solidFill>
              </a:rPr>
              <a:t>This unit will be assessed through an external task set and marked by the examination board. This task is worth 68 marks. </a:t>
            </a:r>
          </a:p>
          <a:p>
            <a:pPr marL="0" indent="0">
              <a:buNone/>
            </a:pPr>
            <a:r>
              <a:rPr lang="en-US" b="1" u="sng" dirty="0">
                <a:solidFill>
                  <a:srgbClr val="7030A0"/>
                </a:solidFill>
              </a:rPr>
              <a:t>Unit 3: Play and Learning</a:t>
            </a:r>
            <a:endParaRPr lang="en-US" dirty="0">
              <a:solidFill>
                <a:srgbClr val="7030A0"/>
              </a:solidFill>
            </a:endParaRPr>
          </a:p>
          <a:p>
            <a:pPr marL="0" indent="0">
              <a:buNone/>
            </a:pPr>
            <a:r>
              <a:rPr lang="en-US" dirty="0">
                <a:solidFill>
                  <a:srgbClr val="7030A0"/>
                </a:solidFill>
              </a:rPr>
              <a:t>Students study the benefits of play, the influence of theories and approaches to play, and how to provide and support purposeful play and learning activities for children. In this unit, you will learn about the types of play and the opportunities that should be made available to children at different ages and stages of development. You will consider why play is so important and how it supports children’s learning and development. </a:t>
            </a:r>
          </a:p>
          <a:p>
            <a:pPr marL="0" indent="0">
              <a:buNone/>
            </a:pPr>
            <a:r>
              <a:rPr lang="en-US" b="1" dirty="0">
                <a:solidFill>
                  <a:srgbClr val="FF0000"/>
                </a:solidFill>
              </a:rPr>
              <a:t>This unit will be assessed through </a:t>
            </a:r>
            <a:r>
              <a:rPr lang="en-US" b="1" dirty="0" smtClean="0">
                <a:solidFill>
                  <a:srgbClr val="FF0000"/>
                </a:solidFill>
              </a:rPr>
              <a:t>internally </a:t>
            </a:r>
            <a:r>
              <a:rPr lang="en-US" b="1" dirty="0">
                <a:solidFill>
                  <a:srgbClr val="FF0000"/>
                </a:solidFill>
              </a:rPr>
              <a:t>set </a:t>
            </a:r>
            <a:r>
              <a:rPr lang="en-US" b="1" dirty="0" smtClean="0">
                <a:solidFill>
                  <a:srgbClr val="FF0000"/>
                </a:solidFill>
              </a:rPr>
              <a:t>assignments.</a:t>
            </a:r>
            <a:endParaRPr lang="en-US" b="1" dirty="0">
              <a:solidFill>
                <a:srgbClr val="FF0000"/>
              </a:solidFill>
            </a:endParaRPr>
          </a:p>
          <a:p>
            <a:pPr marL="0" indent="0">
              <a:buNone/>
            </a:pPr>
            <a:r>
              <a:rPr lang="en-US" b="1" u="sng" dirty="0"/>
              <a:t>Unit 4: Enquiries into Current Research in Early Years Practice (Level 3 National Extended Diploma in Children’s Play, Learning and Development only)</a:t>
            </a:r>
            <a:endParaRPr lang="en-US" dirty="0"/>
          </a:p>
          <a:p>
            <a:pPr marL="0" indent="0">
              <a:buNone/>
            </a:pPr>
            <a:r>
              <a:rPr lang="en-US" dirty="0"/>
              <a:t>Students explore the methodologies of contemporary research and investigate the implications for early years practice. </a:t>
            </a:r>
          </a:p>
          <a:p>
            <a:pPr marL="0" indent="0">
              <a:buNone/>
            </a:pPr>
            <a:r>
              <a:rPr lang="en-US" dirty="0"/>
              <a:t>In this unit, you will find out about the different research methods that can be used to gather information and the ethical issues that will need to be considered. You will develop skills that will enable you to carry out secondary research into a contemporary issue. You will review the research carried out into a contemporary issue in the sector, and then carry out your own secondary research into the issue. </a:t>
            </a:r>
          </a:p>
          <a:p>
            <a:pPr marL="0" indent="0">
              <a:buNone/>
            </a:pPr>
            <a:r>
              <a:rPr lang="en-US" b="1" dirty="0">
                <a:solidFill>
                  <a:srgbClr val="FF0000"/>
                </a:solidFill>
              </a:rPr>
              <a:t>This unit will be assessed through an external task set and marked by the examination board. This task is worth 65 marks. Part A is released four weeks before Part B is scheduled for students to carry out research. Part B is a supervised assessment of three hours taken in a single morning session.</a:t>
            </a:r>
          </a:p>
          <a:p>
            <a:pPr marL="0" indent="0">
              <a:buNone/>
            </a:pPr>
            <a:r>
              <a:rPr lang="en-GB" dirty="0" smtClean="0"/>
              <a:t>In addition there will be optional units to study.</a:t>
            </a:r>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2</a:t>
            </a:fld>
            <a:endParaRPr lang="en-GB"/>
          </a:p>
        </p:txBody>
      </p:sp>
      <p:sp>
        <p:nvSpPr>
          <p:cNvPr id="5" name="Title 1"/>
          <p:cNvSpPr>
            <a:spLocks noGrp="1"/>
          </p:cNvSpPr>
          <p:nvPr>
            <p:ph type="title"/>
          </p:nvPr>
        </p:nvSpPr>
        <p:spPr>
          <a:xfrm>
            <a:off x="471488" y="198221"/>
            <a:ext cx="5915025" cy="521107"/>
          </a:xfrm>
        </p:spPr>
        <p:txBody>
          <a:bodyPr>
            <a:normAutofit/>
          </a:bodyPr>
          <a:lstStyle/>
          <a:p>
            <a:pPr algn="ctr"/>
            <a:r>
              <a:rPr lang="en-GB" sz="2800" b="1" u="sng" dirty="0">
                <a:solidFill>
                  <a:srgbClr val="7030A0"/>
                </a:solidFill>
              </a:rPr>
              <a:t>What will I be </a:t>
            </a:r>
            <a:r>
              <a:rPr lang="en-GB" sz="2800" b="1" u="sng" dirty="0" smtClean="0">
                <a:solidFill>
                  <a:srgbClr val="7030A0"/>
                </a:solidFill>
              </a:rPr>
              <a:t>studying in CPLD?</a:t>
            </a:r>
            <a:endParaRPr lang="en-GB" sz="2800" b="1" u="sng" dirty="0">
              <a:solidFill>
                <a:srgbClr val="7030A0"/>
              </a:solidFill>
            </a:endParaRPr>
          </a:p>
        </p:txBody>
      </p:sp>
    </p:spTree>
    <p:extLst>
      <p:ext uri="{BB962C8B-B14F-4D97-AF65-F5344CB8AC3E}">
        <p14:creationId xmlns:p14="http://schemas.microsoft.com/office/powerpoint/2010/main" val="839796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p:cNvSpPr txBox="1"/>
          <p:nvPr/>
        </p:nvSpPr>
        <p:spPr>
          <a:xfrm>
            <a:off x="353796" y="1472316"/>
            <a:ext cx="1745039" cy="276999"/>
          </a:xfrm>
          <a:prstGeom prst="rect">
            <a:avLst/>
          </a:prstGeom>
          <a:noFill/>
        </p:spPr>
        <p:txBody>
          <a:bodyPr wrap="square" rtlCol="0">
            <a:spAutoFit/>
          </a:bodyPr>
          <a:lstStyle/>
          <a:p>
            <a:pPr algn="ctr"/>
            <a:r>
              <a:rPr lang="en-GB" sz="1200" b="1" dirty="0">
                <a:solidFill>
                  <a:srgbClr val="FF0000"/>
                </a:solidFill>
                <a:latin typeface="Arial Narrow" panose="020B0606020202030204" pitchFamily="34" charset="0"/>
              </a:rPr>
              <a:t>Babies</a:t>
            </a:r>
          </a:p>
        </p:txBody>
      </p:sp>
      <p:sp>
        <p:nvSpPr>
          <p:cNvPr id="21" name="TextBox 20"/>
          <p:cNvSpPr txBox="1"/>
          <p:nvPr/>
        </p:nvSpPr>
        <p:spPr>
          <a:xfrm>
            <a:off x="2362256" y="1438506"/>
            <a:ext cx="1449608" cy="461665"/>
          </a:xfrm>
          <a:prstGeom prst="rect">
            <a:avLst/>
          </a:prstGeom>
          <a:noFill/>
        </p:spPr>
        <p:txBody>
          <a:bodyPr wrap="square" rtlCol="0">
            <a:spAutoFit/>
          </a:bodyPr>
          <a:lstStyle/>
          <a:p>
            <a:pPr algn="ctr"/>
            <a:r>
              <a:rPr lang="en-GB" sz="1200" b="1" dirty="0">
                <a:solidFill>
                  <a:srgbClr val="FF0000"/>
                </a:solidFill>
                <a:latin typeface="Arial Narrow" panose="020B0606020202030204" pitchFamily="34" charset="0"/>
              </a:rPr>
              <a:t>What to expect when you’re expecting</a:t>
            </a:r>
          </a:p>
        </p:txBody>
      </p:sp>
      <p:sp>
        <p:nvSpPr>
          <p:cNvPr id="29" name="TextBox 28"/>
          <p:cNvSpPr txBox="1"/>
          <p:nvPr/>
        </p:nvSpPr>
        <p:spPr>
          <a:xfrm>
            <a:off x="4511799" y="1472316"/>
            <a:ext cx="1427202" cy="276999"/>
          </a:xfrm>
          <a:prstGeom prst="rect">
            <a:avLst/>
          </a:prstGeom>
          <a:noFill/>
        </p:spPr>
        <p:txBody>
          <a:bodyPr wrap="square" rtlCol="0">
            <a:spAutoFit/>
          </a:bodyPr>
          <a:lstStyle/>
          <a:p>
            <a:pPr algn="ctr"/>
            <a:r>
              <a:rPr lang="en-GB" sz="1200" b="1" dirty="0">
                <a:solidFill>
                  <a:srgbClr val="FF0000"/>
                </a:solidFill>
                <a:latin typeface="Arial Narrow" panose="020B0606020202030204" pitchFamily="34" charset="0"/>
              </a:rPr>
              <a:t>Call the Midwife</a:t>
            </a:r>
          </a:p>
        </p:txBody>
      </p:sp>
      <p:sp>
        <p:nvSpPr>
          <p:cNvPr id="33" name="Rectangle 32">
            <a:extLst>
              <a:ext uri="{FF2B5EF4-FFF2-40B4-BE49-F238E27FC236}">
                <a16:creationId xmlns="" xmlns:a16="http://schemas.microsoft.com/office/drawing/2014/main" id="{22849B12-F086-453F-B3CA-B97FE98CC5E5}"/>
              </a:ext>
            </a:extLst>
          </p:cNvPr>
          <p:cNvSpPr/>
          <p:nvPr/>
        </p:nvSpPr>
        <p:spPr>
          <a:xfrm>
            <a:off x="101305" y="199161"/>
            <a:ext cx="6425865" cy="1200329"/>
          </a:xfrm>
          <a:prstGeom prst="rect">
            <a:avLst/>
          </a:prstGeom>
        </p:spPr>
        <p:txBody>
          <a:bodyPr wrap="square">
            <a:spAutoFit/>
          </a:bodyPr>
          <a:lstStyle/>
          <a:p>
            <a:pPr algn="ctr"/>
            <a:r>
              <a:rPr lang="en-GB" sz="2400" dirty="0" smtClean="0">
                <a:solidFill>
                  <a:srgbClr val="FF00FF"/>
                </a:solidFill>
                <a:latin typeface="Arial Narrow" panose="020B0606020202030204" pitchFamily="34" charset="0"/>
              </a:rPr>
              <a:t>There are a variety of TV programmes, films and books relating to this course – </a:t>
            </a:r>
            <a:r>
              <a:rPr lang="en-GB" sz="2400" dirty="0" smtClean="0">
                <a:solidFill>
                  <a:srgbClr val="FF00FF"/>
                </a:solidFill>
                <a:latin typeface="Arial Narrow" panose="020B0606020202030204" pitchFamily="34" charset="0"/>
              </a:rPr>
              <a:t>Which of these have you seen/read?</a:t>
            </a:r>
            <a:endParaRPr lang="en-GB" sz="2400" dirty="0">
              <a:solidFill>
                <a:srgbClr val="FF00FF"/>
              </a:solidFill>
              <a:latin typeface="Arial Narrow" panose="020B0606020202030204" pitchFamily="34" charset="0"/>
            </a:endParaRPr>
          </a:p>
        </p:txBody>
      </p:sp>
      <p:pic>
        <p:nvPicPr>
          <p:cNvPr id="9" name="Picture 2" descr="Is 'Babies' (2020) available to watch on UK Netflix - NewOnNetflixUK">
            <a:extLst>
              <a:ext uri="{FF2B5EF4-FFF2-40B4-BE49-F238E27FC236}">
                <a16:creationId xmlns="" xmlns:a16="http://schemas.microsoft.com/office/drawing/2014/main" id="{F370E072-3621-4EDC-B117-976FAD2D833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6665" y="1955007"/>
            <a:ext cx="1324040" cy="185552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What to Expect When You're Expecting (2012) - Rotten Tomatoes">
            <a:extLst>
              <a:ext uri="{FF2B5EF4-FFF2-40B4-BE49-F238E27FC236}">
                <a16:creationId xmlns="" xmlns:a16="http://schemas.microsoft.com/office/drawing/2014/main" id="{BBE25E45-84CD-4833-A7F6-C08584ADE7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0572" y="1900171"/>
            <a:ext cx="1312976" cy="1948057"/>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ist of Call the Midwife episodes - Wikipedia">
            <a:extLst>
              <a:ext uri="{FF2B5EF4-FFF2-40B4-BE49-F238E27FC236}">
                <a16:creationId xmlns="" xmlns:a16="http://schemas.microsoft.com/office/drawing/2014/main" id="{97C67FAB-63D2-4795-8568-F4BD4EE6BB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03300" y="1934580"/>
            <a:ext cx="1427876" cy="1913648"/>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 xmlns:a16="http://schemas.microsoft.com/office/drawing/2014/main" id="{654B9E12-A547-425E-A22B-1F35E051528B}"/>
              </a:ext>
            </a:extLst>
          </p:cNvPr>
          <p:cNvSpPr>
            <a:spLocks noGrp="1"/>
          </p:cNvSpPr>
          <p:nvPr>
            <p:ph type="sldNum" sz="quarter" idx="12"/>
          </p:nvPr>
        </p:nvSpPr>
        <p:spPr/>
        <p:txBody>
          <a:bodyPr/>
          <a:lstStyle/>
          <a:p>
            <a:fld id="{42197ACC-EB3C-4466-A41B-F6CC006DF8B4}" type="slidenum">
              <a:rPr lang="en-GB" smtClean="0"/>
              <a:t>3</a:t>
            </a:fld>
            <a:endParaRPr lang="en-GB"/>
          </a:p>
        </p:txBody>
      </p:sp>
      <p:pic>
        <p:nvPicPr>
          <p:cNvPr id="31" name="Picture 12" descr="The children from Born To Be Different reveal how their lives have ...">
            <a:extLst>
              <a:ext uri="{FF2B5EF4-FFF2-40B4-BE49-F238E27FC236}">
                <a16:creationId xmlns="" xmlns:a16="http://schemas.microsoft.com/office/drawing/2014/main" id="{168D4014-29E2-4178-866F-37766FED73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9805" y="4540725"/>
            <a:ext cx="1697759" cy="1293918"/>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p:cNvSpPr txBox="1"/>
          <p:nvPr/>
        </p:nvSpPr>
        <p:spPr>
          <a:xfrm>
            <a:off x="565040" y="4079060"/>
            <a:ext cx="1245664" cy="461665"/>
          </a:xfrm>
          <a:prstGeom prst="rect">
            <a:avLst/>
          </a:prstGeom>
          <a:noFill/>
        </p:spPr>
        <p:txBody>
          <a:bodyPr wrap="square" rtlCol="0">
            <a:spAutoFit/>
          </a:bodyPr>
          <a:lstStyle/>
          <a:p>
            <a:pPr algn="ctr"/>
            <a:r>
              <a:rPr lang="en-GB" sz="1200" b="1" dirty="0">
                <a:solidFill>
                  <a:srgbClr val="0070C0"/>
                </a:solidFill>
                <a:latin typeface="Arial Narrow" panose="020B0606020202030204" pitchFamily="34" charset="0"/>
              </a:rPr>
              <a:t>Born to be different</a:t>
            </a:r>
          </a:p>
        </p:txBody>
      </p:sp>
      <p:pic>
        <p:nvPicPr>
          <p:cNvPr id="39" name="Picture 16" descr="The Secret Life Of 4 Year Olds: Everything you need to know about ...">
            <a:extLst>
              <a:ext uri="{FF2B5EF4-FFF2-40B4-BE49-F238E27FC236}">
                <a16:creationId xmlns="" xmlns:a16="http://schemas.microsoft.com/office/drawing/2014/main" id="{ED3258B8-2DF2-47C1-AE74-5849F1EA75D5}"/>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425" r="14912"/>
          <a:stretch/>
        </p:blipFill>
        <p:spPr bwMode="auto">
          <a:xfrm>
            <a:off x="2509819" y="4608244"/>
            <a:ext cx="1608839" cy="1293918"/>
          </a:xfrm>
          <a:prstGeom prst="rect">
            <a:avLst/>
          </a:prstGeom>
          <a:noFill/>
          <a:extLst>
            <a:ext uri="{909E8E84-426E-40DD-AFC4-6F175D3DCCD1}">
              <a14:hiddenFill xmlns:a14="http://schemas.microsoft.com/office/drawing/2010/main">
                <a:solidFill>
                  <a:srgbClr val="FFFFFF"/>
                </a:solidFill>
              </a14:hiddenFill>
            </a:ext>
          </a:extLst>
        </p:spPr>
      </p:pic>
      <p:sp>
        <p:nvSpPr>
          <p:cNvPr id="40" name="TextBox 39"/>
          <p:cNvSpPr txBox="1"/>
          <p:nvPr/>
        </p:nvSpPr>
        <p:spPr>
          <a:xfrm>
            <a:off x="2523079" y="4079060"/>
            <a:ext cx="1449608" cy="461665"/>
          </a:xfrm>
          <a:prstGeom prst="rect">
            <a:avLst/>
          </a:prstGeom>
          <a:noFill/>
        </p:spPr>
        <p:txBody>
          <a:bodyPr wrap="square" rtlCol="0">
            <a:spAutoFit/>
          </a:bodyPr>
          <a:lstStyle/>
          <a:p>
            <a:pPr algn="ctr"/>
            <a:r>
              <a:rPr lang="en-GB" sz="1200" b="1" dirty="0">
                <a:solidFill>
                  <a:srgbClr val="0070C0"/>
                </a:solidFill>
                <a:latin typeface="Arial Narrow" panose="020B0606020202030204" pitchFamily="34" charset="0"/>
              </a:rPr>
              <a:t>Secret life of… Year Olds</a:t>
            </a:r>
          </a:p>
        </p:txBody>
      </p:sp>
      <p:sp>
        <p:nvSpPr>
          <p:cNvPr id="41" name="TextBox 40"/>
          <p:cNvSpPr txBox="1"/>
          <p:nvPr/>
        </p:nvSpPr>
        <p:spPr>
          <a:xfrm>
            <a:off x="2465693" y="6408853"/>
            <a:ext cx="1449608" cy="276999"/>
          </a:xfrm>
          <a:prstGeom prst="rect">
            <a:avLst/>
          </a:prstGeom>
          <a:noFill/>
        </p:spPr>
        <p:txBody>
          <a:bodyPr wrap="square" rtlCol="0">
            <a:spAutoFit/>
          </a:bodyPr>
          <a:lstStyle/>
          <a:p>
            <a:pPr algn="ctr"/>
            <a:r>
              <a:rPr lang="en-GB" sz="1200" b="1" dirty="0" smtClean="0">
                <a:solidFill>
                  <a:srgbClr val="7030A0"/>
                </a:solidFill>
                <a:latin typeface="Arial Narrow" panose="020B0606020202030204" pitchFamily="34" charset="0"/>
              </a:rPr>
              <a:t>Nanny 911</a:t>
            </a:r>
            <a:endParaRPr lang="en-GB" sz="1200" b="1" dirty="0">
              <a:solidFill>
                <a:srgbClr val="7030A0"/>
              </a:solidFill>
              <a:latin typeface="Arial Narrow" panose="020B0606020202030204" pitchFamily="34" charset="0"/>
            </a:endParaRPr>
          </a:p>
        </p:txBody>
      </p:sp>
      <p:sp>
        <p:nvSpPr>
          <p:cNvPr id="42" name="TextBox 41"/>
          <p:cNvSpPr txBox="1"/>
          <p:nvPr/>
        </p:nvSpPr>
        <p:spPr>
          <a:xfrm>
            <a:off x="4603300" y="4079060"/>
            <a:ext cx="1449608" cy="276999"/>
          </a:xfrm>
          <a:prstGeom prst="rect">
            <a:avLst/>
          </a:prstGeom>
          <a:noFill/>
        </p:spPr>
        <p:txBody>
          <a:bodyPr wrap="square" rtlCol="0">
            <a:spAutoFit/>
          </a:bodyPr>
          <a:lstStyle/>
          <a:p>
            <a:pPr algn="ctr"/>
            <a:r>
              <a:rPr lang="en-GB" sz="1200" b="1" dirty="0" smtClean="0">
                <a:solidFill>
                  <a:srgbClr val="0070C0"/>
                </a:solidFill>
                <a:latin typeface="Arial Narrow" panose="020B0606020202030204" pitchFamily="34" charset="0"/>
              </a:rPr>
              <a:t>Daddy Day Care</a:t>
            </a:r>
            <a:endParaRPr lang="en-GB" sz="1200" b="1" dirty="0">
              <a:solidFill>
                <a:srgbClr val="0070C0"/>
              </a:solidFill>
              <a:latin typeface="Arial Narrow" panose="020B0606020202030204" pitchFamily="34" charset="0"/>
            </a:endParaRP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394914" y="4451684"/>
            <a:ext cx="1660971" cy="2459204"/>
          </a:xfrm>
          <a:prstGeom prst="rect">
            <a:avLst/>
          </a:prstGeom>
        </p:spPr>
      </p:pic>
      <p:pic>
        <p:nvPicPr>
          <p:cNvPr id="5" name="Picture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23079" y="6910888"/>
            <a:ext cx="1392222" cy="1856296"/>
          </a:xfrm>
          <a:prstGeom prst="rect">
            <a:avLst/>
          </a:prstGeom>
        </p:spPr>
      </p:pic>
      <p:pic>
        <p:nvPicPr>
          <p:cNvPr id="6" name="Picture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94956" y="6854722"/>
            <a:ext cx="1578540" cy="1912462"/>
          </a:xfrm>
          <a:prstGeom prst="rect">
            <a:avLst/>
          </a:prstGeom>
        </p:spPr>
      </p:pic>
      <p:sp>
        <p:nvSpPr>
          <p:cNvPr id="43" name="TextBox 42"/>
          <p:cNvSpPr txBox="1"/>
          <p:nvPr/>
        </p:nvSpPr>
        <p:spPr>
          <a:xfrm>
            <a:off x="391618" y="6374931"/>
            <a:ext cx="1449608" cy="276999"/>
          </a:xfrm>
          <a:prstGeom prst="rect">
            <a:avLst/>
          </a:prstGeom>
          <a:noFill/>
        </p:spPr>
        <p:txBody>
          <a:bodyPr wrap="square" rtlCol="0">
            <a:spAutoFit/>
          </a:bodyPr>
          <a:lstStyle/>
          <a:p>
            <a:pPr algn="ctr"/>
            <a:r>
              <a:rPr lang="en-GB" sz="1200" b="1" dirty="0" smtClean="0">
                <a:solidFill>
                  <a:srgbClr val="7030A0"/>
                </a:solidFill>
                <a:latin typeface="Arial Narrow" panose="020B0606020202030204" pitchFamily="34" charset="0"/>
              </a:rPr>
              <a:t>Supernanny </a:t>
            </a:r>
            <a:endParaRPr lang="en-GB" sz="1200" b="1" dirty="0">
              <a:solidFill>
                <a:srgbClr val="7030A0"/>
              </a:solidFill>
              <a:latin typeface="Arial Narrow" panose="020B0606020202030204" pitchFamily="34" charset="0"/>
            </a:endParaRPr>
          </a:p>
        </p:txBody>
      </p:sp>
      <p:pic>
        <p:nvPicPr>
          <p:cNvPr id="8" name="Picture 7"/>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436047" y="7839036"/>
            <a:ext cx="1440000" cy="1080000"/>
          </a:xfrm>
          <a:prstGeom prst="rect">
            <a:avLst/>
          </a:prstGeom>
        </p:spPr>
      </p:pic>
      <p:sp>
        <p:nvSpPr>
          <p:cNvPr id="44" name="TextBox 43"/>
          <p:cNvSpPr txBox="1"/>
          <p:nvPr/>
        </p:nvSpPr>
        <p:spPr>
          <a:xfrm>
            <a:off x="4436047" y="7076175"/>
            <a:ext cx="1449608" cy="461665"/>
          </a:xfrm>
          <a:prstGeom prst="rect">
            <a:avLst/>
          </a:prstGeom>
          <a:noFill/>
        </p:spPr>
        <p:txBody>
          <a:bodyPr wrap="square" rtlCol="0">
            <a:spAutoFit/>
          </a:bodyPr>
          <a:lstStyle/>
          <a:p>
            <a:pPr algn="ctr"/>
            <a:r>
              <a:rPr lang="en-GB" sz="1200" b="1" dirty="0" smtClean="0">
                <a:solidFill>
                  <a:srgbClr val="0070C0"/>
                </a:solidFill>
                <a:latin typeface="Arial Narrow" panose="020B0606020202030204" pitchFamily="34" charset="0"/>
              </a:rPr>
              <a:t>One Born Every Minute</a:t>
            </a:r>
            <a:endParaRPr lang="en-GB" sz="1200" b="1" dirty="0">
              <a:solidFill>
                <a:srgbClr val="0070C0"/>
              </a:solidFill>
              <a:latin typeface="Arial Narrow" panose="020B0606020202030204" pitchFamily="34" charset="0"/>
            </a:endParaRPr>
          </a:p>
        </p:txBody>
      </p:sp>
    </p:spTree>
    <p:extLst>
      <p:ext uri="{BB962C8B-B14F-4D97-AF65-F5344CB8AC3E}">
        <p14:creationId xmlns:p14="http://schemas.microsoft.com/office/powerpoint/2010/main" val="1090594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 xmlns:a16="http://schemas.microsoft.com/office/drawing/2014/main" id="{BE298731-B464-4A85-AD65-D22376393054}"/>
              </a:ext>
            </a:extLst>
          </p:cNvPr>
          <p:cNvSpPr>
            <a:spLocks noChangeArrowheads="1"/>
          </p:cNvSpPr>
          <p:nvPr/>
        </p:nvSpPr>
        <p:spPr bwMode="auto">
          <a:xfrm>
            <a:off x="152397" y="172321"/>
            <a:ext cx="6553200"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Learning Log </a:t>
            </a:r>
            <a:r>
              <a:rPr kumimoji="0" lang="en-GB" altLang="en-US" sz="20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latin typeface="+mn-lt"/>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a:t>
            </a:r>
            <a:r>
              <a:rPr kumimoji="0" lang="en-GB" altLang="en-US" sz="1600" b="0" i="0" u="none" strike="noStrike" cap="none" normalizeH="0" baseline="0" dirty="0" smtClean="0">
                <a:ln>
                  <a:noFill/>
                </a:ln>
                <a:solidFill>
                  <a:schemeClr val="tx1"/>
                </a:solidFill>
                <a:effectLst/>
                <a:latin typeface="+mn-lt"/>
                <a:ea typeface="Calibri" panose="020F0502020204030204" pitchFamily="34" charset="0"/>
                <a:cs typeface="Times New Roman" panose="02020603050405020304" pitchFamily="18" charset="0"/>
              </a:rPr>
              <a:t> CPLD course</a:t>
            </a:r>
            <a:r>
              <a:rPr kumimoji="0" lang="en-GB" altLang="en-US" sz="16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 </a:t>
            </a:r>
            <a:endParaRPr kumimoji="0" lang="en-GB" altLang="en-US" sz="1600" b="0" i="0" u="none" strike="noStrike" cap="none" normalizeH="0" baseline="0" dirty="0">
              <a:ln>
                <a:noFill/>
              </a:ln>
              <a:solidFill>
                <a:schemeClr val="tx1"/>
              </a:solidFill>
              <a:effectLst/>
              <a:latin typeface="+mn-lt"/>
            </a:endParaRPr>
          </a:p>
        </p:txBody>
      </p:sp>
      <p:graphicFrame>
        <p:nvGraphicFramePr>
          <p:cNvPr id="7" name="Table 6">
            <a:extLst>
              <a:ext uri="{FF2B5EF4-FFF2-40B4-BE49-F238E27FC236}">
                <a16:creationId xmlns=""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2274326612"/>
              </p:ext>
            </p:extLst>
          </p:nvPr>
        </p:nvGraphicFramePr>
        <p:xfrm>
          <a:off x="66672" y="1603228"/>
          <a:ext cx="6724651" cy="7765312"/>
        </p:xfrm>
        <a:graphic>
          <a:graphicData uri="http://schemas.openxmlformats.org/drawingml/2006/table">
            <a:tbl>
              <a:tblPr firstRow="1" bandRow="1">
                <a:tableStyleId>{5940675A-B579-460E-94D1-54222C63F5DA}</a:tableStyleId>
              </a:tblPr>
              <a:tblGrid>
                <a:gridCol w="688195">
                  <a:extLst>
                    <a:ext uri="{9D8B030D-6E8A-4147-A177-3AD203B41FA5}">
                      <a16:colId xmlns="" xmlns:a16="http://schemas.microsoft.com/office/drawing/2014/main" val="1300930751"/>
                    </a:ext>
                  </a:extLst>
                </a:gridCol>
                <a:gridCol w="1848296">
                  <a:extLst>
                    <a:ext uri="{9D8B030D-6E8A-4147-A177-3AD203B41FA5}">
                      <a16:colId xmlns="" xmlns:a16="http://schemas.microsoft.com/office/drawing/2014/main" val="1753929736"/>
                    </a:ext>
                  </a:extLst>
                </a:gridCol>
                <a:gridCol w="2506997">
                  <a:extLst>
                    <a:ext uri="{9D8B030D-6E8A-4147-A177-3AD203B41FA5}">
                      <a16:colId xmlns="" xmlns:a16="http://schemas.microsoft.com/office/drawing/2014/main" val="179360856"/>
                    </a:ext>
                  </a:extLst>
                </a:gridCol>
                <a:gridCol w="1681163">
                  <a:extLst>
                    <a:ext uri="{9D8B030D-6E8A-4147-A177-3AD203B41FA5}">
                      <a16:colId xmlns="" xmlns:a16="http://schemas.microsoft.com/office/drawing/2014/main" val="3570117000"/>
                    </a:ext>
                  </a:extLst>
                </a:gridCol>
              </a:tblGrid>
              <a:tr h="450112">
                <a:tc>
                  <a:txBody>
                    <a:bodyPr/>
                    <a:lstStyle/>
                    <a:p>
                      <a:pPr algn="ctr"/>
                      <a:r>
                        <a:rPr lang="en-GB" sz="1600" b="1" dirty="0">
                          <a:solidFill>
                            <a:srgbClr val="FF00FF"/>
                          </a:solidFill>
                        </a:rPr>
                        <a:t>Date </a:t>
                      </a:r>
                    </a:p>
                  </a:txBody>
                  <a:tcPr/>
                </a:tc>
                <a:tc>
                  <a:txBody>
                    <a:bodyPr/>
                    <a:lstStyle/>
                    <a:p>
                      <a:pPr algn="ctr"/>
                      <a:r>
                        <a:rPr lang="en-GB" sz="1600" b="1" dirty="0">
                          <a:solidFill>
                            <a:srgbClr val="FF00FF"/>
                          </a:solidFill>
                        </a:rPr>
                        <a:t>Title</a:t>
                      </a:r>
                    </a:p>
                  </a:txBody>
                  <a:tcPr/>
                </a:tc>
                <a:tc>
                  <a:txBody>
                    <a:bodyPr/>
                    <a:lstStyle/>
                    <a:p>
                      <a:pPr algn="ctr"/>
                      <a:r>
                        <a:rPr lang="en-GB" sz="1600" b="1" dirty="0">
                          <a:solidFill>
                            <a:srgbClr val="FF00FF"/>
                          </a:solidFill>
                        </a:rPr>
                        <a:t>Summary of content</a:t>
                      </a:r>
                    </a:p>
                  </a:txBody>
                  <a:tcPr/>
                </a:tc>
                <a:tc>
                  <a:txBody>
                    <a:bodyPr/>
                    <a:lstStyle/>
                    <a:p>
                      <a:pPr algn="ctr"/>
                      <a:r>
                        <a:rPr lang="en-GB" sz="1600" b="1" dirty="0">
                          <a:solidFill>
                            <a:srgbClr val="FF00FF"/>
                          </a:solidFill>
                        </a:rPr>
                        <a:t>My thoughts</a:t>
                      </a:r>
                    </a:p>
                  </a:txBody>
                  <a:tcPr/>
                </a:tc>
                <a:extLst>
                  <a:ext uri="{0D108BD9-81ED-4DB2-BD59-A6C34878D82A}">
                    <a16:rowId xmlns="" xmlns:a16="http://schemas.microsoft.com/office/drawing/2014/main" val="703067426"/>
                  </a:ext>
                </a:extLst>
              </a:tr>
              <a:tr h="817540">
                <a:tc>
                  <a:txBody>
                    <a:bodyPr/>
                    <a:lstStyle/>
                    <a:p>
                      <a:endParaRPr lang="en-GB" dirty="0"/>
                    </a:p>
                  </a:txBody>
                  <a:tcPr/>
                </a:tc>
                <a:tc>
                  <a:txBody>
                    <a:bodyPr/>
                    <a:lstStyle/>
                    <a:p>
                      <a:endParaRPr lang="en-GB" dirty="0" smtClean="0"/>
                    </a:p>
                    <a:p>
                      <a:endParaRPr lang="en-GB" dirty="0" smtClean="0"/>
                    </a:p>
                    <a:p>
                      <a:endParaRPr lang="en-GB" dirty="0" smtClean="0"/>
                    </a:p>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 xmlns:a16="http://schemas.microsoft.com/office/drawing/2014/main" val="4084637592"/>
                  </a:ext>
                </a:extLst>
              </a:tr>
              <a:tr h="817540">
                <a:tc>
                  <a:txBody>
                    <a:bodyPr/>
                    <a:lstStyle/>
                    <a:p>
                      <a:endParaRPr lang="en-GB" dirty="0"/>
                    </a:p>
                  </a:txBody>
                  <a:tcPr/>
                </a:tc>
                <a:tc>
                  <a:txBody>
                    <a:bodyPr/>
                    <a:lstStyle/>
                    <a:p>
                      <a:endParaRPr lang="en-GB" dirty="0" smtClean="0"/>
                    </a:p>
                    <a:p>
                      <a:endParaRPr lang="en-GB" dirty="0" smtClean="0"/>
                    </a:p>
                    <a:p>
                      <a:endParaRPr lang="en-GB" dirty="0" smtClean="0"/>
                    </a:p>
                    <a:p>
                      <a:endParaRPr lang="en-GB" dirty="0"/>
                    </a:p>
                  </a:txBody>
                  <a:tcPr/>
                </a:tc>
                <a:tc>
                  <a:txBody>
                    <a:bodyPr/>
                    <a:lstStyle/>
                    <a:p>
                      <a:endParaRPr lang="en-GB"/>
                    </a:p>
                  </a:txBody>
                  <a:tcPr/>
                </a:tc>
                <a:tc>
                  <a:txBody>
                    <a:bodyPr/>
                    <a:lstStyle/>
                    <a:p>
                      <a:endParaRPr lang="en-GB"/>
                    </a:p>
                  </a:txBody>
                  <a:tcPr/>
                </a:tc>
                <a:extLst>
                  <a:ext uri="{0D108BD9-81ED-4DB2-BD59-A6C34878D82A}">
                    <a16:rowId xmlns="" xmlns:a16="http://schemas.microsoft.com/office/drawing/2014/main" val="4187670172"/>
                  </a:ext>
                </a:extLst>
              </a:tr>
              <a:tr h="817540">
                <a:tc>
                  <a:txBody>
                    <a:bodyPr/>
                    <a:lstStyle/>
                    <a:p>
                      <a:endParaRPr lang="en-GB" dirty="0"/>
                    </a:p>
                  </a:txBody>
                  <a:tcPr/>
                </a:tc>
                <a:tc>
                  <a:txBody>
                    <a:bodyPr/>
                    <a:lstStyle/>
                    <a:p>
                      <a:endParaRPr lang="en-GB" dirty="0" smtClean="0"/>
                    </a:p>
                    <a:p>
                      <a:endParaRPr lang="en-GB" dirty="0" smtClean="0"/>
                    </a:p>
                    <a:p>
                      <a:endParaRPr lang="en-GB" dirty="0" smtClean="0"/>
                    </a:p>
                    <a:p>
                      <a:endParaRPr lang="en-GB" dirty="0"/>
                    </a:p>
                  </a:txBody>
                  <a:tcPr/>
                </a:tc>
                <a:tc>
                  <a:txBody>
                    <a:bodyPr/>
                    <a:lstStyle/>
                    <a:p>
                      <a:endParaRPr lang="en-GB"/>
                    </a:p>
                  </a:txBody>
                  <a:tcPr/>
                </a:tc>
                <a:tc>
                  <a:txBody>
                    <a:bodyPr/>
                    <a:lstStyle/>
                    <a:p>
                      <a:endParaRPr lang="en-GB"/>
                    </a:p>
                  </a:txBody>
                  <a:tcPr/>
                </a:tc>
                <a:extLst>
                  <a:ext uri="{0D108BD9-81ED-4DB2-BD59-A6C34878D82A}">
                    <a16:rowId xmlns="" xmlns:a16="http://schemas.microsoft.com/office/drawing/2014/main" val="1274263061"/>
                  </a:ext>
                </a:extLst>
              </a:tr>
              <a:tr h="817540">
                <a:tc>
                  <a:txBody>
                    <a:bodyPr/>
                    <a:lstStyle/>
                    <a:p>
                      <a:endParaRPr lang="en-GB" dirty="0"/>
                    </a:p>
                  </a:txBody>
                  <a:tcPr/>
                </a:tc>
                <a:tc>
                  <a:txBody>
                    <a:bodyPr/>
                    <a:lstStyle/>
                    <a:p>
                      <a:endParaRPr lang="en-GB" dirty="0" smtClean="0"/>
                    </a:p>
                    <a:p>
                      <a:endParaRPr lang="en-GB" dirty="0" smtClean="0"/>
                    </a:p>
                    <a:p>
                      <a:endParaRPr lang="en-GB" dirty="0" smtClean="0"/>
                    </a:p>
                    <a:p>
                      <a:endParaRPr lang="en-GB" dirty="0"/>
                    </a:p>
                  </a:txBody>
                  <a:tcPr/>
                </a:tc>
                <a:tc>
                  <a:txBody>
                    <a:bodyPr/>
                    <a:lstStyle/>
                    <a:p>
                      <a:endParaRPr lang="en-GB" dirty="0"/>
                    </a:p>
                  </a:txBody>
                  <a:tcPr/>
                </a:tc>
                <a:tc>
                  <a:txBody>
                    <a:bodyPr/>
                    <a:lstStyle/>
                    <a:p>
                      <a:endParaRPr lang="en-GB"/>
                    </a:p>
                  </a:txBody>
                  <a:tcPr/>
                </a:tc>
                <a:extLst>
                  <a:ext uri="{0D108BD9-81ED-4DB2-BD59-A6C34878D82A}">
                    <a16:rowId xmlns="" xmlns:a16="http://schemas.microsoft.com/office/drawing/2014/main" val="412301332"/>
                  </a:ext>
                </a:extLst>
              </a:tr>
              <a:tr h="817540">
                <a:tc>
                  <a:txBody>
                    <a:bodyPr/>
                    <a:lstStyle/>
                    <a:p>
                      <a:endParaRPr lang="en-GB" dirty="0"/>
                    </a:p>
                  </a:txBody>
                  <a:tcPr/>
                </a:tc>
                <a:tc>
                  <a:txBody>
                    <a:bodyPr/>
                    <a:lstStyle/>
                    <a:p>
                      <a:endParaRPr lang="en-GB" dirty="0" smtClean="0"/>
                    </a:p>
                    <a:p>
                      <a:endParaRPr lang="en-GB" dirty="0" smtClean="0"/>
                    </a:p>
                    <a:p>
                      <a:endParaRPr lang="en-GB" dirty="0" smtClean="0"/>
                    </a:p>
                    <a:p>
                      <a:endParaRPr lang="en-GB" dirty="0"/>
                    </a:p>
                  </a:txBody>
                  <a:tcPr/>
                </a:tc>
                <a:tc>
                  <a:txBody>
                    <a:bodyPr/>
                    <a:lstStyle/>
                    <a:p>
                      <a:endParaRPr lang="en-GB"/>
                    </a:p>
                  </a:txBody>
                  <a:tcPr/>
                </a:tc>
                <a:tc>
                  <a:txBody>
                    <a:bodyPr/>
                    <a:lstStyle/>
                    <a:p>
                      <a:endParaRPr lang="en-GB"/>
                    </a:p>
                  </a:txBody>
                  <a:tcPr/>
                </a:tc>
                <a:extLst>
                  <a:ext uri="{0D108BD9-81ED-4DB2-BD59-A6C34878D82A}">
                    <a16:rowId xmlns="" xmlns:a16="http://schemas.microsoft.com/office/drawing/2014/main" val="3310297931"/>
                  </a:ext>
                </a:extLst>
              </a:tr>
              <a:tr h="817540">
                <a:tc>
                  <a:txBody>
                    <a:bodyPr/>
                    <a:lstStyle/>
                    <a:p>
                      <a:endParaRPr lang="en-GB" dirty="0"/>
                    </a:p>
                  </a:txBody>
                  <a:tcPr/>
                </a:tc>
                <a:tc>
                  <a:txBody>
                    <a:bodyPr/>
                    <a:lstStyle/>
                    <a:p>
                      <a:endParaRPr lang="en-GB" dirty="0" smtClean="0"/>
                    </a:p>
                    <a:p>
                      <a:endParaRPr lang="en-GB" dirty="0" smtClean="0"/>
                    </a:p>
                    <a:p>
                      <a:endParaRPr lang="en-GB" dirty="0" smtClean="0"/>
                    </a:p>
                    <a:p>
                      <a:endParaRPr lang="en-GB" dirty="0"/>
                    </a:p>
                  </a:txBody>
                  <a:tcPr/>
                </a:tc>
                <a:tc>
                  <a:txBody>
                    <a:bodyPr/>
                    <a:lstStyle/>
                    <a:p>
                      <a:endParaRPr lang="en-GB"/>
                    </a:p>
                  </a:txBody>
                  <a:tcPr/>
                </a:tc>
                <a:tc>
                  <a:txBody>
                    <a:bodyPr/>
                    <a:lstStyle/>
                    <a:p>
                      <a:endParaRPr lang="en-GB"/>
                    </a:p>
                  </a:txBody>
                  <a:tcPr/>
                </a:tc>
                <a:extLst>
                  <a:ext uri="{0D108BD9-81ED-4DB2-BD59-A6C34878D82A}">
                    <a16:rowId xmlns="" xmlns:a16="http://schemas.microsoft.com/office/drawing/2014/main" val="3158288898"/>
                  </a:ext>
                </a:extLst>
              </a:tr>
              <a:tr h="817540">
                <a:tc>
                  <a:txBody>
                    <a:bodyPr/>
                    <a:lstStyle/>
                    <a:p>
                      <a:endParaRPr lang="en-GB" dirty="0"/>
                    </a:p>
                  </a:txBody>
                  <a:tcPr/>
                </a:tc>
                <a:tc>
                  <a:txBody>
                    <a:bodyPr/>
                    <a:lstStyle/>
                    <a:p>
                      <a:endParaRPr lang="en-GB" dirty="0" smtClean="0"/>
                    </a:p>
                    <a:p>
                      <a:endParaRPr lang="en-GB" dirty="0" smtClean="0"/>
                    </a:p>
                    <a:p>
                      <a:endParaRPr lang="en-GB" dirty="0" smtClean="0"/>
                    </a:p>
                    <a:p>
                      <a:endParaRPr lang="en-GB" dirty="0" smtClean="0"/>
                    </a:p>
                  </a:txBody>
                  <a:tcPr/>
                </a:tc>
                <a:tc>
                  <a:txBody>
                    <a:bodyPr/>
                    <a:lstStyle/>
                    <a:p>
                      <a:endParaRPr lang="en-GB"/>
                    </a:p>
                  </a:txBody>
                  <a:tcPr/>
                </a:tc>
                <a:tc>
                  <a:txBody>
                    <a:bodyPr/>
                    <a:lstStyle/>
                    <a:p>
                      <a:endParaRPr lang="en-GB" dirty="0"/>
                    </a:p>
                  </a:txBody>
                  <a:tcPr/>
                </a:tc>
                <a:extLst>
                  <a:ext uri="{0D108BD9-81ED-4DB2-BD59-A6C34878D82A}">
                    <a16:rowId xmlns="" xmlns:a16="http://schemas.microsoft.com/office/drawing/2014/main" val="2510451909"/>
                  </a:ext>
                </a:extLst>
              </a:tr>
              <a:tr h="817540">
                <a:tc>
                  <a:txBody>
                    <a:bodyPr/>
                    <a:lstStyle/>
                    <a:p>
                      <a:endParaRPr lang="en-GB" dirty="0"/>
                    </a:p>
                  </a:txBody>
                  <a:tcPr/>
                </a:tc>
                <a:tc>
                  <a:txBody>
                    <a:bodyPr/>
                    <a:lstStyle/>
                    <a:p>
                      <a:endParaRPr lang="en-GB" dirty="0" smtClean="0"/>
                    </a:p>
                    <a:p>
                      <a:endParaRPr lang="en-GB" dirty="0" smtClean="0"/>
                    </a:p>
                    <a:p>
                      <a:endParaRPr lang="en-GB" dirty="0" smtClean="0"/>
                    </a:p>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 xmlns:a16="http://schemas.microsoft.com/office/drawing/2014/main" val="1052031749"/>
                  </a:ext>
                </a:extLst>
              </a:tr>
            </a:tbl>
          </a:graphicData>
        </a:graphic>
      </p:graphicFrame>
      <p:sp>
        <p:nvSpPr>
          <p:cNvPr id="2" name="Slide Number Placeholder 1">
            <a:extLst>
              <a:ext uri="{FF2B5EF4-FFF2-40B4-BE49-F238E27FC236}">
                <a16:creationId xmlns=""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4</a:t>
            </a:fld>
            <a:endParaRPr lang="en-GB"/>
          </a:p>
        </p:txBody>
      </p:sp>
    </p:spTree>
    <p:extLst>
      <p:ext uri="{BB962C8B-B14F-4D97-AF65-F5344CB8AC3E}">
        <p14:creationId xmlns:p14="http://schemas.microsoft.com/office/powerpoint/2010/main" val="3634940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0" y="1272209"/>
            <a:ext cx="6639339" cy="276999"/>
          </a:xfrm>
          <a:prstGeom prst="rect">
            <a:avLst/>
          </a:prstGeom>
          <a:noFill/>
        </p:spPr>
        <p:txBody>
          <a:bodyPr wrap="square" rtlCol="0">
            <a:spAutoFit/>
          </a:bodyPr>
          <a:lstStyle/>
          <a:p>
            <a:r>
              <a:rPr lang="en-GB" sz="1200" b="1" dirty="0"/>
              <a:t>Task: </a:t>
            </a:r>
            <a:r>
              <a:rPr lang="en-GB" sz="1200" dirty="0" smtClean="0"/>
              <a:t>To prepare you for the CPLD course research </a:t>
            </a:r>
            <a:r>
              <a:rPr lang="en-GB" sz="1200" dirty="0"/>
              <a:t>and define the following </a:t>
            </a:r>
            <a:r>
              <a:rPr lang="en-GB" sz="1200" dirty="0" smtClean="0"/>
              <a:t>words:</a:t>
            </a:r>
            <a:endParaRPr lang="en-GB" sz="1200" dirty="0"/>
          </a:p>
        </p:txBody>
      </p:sp>
      <p:sp>
        <p:nvSpPr>
          <p:cNvPr id="2" name="Slide Number Placeholder 1">
            <a:extLst>
              <a:ext uri="{FF2B5EF4-FFF2-40B4-BE49-F238E27FC236}">
                <a16:creationId xmlns=""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5</a:t>
            </a:fld>
            <a:endParaRPr lang="en-GB"/>
          </a:p>
        </p:txBody>
      </p:sp>
      <p:graphicFrame>
        <p:nvGraphicFramePr>
          <p:cNvPr id="11" name="Table 10">
            <a:extLst>
              <a:ext uri="{FF2B5EF4-FFF2-40B4-BE49-F238E27FC236}">
                <a16:creationId xmlns=""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2119690829"/>
              </p:ext>
            </p:extLst>
          </p:nvPr>
        </p:nvGraphicFramePr>
        <p:xfrm>
          <a:off x="133349" y="1714133"/>
          <a:ext cx="6049737" cy="7807972"/>
        </p:xfrm>
        <a:graphic>
          <a:graphicData uri="http://schemas.openxmlformats.org/drawingml/2006/table">
            <a:tbl>
              <a:tblPr firstRow="1" bandRow="1">
                <a:tableStyleId>{5940675A-B579-460E-94D1-54222C63F5DA}</a:tableStyleId>
              </a:tblPr>
              <a:tblGrid>
                <a:gridCol w="2522765">
                  <a:extLst>
                    <a:ext uri="{9D8B030D-6E8A-4147-A177-3AD203B41FA5}">
                      <a16:colId xmlns="" xmlns:a16="http://schemas.microsoft.com/office/drawing/2014/main" val="1300930751"/>
                    </a:ext>
                  </a:extLst>
                </a:gridCol>
                <a:gridCol w="3526972">
                  <a:extLst>
                    <a:ext uri="{9D8B030D-6E8A-4147-A177-3AD203B41FA5}">
                      <a16:colId xmlns="" xmlns:a16="http://schemas.microsoft.com/office/drawing/2014/main" val="1753929736"/>
                    </a:ext>
                  </a:extLst>
                </a:gridCol>
              </a:tblGrid>
              <a:tr h="450112">
                <a:tc>
                  <a:txBody>
                    <a:bodyPr/>
                    <a:lstStyle/>
                    <a:p>
                      <a:pPr algn="ctr"/>
                      <a:r>
                        <a:rPr lang="en-GB" sz="1400" b="1" dirty="0" smtClean="0"/>
                        <a:t>Term:</a:t>
                      </a:r>
                      <a:endParaRPr lang="en-GB" sz="1400" b="1" dirty="0"/>
                    </a:p>
                  </a:txBody>
                  <a:tcPr/>
                </a:tc>
                <a:tc>
                  <a:txBody>
                    <a:bodyPr/>
                    <a:lstStyle/>
                    <a:p>
                      <a:pPr algn="ctr"/>
                      <a:r>
                        <a:rPr lang="en-GB" sz="1400" b="1" dirty="0" smtClean="0"/>
                        <a:t>Definition:</a:t>
                      </a:r>
                      <a:endParaRPr lang="en-GB" sz="1400" b="1" dirty="0"/>
                    </a:p>
                  </a:txBody>
                  <a:tcPr/>
                </a:tc>
                <a:extLst>
                  <a:ext uri="{0D108BD9-81ED-4DB2-BD59-A6C34878D82A}">
                    <a16:rowId xmlns="" xmlns:a16="http://schemas.microsoft.com/office/drawing/2014/main" val="703067426"/>
                  </a:ext>
                </a:extLst>
              </a:tr>
              <a:tr h="8175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350" b="1" kern="1200" dirty="0" smtClean="0">
                          <a:solidFill>
                            <a:schemeClr val="tx1"/>
                          </a:solidFill>
                          <a:effectLst/>
                          <a:latin typeface="+mn-lt"/>
                          <a:ea typeface="+mn-ea"/>
                          <a:cs typeface="+mn-cs"/>
                        </a:rPr>
                        <a:t>Development </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dirty="0"/>
                    </a:p>
                  </a:txBody>
                  <a:tcPr/>
                </a:tc>
                <a:extLst>
                  <a:ext uri="{0D108BD9-81ED-4DB2-BD59-A6C34878D82A}">
                    <a16:rowId xmlns="" xmlns:a16="http://schemas.microsoft.com/office/drawing/2014/main" val="4084637592"/>
                  </a:ext>
                </a:extLst>
              </a:tr>
              <a:tr h="817540">
                <a:tc>
                  <a:txBody>
                    <a:bodyPr/>
                    <a:lstStyle/>
                    <a:p>
                      <a:r>
                        <a:rPr lang="en-GB" b="1" dirty="0" smtClean="0"/>
                        <a:t>Growth</a:t>
                      </a:r>
                      <a:endParaRPr lang="en-GB" b="1" dirty="0"/>
                    </a:p>
                  </a:txBody>
                  <a:tcPr/>
                </a:tc>
                <a:tc>
                  <a:txBody>
                    <a:bodyPr/>
                    <a:lstStyle/>
                    <a:p>
                      <a:endParaRPr lang="en-GB"/>
                    </a:p>
                  </a:txBody>
                  <a:tcPr/>
                </a:tc>
                <a:extLst>
                  <a:ext uri="{0D108BD9-81ED-4DB2-BD59-A6C34878D82A}">
                    <a16:rowId xmlns="" xmlns:a16="http://schemas.microsoft.com/office/drawing/2014/main" val="4187670172"/>
                  </a:ext>
                </a:extLst>
              </a:tr>
              <a:tr h="817540">
                <a:tc>
                  <a:txBody>
                    <a:bodyPr/>
                    <a:lstStyle/>
                    <a:p>
                      <a:r>
                        <a:rPr lang="en-GB" b="1" dirty="0" smtClean="0"/>
                        <a:t>Gross motor skills</a:t>
                      </a:r>
                      <a:endParaRPr lang="en-GB" b="1" dirty="0"/>
                    </a:p>
                  </a:txBody>
                  <a:tcPr/>
                </a:tc>
                <a:tc>
                  <a:txBody>
                    <a:bodyPr/>
                    <a:lstStyle/>
                    <a:p>
                      <a:endParaRPr lang="en-GB" dirty="0"/>
                    </a:p>
                  </a:txBody>
                  <a:tcPr/>
                </a:tc>
                <a:extLst>
                  <a:ext uri="{0D108BD9-81ED-4DB2-BD59-A6C34878D82A}">
                    <a16:rowId xmlns="" xmlns:a16="http://schemas.microsoft.com/office/drawing/2014/main" val="1274263061"/>
                  </a:ext>
                </a:extLst>
              </a:tr>
              <a:tr h="817540">
                <a:tc>
                  <a:txBody>
                    <a:bodyPr/>
                    <a:lstStyle/>
                    <a:p>
                      <a:r>
                        <a:rPr lang="en-GB" b="1" dirty="0" smtClean="0"/>
                        <a:t>Fine motor skills</a:t>
                      </a:r>
                      <a:endParaRPr lang="en-GB" b="1" dirty="0"/>
                    </a:p>
                  </a:txBody>
                  <a:tcPr/>
                </a:tc>
                <a:tc>
                  <a:txBody>
                    <a:bodyPr/>
                    <a:lstStyle/>
                    <a:p>
                      <a:endParaRPr lang="en-GB" dirty="0"/>
                    </a:p>
                  </a:txBody>
                  <a:tcPr/>
                </a:tc>
                <a:extLst>
                  <a:ext uri="{0D108BD9-81ED-4DB2-BD59-A6C34878D82A}">
                    <a16:rowId xmlns="" xmlns:a16="http://schemas.microsoft.com/office/drawing/2014/main" val="412301332"/>
                  </a:ext>
                </a:extLst>
              </a:tr>
              <a:tr h="817540">
                <a:tc>
                  <a:txBody>
                    <a:bodyPr/>
                    <a:lstStyle/>
                    <a:p>
                      <a:pPr lvl="0"/>
                      <a:r>
                        <a:rPr lang="en-GB" sz="1350" b="1" kern="1200" dirty="0" smtClean="0">
                          <a:solidFill>
                            <a:schemeClr val="tx1"/>
                          </a:solidFill>
                          <a:effectLst/>
                          <a:latin typeface="+mn-lt"/>
                          <a:ea typeface="+mn-ea"/>
                          <a:cs typeface="+mn-cs"/>
                        </a:rPr>
                        <a:t>Physical development</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dirty="0"/>
                    </a:p>
                  </a:txBody>
                  <a:tcPr/>
                </a:tc>
                <a:extLst>
                  <a:ext uri="{0D108BD9-81ED-4DB2-BD59-A6C34878D82A}">
                    <a16:rowId xmlns="" xmlns:a16="http://schemas.microsoft.com/office/drawing/2014/main" val="3310297931"/>
                  </a:ext>
                </a:extLst>
              </a:tr>
              <a:tr h="817540">
                <a:tc>
                  <a:txBody>
                    <a:bodyPr/>
                    <a:lstStyle/>
                    <a:p>
                      <a:pPr lvl="0"/>
                      <a:r>
                        <a:rPr lang="en-GB" sz="1350" b="1" kern="1200" dirty="0" smtClean="0">
                          <a:solidFill>
                            <a:schemeClr val="tx1"/>
                          </a:solidFill>
                          <a:effectLst/>
                          <a:latin typeface="+mn-lt"/>
                          <a:ea typeface="+mn-ea"/>
                          <a:cs typeface="+mn-cs"/>
                        </a:rPr>
                        <a:t>Cognitive development</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a:p>
                  </a:txBody>
                  <a:tcPr/>
                </a:tc>
                <a:extLst>
                  <a:ext uri="{0D108BD9-81ED-4DB2-BD59-A6C34878D82A}">
                    <a16:rowId xmlns="" xmlns:a16="http://schemas.microsoft.com/office/drawing/2014/main" val="3158288898"/>
                  </a:ext>
                </a:extLst>
              </a:tr>
              <a:tr h="817540">
                <a:tc>
                  <a:txBody>
                    <a:bodyPr/>
                    <a:lstStyle/>
                    <a:p>
                      <a:pPr lvl="0"/>
                      <a:r>
                        <a:rPr lang="en-GB" sz="1350" b="1" kern="1200" dirty="0" smtClean="0">
                          <a:solidFill>
                            <a:schemeClr val="tx1"/>
                          </a:solidFill>
                          <a:effectLst/>
                          <a:latin typeface="+mn-lt"/>
                          <a:ea typeface="+mn-ea"/>
                          <a:cs typeface="+mn-cs"/>
                        </a:rPr>
                        <a:t>Language development</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a:p>
                  </a:txBody>
                  <a:tcPr/>
                </a:tc>
                <a:extLst>
                  <a:ext uri="{0D108BD9-81ED-4DB2-BD59-A6C34878D82A}">
                    <a16:rowId xmlns="" xmlns:a16="http://schemas.microsoft.com/office/drawing/2014/main" val="2510451909"/>
                  </a:ext>
                </a:extLst>
              </a:tr>
              <a:tr h="817540">
                <a:tc>
                  <a:txBody>
                    <a:bodyPr/>
                    <a:lstStyle/>
                    <a:p>
                      <a:pPr lvl="0"/>
                      <a:r>
                        <a:rPr lang="en-GB" sz="1350" b="1" kern="1200" dirty="0" smtClean="0">
                          <a:solidFill>
                            <a:schemeClr val="tx1"/>
                          </a:solidFill>
                          <a:effectLst/>
                          <a:latin typeface="+mn-lt"/>
                          <a:ea typeface="+mn-ea"/>
                          <a:cs typeface="+mn-cs"/>
                        </a:rPr>
                        <a:t>Emotional development </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dirty="0"/>
                    </a:p>
                  </a:txBody>
                  <a:tcPr/>
                </a:tc>
                <a:extLst>
                  <a:ext uri="{0D108BD9-81ED-4DB2-BD59-A6C34878D82A}">
                    <a16:rowId xmlns="" xmlns:a16="http://schemas.microsoft.com/office/drawing/2014/main" val="1052031749"/>
                  </a:ext>
                </a:extLst>
              </a:tr>
              <a:tr h="817540">
                <a:tc>
                  <a:txBody>
                    <a:bodyPr/>
                    <a:lstStyle/>
                    <a:p>
                      <a:pPr lvl="0"/>
                      <a:r>
                        <a:rPr lang="en-GB" sz="1350" b="1" kern="1200" dirty="0" smtClean="0">
                          <a:solidFill>
                            <a:schemeClr val="tx1"/>
                          </a:solidFill>
                          <a:effectLst/>
                          <a:latin typeface="+mn-lt"/>
                          <a:ea typeface="+mn-ea"/>
                          <a:cs typeface="+mn-cs"/>
                        </a:rPr>
                        <a:t>Social development</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dirty="0"/>
                    </a:p>
                  </a:txBody>
                  <a:tcPr/>
                </a:tc>
                <a:extLst>
                  <a:ext uri="{0D108BD9-81ED-4DB2-BD59-A6C34878D82A}">
                    <a16:rowId xmlns="" xmlns:a16="http://schemas.microsoft.com/office/drawing/2014/main" val="131103042"/>
                  </a:ext>
                </a:extLst>
              </a:tr>
            </a:tbl>
          </a:graphicData>
        </a:graphic>
      </p:graphicFrame>
    </p:spTree>
    <p:extLst>
      <p:ext uri="{BB962C8B-B14F-4D97-AF65-F5344CB8AC3E}">
        <p14:creationId xmlns:p14="http://schemas.microsoft.com/office/powerpoint/2010/main" val="2979295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0" y="1272209"/>
            <a:ext cx="6639339" cy="276999"/>
          </a:xfrm>
          <a:prstGeom prst="rect">
            <a:avLst/>
          </a:prstGeom>
          <a:noFill/>
        </p:spPr>
        <p:txBody>
          <a:bodyPr wrap="square" rtlCol="0">
            <a:spAutoFit/>
          </a:bodyPr>
          <a:lstStyle/>
          <a:p>
            <a:r>
              <a:rPr lang="en-GB" sz="1200" b="1" dirty="0"/>
              <a:t>Task: </a:t>
            </a:r>
            <a:r>
              <a:rPr lang="en-GB" sz="1200" dirty="0" smtClean="0"/>
              <a:t>To prepare you for the CPLD course research </a:t>
            </a:r>
            <a:r>
              <a:rPr lang="en-GB" sz="1200" dirty="0"/>
              <a:t>and define the following </a:t>
            </a:r>
            <a:r>
              <a:rPr lang="en-GB" sz="1200" dirty="0" smtClean="0"/>
              <a:t>words:</a:t>
            </a:r>
            <a:endParaRPr lang="en-GB" sz="1200" dirty="0"/>
          </a:p>
        </p:txBody>
      </p:sp>
      <p:sp>
        <p:nvSpPr>
          <p:cNvPr id="2" name="Slide Number Placeholder 1">
            <a:extLst>
              <a:ext uri="{FF2B5EF4-FFF2-40B4-BE49-F238E27FC236}">
                <a16:creationId xmlns=""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6</a:t>
            </a:fld>
            <a:endParaRPr lang="en-GB"/>
          </a:p>
        </p:txBody>
      </p:sp>
      <p:graphicFrame>
        <p:nvGraphicFramePr>
          <p:cNvPr id="11" name="Table 10">
            <a:extLst>
              <a:ext uri="{FF2B5EF4-FFF2-40B4-BE49-F238E27FC236}">
                <a16:creationId xmlns=""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2563816278"/>
              </p:ext>
            </p:extLst>
          </p:nvPr>
        </p:nvGraphicFramePr>
        <p:xfrm>
          <a:off x="133349" y="1714133"/>
          <a:ext cx="6049737" cy="7807972"/>
        </p:xfrm>
        <a:graphic>
          <a:graphicData uri="http://schemas.openxmlformats.org/drawingml/2006/table">
            <a:tbl>
              <a:tblPr firstRow="1" bandRow="1">
                <a:tableStyleId>{5940675A-B579-460E-94D1-54222C63F5DA}</a:tableStyleId>
              </a:tblPr>
              <a:tblGrid>
                <a:gridCol w="2392137">
                  <a:extLst>
                    <a:ext uri="{9D8B030D-6E8A-4147-A177-3AD203B41FA5}">
                      <a16:colId xmlns="" xmlns:a16="http://schemas.microsoft.com/office/drawing/2014/main" val="1300930751"/>
                    </a:ext>
                  </a:extLst>
                </a:gridCol>
                <a:gridCol w="3657600">
                  <a:extLst>
                    <a:ext uri="{9D8B030D-6E8A-4147-A177-3AD203B41FA5}">
                      <a16:colId xmlns="" xmlns:a16="http://schemas.microsoft.com/office/drawing/2014/main" val="1753929736"/>
                    </a:ext>
                  </a:extLst>
                </a:gridCol>
              </a:tblGrid>
              <a:tr h="450112">
                <a:tc>
                  <a:txBody>
                    <a:bodyPr/>
                    <a:lstStyle/>
                    <a:p>
                      <a:pPr algn="ctr"/>
                      <a:r>
                        <a:rPr lang="en-GB" sz="1400" b="1" dirty="0" smtClean="0"/>
                        <a:t>Term:</a:t>
                      </a:r>
                      <a:endParaRPr lang="en-GB" sz="1400" b="1" dirty="0"/>
                    </a:p>
                  </a:txBody>
                  <a:tcPr/>
                </a:tc>
                <a:tc>
                  <a:txBody>
                    <a:bodyPr/>
                    <a:lstStyle/>
                    <a:p>
                      <a:pPr algn="ctr"/>
                      <a:r>
                        <a:rPr lang="en-GB" sz="1400" b="1" dirty="0" smtClean="0"/>
                        <a:t>Definition:</a:t>
                      </a:r>
                      <a:endParaRPr lang="en-GB" sz="1400" b="1" dirty="0"/>
                    </a:p>
                  </a:txBody>
                  <a:tcPr/>
                </a:tc>
                <a:extLst>
                  <a:ext uri="{0D108BD9-81ED-4DB2-BD59-A6C34878D82A}">
                    <a16:rowId xmlns="" xmlns:a16="http://schemas.microsoft.com/office/drawing/2014/main" val="703067426"/>
                  </a:ext>
                </a:extLst>
              </a:tr>
              <a:tr h="817540">
                <a:tc>
                  <a:txBody>
                    <a:bodyPr/>
                    <a:lstStyle/>
                    <a:p>
                      <a:pPr lvl="0"/>
                      <a:r>
                        <a:rPr lang="en-GB" sz="1350" b="1" kern="1200" dirty="0" smtClean="0">
                          <a:solidFill>
                            <a:schemeClr val="tx1"/>
                          </a:solidFill>
                          <a:effectLst/>
                          <a:latin typeface="+mn-lt"/>
                          <a:ea typeface="+mn-ea"/>
                          <a:cs typeface="+mn-cs"/>
                        </a:rPr>
                        <a:t>Gestation</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dirty="0"/>
                    </a:p>
                  </a:txBody>
                  <a:tcPr/>
                </a:tc>
                <a:extLst>
                  <a:ext uri="{0D108BD9-81ED-4DB2-BD59-A6C34878D82A}">
                    <a16:rowId xmlns="" xmlns:a16="http://schemas.microsoft.com/office/drawing/2014/main" val="4084637592"/>
                  </a:ext>
                </a:extLst>
              </a:tr>
              <a:tr h="817540">
                <a:tc>
                  <a:txBody>
                    <a:bodyPr/>
                    <a:lstStyle/>
                    <a:p>
                      <a:pPr lvl="0"/>
                      <a:r>
                        <a:rPr lang="en-GB" sz="1350" b="1" kern="1200" dirty="0" smtClean="0">
                          <a:solidFill>
                            <a:schemeClr val="tx1"/>
                          </a:solidFill>
                          <a:effectLst/>
                          <a:latin typeface="+mn-lt"/>
                          <a:ea typeface="+mn-ea"/>
                          <a:cs typeface="+mn-cs"/>
                        </a:rPr>
                        <a:t>Reflexes</a:t>
                      </a:r>
                      <a:endParaRPr lang="en-US" sz="1350" kern="1200" dirty="0" smtClean="0">
                        <a:solidFill>
                          <a:schemeClr val="tx1"/>
                        </a:solidFill>
                        <a:effectLst/>
                        <a:latin typeface="+mn-lt"/>
                        <a:ea typeface="+mn-ea"/>
                        <a:cs typeface="+mn-cs"/>
                      </a:endParaRPr>
                    </a:p>
                  </a:txBody>
                  <a:tcPr/>
                </a:tc>
                <a:tc>
                  <a:txBody>
                    <a:bodyPr/>
                    <a:lstStyle/>
                    <a:p>
                      <a:endParaRPr lang="en-GB"/>
                    </a:p>
                  </a:txBody>
                  <a:tcPr/>
                </a:tc>
                <a:extLst>
                  <a:ext uri="{0D108BD9-81ED-4DB2-BD59-A6C34878D82A}">
                    <a16:rowId xmlns="" xmlns:a16="http://schemas.microsoft.com/office/drawing/2014/main" val="4187670172"/>
                  </a:ext>
                </a:extLst>
              </a:tr>
              <a:tr h="817540">
                <a:tc>
                  <a:txBody>
                    <a:bodyPr/>
                    <a:lstStyle/>
                    <a:p>
                      <a:r>
                        <a:rPr lang="en-GB" b="1" dirty="0" smtClean="0"/>
                        <a:t>Milestones</a:t>
                      </a:r>
                      <a:endParaRPr lang="en-GB" b="1" dirty="0"/>
                    </a:p>
                  </a:txBody>
                  <a:tcPr/>
                </a:tc>
                <a:tc>
                  <a:txBody>
                    <a:bodyPr/>
                    <a:lstStyle/>
                    <a:p>
                      <a:endParaRPr lang="en-GB" dirty="0"/>
                    </a:p>
                  </a:txBody>
                  <a:tcPr/>
                </a:tc>
                <a:extLst>
                  <a:ext uri="{0D108BD9-81ED-4DB2-BD59-A6C34878D82A}">
                    <a16:rowId xmlns="" xmlns:a16="http://schemas.microsoft.com/office/drawing/2014/main" val="1274263061"/>
                  </a:ext>
                </a:extLst>
              </a:tr>
              <a:tr h="817540">
                <a:tc>
                  <a:txBody>
                    <a:bodyPr/>
                    <a:lstStyle/>
                    <a:p>
                      <a:pPr lvl="0"/>
                      <a:r>
                        <a:rPr lang="en-GB" sz="1350" b="1" kern="1200" dirty="0" smtClean="0">
                          <a:solidFill>
                            <a:schemeClr val="tx1"/>
                          </a:solidFill>
                          <a:effectLst/>
                          <a:latin typeface="+mn-lt"/>
                          <a:ea typeface="+mn-ea"/>
                          <a:cs typeface="+mn-cs"/>
                        </a:rPr>
                        <a:t>Mouthing</a:t>
                      </a:r>
                      <a:endParaRPr lang="en-US" sz="1350" kern="1200" dirty="0" smtClean="0">
                        <a:solidFill>
                          <a:schemeClr val="tx1"/>
                        </a:solidFill>
                        <a:effectLst/>
                        <a:latin typeface="+mn-lt"/>
                        <a:ea typeface="+mn-ea"/>
                        <a:cs typeface="+mn-cs"/>
                      </a:endParaRPr>
                    </a:p>
                  </a:txBody>
                  <a:tcPr/>
                </a:tc>
                <a:tc>
                  <a:txBody>
                    <a:bodyPr/>
                    <a:lstStyle/>
                    <a:p>
                      <a:endParaRPr lang="en-GB" dirty="0"/>
                    </a:p>
                  </a:txBody>
                  <a:tcPr/>
                </a:tc>
                <a:extLst>
                  <a:ext uri="{0D108BD9-81ED-4DB2-BD59-A6C34878D82A}">
                    <a16:rowId xmlns="" xmlns:a16="http://schemas.microsoft.com/office/drawing/2014/main" val="412301332"/>
                  </a:ext>
                </a:extLst>
              </a:tr>
              <a:tr h="817540">
                <a:tc>
                  <a:txBody>
                    <a:bodyPr/>
                    <a:lstStyle/>
                    <a:p>
                      <a:pPr lvl="0"/>
                      <a:r>
                        <a:rPr lang="en-GB" sz="1350" b="1" kern="1200" dirty="0" smtClean="0">
                          <a:solidFill>
                            <a:schemeClr val="tx1"/>
                          </a:solidFill>
                          <a:effectLst/>
                          <a:latin typeface="+mn-lt"/>
                          <a:ea typeface="+mn-ea"/>
                          <a:cs typeface="+mn-cs"/>
                        </a:rPr>
                        <a:t>Cruising</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dirty="0"/>
                    </a:p>
                  </a:txBody>
                  <a:tcPr/>
                </a:tc>
                <a:extLst>
                  <a:ext uri="{0D108BD9-81ED-4DB2-BD59-A6C34878D82A}">
                    <a16:rowId xmlns="" xmlns:a16="http://schemas.microsoft.com/office/drawing/2014/main" val="3310297931"/>
                  </a:ext>
                </a:extLst>
              </a:tr>
              <a:tr h="817540">
                <a:tc>
                  <a:txBody>
                    <a:bodyPr/>
                    <a:lstStyle/>
                    <a:p>
                      <a:pPr lvl="0"/>
                      <a:r>
                        <a:rPr lang="en-GB" sz="1350" b="1" kern="1200" dirty="0" smtClean="0">
                          <a:solidFill>
                            <a:schemeClr val="tx1"/>
                          </a:solidFill>
                          <a:effectLst/>
                          <a:latin typeface="+mn-lt"/>
                          <a:ea typeface="+mn-ea"/>
                          <a:cs typeface="+mn-cs"/>
                        </a:rPr>
                        <a:t>Solitary play</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a:p>
                  </a:txBody>
                  <a:tcPr/>
                </a:tc>
                <a:extLst>
                  <a:ext uri="{0D108BD9-81ED-4DB2-BD59-A6C34878D82A}">
                    <a16:rowId xmlns="" xmlns:a16="http://schemas.microsoft.com/office/drawing/2014/main" val="3158288898"/>
                  </a:ext>
                </a:extLst>
              </a:tr>
              <a:tr h="817540">
                <a:tc>
                  <a:txBody>
                    <a:bodyPr/>
                    <a:lstStyle/>
                    <a:p>
                      <a:pPr lvl="0"/>
                      <a:r>
                        <a:rPr lang="en-GB" sz="1350" b="1" kern="1200" dirty="0" smtClean="0">
                          <a:solidFill>
                            <a:schemeClr val="tx1"/>
                          </a:solidFill>
                          <a:effectLst/>
                          <a:latin typeface="+mn-lt"/>
                          <a:ea typeface="+mn-ea"/>
                          <a:cs typeface="+mn-cs"/>
                        </a:rPr>
                        <a:t>Cooperative play</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a:p>
                  </a:txBody>
                  <a:tcPr/>
                </a:tc>
                <a:extLst>
                  <a:ext uri="{0D108BD9-81ED-4DB2-BD59-A6C34878D82A}">
                    <a16:rowId xmlns="" xmlns:a16="http://schemas.microsoft.com/office/drawing/2014/main" val="2510451909"/>
                  </a:ext>
                </a:extLst>
              </a:tr>
              <a:tr h="817540">
                <a:tc>
                  <a:txBody>
                    <a:bodyPr/>
                    <a:lstStyle/>
                    <a:p>
                      <a:pPr lvl="0"/>
                      <a:r>
                        <a:rPr lang="en-GB" sz="1350" b="1" kern="1200" dirty="0" smtClean="0">
                          <a:solidFill>
                            <a:schemeClr val="tx1"/>
                          </a:solidFill>
                          <a:effectLst/>
                          <a:latin typeface="+mn-lt"/>
                          <a:ea typeface="+mn-ea"/>
                          <a:cs typeface="+mn-cs"/>
                        </a:rPr>
                        <a:t>Onlooker play</a:t>
                      </a:r>
                      <a:endParaRPr lang="en-US" sz="1350" kern="1200" dirty="0" smtClean="0">
                        <a:solidFill>
                          <a:schemeClr val="tx1"/>
                        </a:solidFill>
                        <a:effectLst/>
                        <a:latin typeface="+mn-lt"/>
                        <a:ea typeface="+mn-ea"/>
                        <a:cs typeface="+mn-cs"/>
                      </a:endParaRPr>
                    </a:p>
                    <a:p>
                      <a:endParaRPr lang="en-GB" dirty="0"/>
                    </a:p>
                  </a:txBody>
                  <a:tcPr/>
                </a:tc>
                <a:tc>
                  <a:txBody>
                    <a:bodyPr/>
                    <a:lstStyle/>
                    <a:p>
                      <a:endParaRPr lang="en-GB" dirty="0"/>
                    </a:p>
                  </a:txBody>
                  <a:tcPr/>
                </a:tc>
                <a:extLst>
                  <a:ext uri="{0D108BD9-81ED-4DB2-BD59-A6C34878D82A}">
                    <a16:rowId xmlns="" xmlns:a16="http://schemas.microsoft.com/office/drawing/2014/main" val="1052031749"/>
                  </a:ext>
                </a:extLst>
              </a:tr>
              <a:tr h="8175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350" b="1" kern="1200" dirty="0" smtClean="0">
                          <a:solidFill>
                            <a:schemeClr val="tx1"/>
                          </a:solidFill>
                          <a:effectLst/>
                          <a:latin typeface="+mn-lt"/>
                          <a:ea typeface="+mn-ea"/>
                          <a:cs typeface="+mn-cs"/>
                        </a:rPr>
                        <a:t>Parallel play</a:t>
                      </a:r>
                      <a:endParaRPr lang="en-GB" b="1" dirty="0" smtClean="0"/>
                    </a:p>
                    <a:p>
                      <a:endParaRPr lang="en-GB" dirty="0"/>
                    </a:p>
                  </a:txBody>
                  <a:tcPr/>
                </a:tc>
                <a:tc>
                  <a:txBody>
                    <a:bodyPr/>
                    <a:lstStyle/>
                    <a:p>
                      <a:endParaRPr lang="en-GB" dirty="0"/>
                    </a:p>
                  </a:txBody>
                  <a:tcPr/>
                </a:tc>
                <a:extLst>
                  <a:ext uri="{0D108BD9-81ED-4DB2-BD59-A6C34878D82A}">
                    <a16:rowId xmlns="" xmlns:a16="http://schemas.microsoft.com/office/drawing/2014/main" val="131103042"/>
                  </a:ext>
                </a:extLst>
              </a:tr>
            </a:tbl>
          </a:graphicData>
        </a:graphic>
      </p:graphicFrame>
    </p:spTree>
    <p:extLst>
      <p:ext uri="{BB962C8B-B14F-4D97-AF65-F5344CB8AC3E}">
        <p14:creationId xmlns:p14="http://schemas.microsoft.com/office/powerpoint/2010/main" val="629704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300982"/>
            <a:ext cx="5915025" cy="683086"/>
          </a:xfrm>
        </p:spPr>
        <p:txBody>
          <a:bodyPr>
            <a:normAutofit/>
          </a:bodyPr>
          <a:lstStyle/>
          <a:p>
            <a:pPr marL="0" indent="0" algn="ctr"/>
            <a:r>
              <a:rPr lang="en-GB" sz="2400" b="1" u="sng" dirty="0"/>
              <a:t>Research </a:t>
            </a:r>
            <a:r>
              <a:rPr lang="en-GB" sz="2400" b="1" u="sng" dirty="0" smtClean="0"/>
              <a:t>and activity tasks</a:t>
            </a:r>
            <a:endParaRPr lang="en-GB" sz="2400" b="1" u="sng" dirty="0"/>
          </a:p>
        </p:txBody>
      </p:sp>
      <p:sp>
        <p:nvSpPr>
          <p:cNvPr id="3" name="Content Placeholder 2"/>
          <p:cNvSpPr>
            <a:spLocks noGrp="1"/>
          </p:cNvSpPr>
          <p:nvPr>
            <p:ph idx="1"/>
          </p:nvPr>
        </p:nvSpPr>
        <p:spPr>
          <a:xfrm>
            <a:off x="366985" y="984068"/>
            <a:ext cx="5915025" cy="8724732"/>
          </a:xfrm>
        </p:spPr>
        <p:txBody>
          <a:bodyPr>
            <a:normAutofit lnSpcReduction="10000"/>
          </a:bodyPr>
          <a:lstStyle/>
          <a:p>
            <a:pPr marL="0" indent="0">
              <a:buNone/>
            </a:pPr>
            <a:r>
              <a:rPr lang="en-GB" sz="1600" b="1" u="sng" dirty="0" smtClean="0"/>
              <a:t>Research task :</a:t>
            </a:r>
          </a:p>
          <a:p>
            <a:pPr marL="0" indent="0">
              <a:buNone/>
            </a:pPr>
            <a:r>
              <a:rPr lang="en-GB" sz="1600" b="1" u="sng" dirty="0">
                <a:solidFill>
                  <a:srgbClr val="FF00FF"/>
                </a:solidFill>
              </a:rPr>
              <a:t>Maslow’s hierarchy of </a:t>
            </a:r>
            <a:r>
              <a:rPr lang="en-GB" sz="1600" b="1" u="sng" dirty="0" smtClean="0">
                <a:solidFill>
                  <a:srgbClr val="FF00FF"/>
                </a:solidFill>
              </a:rPr>
              <a:t>needs</a:t>
            </a:r>
          </a:p>
          <a:p>
            <a:pPr marL="342900" indent="-342900">
              <a:buFont typeface="+mj-lt"/>
              <a:buAutoNum type="arabicPeriod"/>
            </a:pPr>
            <a:r>
              <a:rPr lang="en-GB" sz="1600" dirty="0" smtClean="0"/>
              <a:t>Explain what they are.</a:t>
            </a:r>
          </a:p>
          <a:p>
            <a:pPr marL="342900" indent="-342900">
              <a:buFont typeface="+mj-lt"/>
              <a:buAutoNum type="arabicPeriod"/>
            </a:pPr>
            <a:r>
              <a:rPr lang="en-GB" sz="1600" dirty="0" smtClean="0"/>
              <a:t>Download a diagram of Maslow’s </a:t>
            </a:r>
            <a:r>
              <a:rPr lang="en-GB" sz="1600" dirty="0"/>
              <a:t>hierarchy of </a:t>
            </a:r>
            <a:r>
              <a:rPr lang="en-GB" sz="1600" dirty="0" smtClean="0"/>
              <a:t>needs.</a:t>
            </a:r>
          </a:p>
          <a:p>
            <a:pPr marL="0" indent="0">
              <a:buNone/>
            </a:pPr>
            <a:r>
              <a:rPr lang="en-GB" sz="1600" b="1" u="sng" dirty="0" smtClean="0"/>
              <a:t>Activity </a:t>
            </a:r>
            <a:r>
              <a:rPr lang="en-GB" sz="1600" b="1" u="sng" dirty="0"/>
              <a:t>task </a:t>
            </a:r>
            <a:r>
              <a:rPr lang="en-GB" sz="1600" b="1" u="sng" dirty="0" smtClean="0"/>
              <a:t>1:</a:t>
            </a:r>
          </a:p>
          <a:p>
            <a:pPr marL="0" indent="0">
              <a:buNone/>
            </a:pPr>
            <a:r>
              <a:rPr lang="en-GB" sz="1600" b="1" dirty="0">
                <a:solidFill>
                  <a:srgbClr val="FF0000"/>
                </a:solidFill>
              </a:rPr>
              <a:t>Learning through play can stimulate a child’s </a:t>
            </a:r>
            <a:r>
              <a:rPr lang="en-GB" sz="1600" b="1" dirty="0" smtClean="0">
                <a:solidFill>
                  <a:srgbClr val="FF0000"/>
                </a:solidFill>
              </a:rPr>
              <a:t>development.</a:t>
            </a:r>
          </a:p>
          <a:p>
            <a:pPr marL="342900" indent="-342900">
              <a:buFont typeface="+mj-lt"/>
              <a:buAutoNum type="arabicPeriod"/>
            </a:pPr>
            <a:r>
              <a:rPr lang="en-US" sz="1600" dirty="0" smtClean="0"/>
              <a:t>Design an outdoor play environment for nursery aged children.</a:t>
            </a:r>
          </a:p>
          <a:p>
            <a:pPr marL="342900" indent="-342900">
              <a:buFont typeface="+mj-lt"/>
              <a:buAutoNum type="arabicPeriod"/>
            </a:pPr>
            <a:r>
              <a:rPr lang="en-GB" sz="1600" dirty="0" smtClean="0"/>
              <a:t>What have you included in your design.</a:t>
            </a:r>
          </a:p>
          <a:p>
            <a:pPr marL="342900" indent="-342900">
              <a:buFont typeface="+mj-lt"/>
              <a:buAutoNum type="arabicPeriod"/>
            </a:pPr>
            <a:r>
              <a:rPr lang="en-GB" sz="1600" dirty="0" smtClean="0"/>
              <a:t>Why have you placed the different equipment in particular places?</a:t>
            </a:r>
          </a:p>
          <a:p>
            <a:pPr marL="342900" indent="-342900">
              <a:buFont typeface="+mj-lt"/>
              <a:buAutoNum type="arabicPeriod"/>
            </a:pPr>
            <a:r>
              <a:rPr lang="en-GB" sz="1600" dirty="0" smtClean="0"/>
              <a:t>How will this play environment help the children to develop?</a:t>
            </a:r>
          </a:p>
          <a:p>
            <a:pPr marL="0" indent="0">
              <a:buNone/>
            </a:pPr>
            <a:r>
              <a:rPr lang="en-GB" sz="1600" b="1" u="sng" dirty="0"/>
              <a:t>Activity task </a:t>
            </a:r>
            <a:r>
              <a:rPr lang="en-GB" sz="1600" b="1" u="sng" dirty="0" smtClean="0"/>
              <a:t>2:</a:t>
            </a:r>
          </a:p>
          <a:p>
            <a:pPr marL="0" indent="0">
              <a:buNone/>
            </a:pPr>
            <a:r>
              <a:rPr lang="en-GB" sz="1600" b="1" dirty="0" smtClean="0">
                <a:solidFill>
                  <a:srgbClr val="009999"/>
                </a:solidFill>
              </a:rPr>
              <a:t>When working in an early years setting staff may decide to take the children on a trip. (For instance – a day trip to the Zoo where the children can feed the animals)</a:t>
            </a:r>
          </a:p>
          <a:p>
            <a:pPr marL="342900" indent="-342900">
              <a:buFont typeface="+mj-lt"/>
              <a:buAutoNum type="arabicPeriod"/>
            </a:pPr>
            <a:r>
              <a:rPr lang="en-GB" sz="1600" dirty="0" smtClean="0"/>
              <a:t>Make a list of all the safety aspects the staff would need to consider to</a:t>
            </a:r>
            <a:r>
              <a:rPr lang="en-US" sz="1600" dirty="0" smtClean="0"/>
              <a:t> maintain </a:t>
            </a:r>
            <a:r>
              <a:rPr lang="en-US" sz="1600" dirty="0"/>
              <a:t>the safety of </a:t>
            </a:r>
            <a:r>
              <a:rPr lang="en-US" sz="1600" dirty="0" smtClean="0"/>
              <a:t>the children </a:t>
            </a:r>
            <a:r>
              <a:rPr lang="en-US" sz="1600" dirty="0"/>
              <a:t>on </a:t>
            </a:r>
            <a:r>
              <a:rPr lang="en-US" sz="1600" dirty="0" smtClean="0"/>
              <a:t>the trip.</a:t>
            </a:r>
          </a:p>
          <a:p>
            <a:pPr marL="0" indent="0">
              <a:buNone/>
            </a:pPr>
            <a:r>
              <a:rPr lang="en-GB" sz="1600" dirty="0" smtClean="0"/>
              <a:t>(For example:</a:t>
            </a:r>
          </a:p>
          <a:p>
            <a:pPr marL="342900" indent="-342900">
              <a:buFont typeface="+mj-lt"/>
              <a:buAutoNum type="alphaLcParenR"/>
            </a:pPr>
            <a:r>
              <a:rPr lang="en-US" sz="1600" b="1" dirty="0"/>
              <a:t>Consent and involvement of </a:t>
            </a:r>
            <a:r>
              <a:rPr lang="en-US" sz="1600" b="1" dirty="0" smtClean="0"/>
              <a:t>families </a:t>
            </a:r>
            <a:r>
              <a:rPr lang="en-US" sz="1600" dirty="0" smtClean="0"/>
              <a:t>– Staff will </a:t>
            </a:r>
            <a:r>
              <a:rPr lang="en-GB" sz="1600" dirty="0" smtClean="0"/>
              <a:t>need </a:t>
            </a:r>
            <a:r>
              <a:rPr lang="en-GB" sz="1600" dirty="0"/>
              <a:t>consent </a:t>
            </a:r>
            <a:r>
              <a:rPr lang="en-GB" sz="1600" dirty="0" smtClean="0"/>
              <a:t>from families </a:t>
            </a:r>
            <a:r>
              <a:rPr lang="en-GB" sz="1600" dirty="0"/>
              <a:t>and guardians so that </a:t>
            </a:r>
            <a:r>
              <a:rPr lang="en-GB" sz="1600" dirty="0" smtClean="0"/>
              <a:t>they will </a:t>
            </a:r>
            <a:r>
              <a:rPr lang="en-GB" sz="1600" dirty="0"/>
              <a:t>know how many children will be involved in the </a:t>
            </a:r>
            <a:r>
              <a:rPr lang="en-GB" sz="1600" dirty="0" smtClean="0"/>
              <a:t>trip. Staff will need </a:t>
            </a:r>
            <a:r>
              <a:rPr lang="en-GB" sz="1600" dirty="0"/>
              <a:t>the parents and guardian’s signature on the </a:t>
            </a:r>
            <a:r>
              <a:rPr lang="en-GB" sz="1600" dirty="0" smtClean="0"/>
              <a:t>consent form </a:t>
            </a:r>
            <a:r>
              <a:rPr lang="en-GB" sz="1600" dirty="0"/>
              <a:t>and to fill out </a:t>
            </a:r>
            <a:r>
              <a:rPr lang="en-GB" sz="1600" dirty="0" smtClean="0"/>
              <a:t>a medical form </a:t>
            </a:r>
            <a:r>
              <a:rPr lang="en-GB" sz="1600" dirty="0"/>
              <a:t>so that this will cover the legal </a:t>
            </a:r>
            <a:r>
              <a:rPr lang="en-GB" sz="1600" dirty="0" smtClean="0"/>
              <a:t>requirements </a:t>
            </a:r>
            <a:r>
              <a:rPr lang="en-GB" sz="1600" dirty="0"/>
              <a:t>the school has to follow. </a:t>
            </a:r>
            <a:endParaRPr lang="en-GB" sz="1600" dirty="0" smtClean="0"/>
          </a:p>
          <a:p>
            <a:pPr marL="342900" indent="-342900">
              <a:buFont typeface="+mj-lt"/>
              <a:buAutoNum type="alphaLcParenR"/>
            </a:pPr>
            <a:r>
              <a:rPr lang="en-GB" sz="1600" b="1" dirty="0" smtClean="0"/>
              <a:t>Staff: child ratios – </a:t>
            </a:r>
            <a:r>
              <a:rPr lang="en-US" sz="1600" dirty="0" smtClean="0"/>
              <a:t>Staff need </a:t>
            </a:r>
            <a:r>
              <a:rPr lang="en-US" sz="1600" dirty="0"/>
              <a:t>to know exactly how many children are </a:t>
            </a:r>
            <a:r>
              <a:rPr lang="en-US" sz="1600" dirty="0" smtClean="0"/>
              <a:t>going on the trip </a:t>
            </a:r>
            <a:r>
              <a:rPr lang="en-US" sz="1600" dirty="0"/>
              <a:t>and the age range of the children so </a:t>
            </a:r>
            <a:r>
              <a:rPr lang="en-US" sz="1600" dirty="0" smtClean="0"/>
              <a:t>they </a:t>
            </a:r>
            <a:r>
              <a:rPr lang="en-US" sz="1600" dirty="0"/>
              <a:t>can work out the supervision that is needed. Also </a:t>
            </a:r>
            <a:r>
              <a:rPr lang="en-US" sz="1600" dirty="0" smtClean="0"/>
              <a:t>children who have </a:t>
            </a:r>
            <a:r>
              <a:rPr lang="en-US" sz="1600" dirty="0"/>
              <a:t>special needs </a:t>
            </a:r>
            <a:r>
              <a:rPr lang="en-US" sz="1600" dirty="0" smtClean="0"/>
              <a:t>may need extra support.</a:t>
            </a:r>
          </a:p>
          <a:p>
            <a:pPr marL="342900" indent="-342900">
              <a:buFont typeface="+mj-lt"/>
              <a:buAutoNum type="alphaLcParenR"/>
            </a:pPr>
            <a:r>
              <a:rPr lang="en-GB" sz="1600" dirty="0" smtClean="0"/>
              <a:t>??????????</a:t>
            </a:r>
          </a:p>
          <a:p>
            <a:pPr marL="342900" indent="-342900">
              <a:buFont typeface="+mj-lt"/>
              <a:buAutoNum type="alphaLcParenR"/>
            </a:pPr>
            <a:r>
              <a:rPr lang="en-GB" sz="1600" dirty="0" smtClean="0"/>
              <a:t>??????????</a:t>
            </a:r>
          </a:p>
          <a:p>
            <a:pPr marL="342900" indent="-342900">
              <a:buFont typeface="+mj-lt"/>
              <a:buAutoNum type="alphaLcParenR"/>
            </a:pPr>
            <a:r>
              <a:rPr lang="en-GB" sz="1600" dirty="0" smtClean="0"/>
              <a:t>??????????</a:t>
            </a:r>
          </a:p>
          <a:p>
            <a:pPr marL="342900" indent="-342900">
              <a:buFont typeface="+mj-lt"/>
              <a:buAutoNum type="alphaLcParenR"/>
            </a:pPr>
            <a:r>
              <a:rPr lang="en-GB" sz="1600" dirty="0" smtClean="0"/>
              <a:t>??????????</a:t>
            </a:r>
          </a:p>
          <a:p>
            <a:pPr marL="342900" indent="-342900">
              <a:buFont typeface="+mj-lt"/>
              <a:buAutoNum type="alphaLcParenR"/>
            </a:pPr>
            <a:r>
              <a:rPr lang="en-GB" sz="1600" dirty="0"/>
              <a:t>??????????</a:t>
            </a:r>
          </a:p>
          <a:p>
            <a:pPr marL="342900" indent="-342900">
              <a:buFont typeface="+mj-lt"/>
              <a:buAutoNum type="alphaLcParenR"/>
            </a:pPr>
            <a:endParaRPr lang="en-GB" sz="1600" dirty="0"/>
          </a:p>
        </p:txBody>
      </p:sp>
      <p:sp>
        <p:nvSpPr>
          <p:cNvPr id="4" name="Slide Number Placeholder 3"/>
          <p:cNvSpPr>
            <a:spLocks noGrp="1"/>
          </p:cNvSpPr>
          <p:nvPr>
            <p:ph type="sldNum" sz="quarter" idx="12"/>
          </p:nvPr>
        </p:nvSpPr>
        <p:spPr/>
        <p:txBody>
          <a:bodyPr/>
          <a:lstStyle/>
          <a:p>
            <a:fld id="{42197ACC-EB3C-4466-A41B-F6CC006DF8B4}" type="slidenum">
              <a:rPr lang="en-GB" smtClean="0"/>
              <a:t>7</a:t>
            </a:fld>
            <a:endParaRPr lang="en-GB"/>
          </a:p>
        </p:txBody>
      </p:sp>
    </p:spTree>
    <p:extLst>
      <p:ext uri="{BB962C8B-B14F-4D97-AF65-F5344CB8AC3E}">
        <p14:creationId xmlns:p14="http://schemas.microsoft.com/office/powerpoint/2010/main" val="31867344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976542"/>
          </a:xfrm>
        </p:spPr>
        <p:txBody>
          <a:bodyPr>
            <a:normAutofit fontScale="90000"/>
          </a:bodyPr>
          <a:lstStyle/>
          <a:p>
            <a:r>
              <a:rPr lang="en-US" sz="2200" b="1" dirty="0">
                <a:solidFill>
                  <a:srgbClr val="FF00FF"/>
                </a:solidFill>
              </a:rPr>
              <a:t>These are some popular books read by children. Which of these have you read and can you research the titles of other favourite books read by children?</a:t>
            </a:r>
            <a:r>
              <a:rPr lang="en-US" dirty="0"/>
              <a:t/>
            </a:r>
            <a:br>
              <a:rPr lang="en-US" dirty="0"/>
            </a:br>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8</a:t>
            </a:fld>
            <a:endParaRPr lang="en-GB"/>
          </a:p>
        </p:txBody>
      </p:sp>
      <p:pic>
        <p:nvPicPr>
          <p:cNvPr id="5" name="Content Placeholder 4" descr="http://i.telegraph.co.uk/multimedia/archive/01369/EricCarle_1369848c.jpg"/>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52921" y="1503947"/>
            <a:ext cx="2103270" cy="1383632"/>
          </a:xfrm>
          <a:prstGeom prst="rect">
            <a:avLst/>
          </a:prstGeom>
          <a:noFill/>
          <a:ln>
            <a:noFill/>
          </a:ln>
        </p:spPr>
      </p:pic>
      <p:pic>
        <p:nvPicPr>
          <p:cNvPr id="6" name="Picture 5" descr="http://static1.squarespace.com/static/552da8bae4b07cc792521ef3/55c7eafee4b0583e4400afb0/55c7eb11e4b0583e4400b4fb/1439165708189/weregoingonabearhuntcover1.jpg?format=500w"/>
          <p:cNvPicPr/>
          <p:nvPr/>
        </p:nvPicPr>
        <p:blipFill>
          <a:blip r:embed="rId3">
            <a:extLst>
              <a:ext uri="{28A0092B-C50C-407E-A947-70E740481C1C}">
                <a14:useLocalDpi xmlns:a14="http://schemas.microsoft.com/office/drawing/2010/main" val="0"/>
              </a:ext>
            </a:extLst>
          </a:blip>
          <a:srcRect/>
          <a:stretch>
            <a:fillRect/>
          </a:stretch>
        </p:blipFill>
        <p:spPr bwMode="auto">
          <a:xfrm>
            <a:off x="2654096" y="1524200"/>
            <a:ext cx="2008521" cy="1383632"/>
          </a:xfrm>
          <a:prstGeom prst="rect">
            <a:avLst/>
          </a:prstGeom>
          <a:noFill/>
          <a:ln>
            <a:noFill/>
          </a:ln>
        </p:spPr>
      </p:pic>
      <p:pic>
        <p:nvPicPr>
          <p:cNvPr id="7" name="Picture 6" descr="http://i.dailymail.co.uk/i/pix/2012/03/12/article-2113826-0D2617DE000005DC-955_224x322.jpg"/>
          <p:cNvPicPr/>
          <p:nvPr/>
        </p:nvPicPr>
        <p:blipFill>
          <a:blip r:embed="rId4">
            <a:extLst>
              <a:ext uri="{28A0092B-C50C-407E-A947-70E740481C1C}">
                <a14:useLocalDpi xmlns:a14="http://schemas.microsoft.com/office/drawing/2010/main" val="0"/>
              </a:ext>
            </a:extLst>
          </a:blip>
          <a:srcRect/>
          <a:stretch>
            <a:fillRect/>
          </a:stretch>
        </p:blipFill>
        <p:spPr bwMode="auto">
          <a:xfrm>
            <a:off x="370546" y="3474152"/>
            <a:ext cx="1646070" cy="2180690"/>
          </a:xfrm>
          <a:prstGeom prst="rect">
            <a:avLst/>
          </a:prstGeom>
          <a:noFill/>
          <a:ln>
            <a:noFill/>
          </a:ln>
        </p:spPr>
      </p:pic>
      <p:pic>
        <p:nvPicPr>
          <p:cNvPr id="8" name="Picture 7" descr="http://cache.coverbrowser.com/image/classic-childrens-books/2-1.jp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662617" y="6147919"/>
            <a:ext cx="1636086" cy="2098156"/>
          </a:xfrm>
          <a:prstGeom prst="rect">
            <a:avLst/>
          </a:prstGeom>
          <a:noFill/>
          <a:ln>
            <a:noFill/>
          </a:ln>
        </p:spPr>
      </p:pic>
      <p:pic>
        <p:nvPicPr>
          <p:cNvPr id="9" name="Picture 8" descr="rainbow fish book by Marcus Pfister"/>
          <p:cNvPicPr/>
          <p:nvPr/>
        </p:nvPicPr>
        <p:blipFill>
          <a:blip r:embed="rId6">
            <a:extLst>
              <a:ext uri="{28A0092B-C50C-407E-A947-70E740481C1C}">
                <a14:useLocalDpi xmlns:a14="http://schemas.microsoft.com/office/drawing/2010/main" val="0"/>
              </a:ext>
            </a:extLst>
          </a:blip>
          <a:srcRect/>
          <a:stretch>
            <a:fillRect/>
          </a:stretch>
        </p:blipFill>
        <p:spPr bwMode="auto">
          <a:xfrm>
            <a:off x="2356191" y="3563712"/>
            <a:ext cx="2253291" cy="1806892"/>
          </a:xfrm>
          <a:prstGeom prst="rect">
            <a:avLst/>
          </a:prstGeom>
          <a:noFill/>
          <a:ln>
            <a:noFill/>
          </a:ln>
        </p:spPr>
      </p:pic>
      <p:pic>
        <p:nvPicPr>
          <p:cNvPr id="10" name="Picture 9" descr="https://images-na.ssl-images-amazon.com/images/I/51955kB5uxL._SX258_BO1,204,203,200_.jpg"/>
          <p:cNvPicPr/>
          <p:nvPr/>
        </p:nvPicPr>
        <p:blipFill>
          <a:blip r:embed="rId7">
            <a:extLst>
              <a:ext uri="{28A0092B-C50C-407E-A947-70E740481C1C}">
                <a14:useLocalDpi xmlns:a14="http://schemas.microsoft.com/office/drawing/2010/main" val="0"/>
              </a:ext>
            </a:extLst>
          </a:blip>
          <a:srcRect/>
          <a:stretch>
            <a:fillRect/>
          </a:stretch>
        </p:blipFill>
        <p:spPr bwMode="auto">
          <a:xfrm>
            <a:off x="4662617" y="3551251"/>
            <a:ext cx="1810118" cy="2004862"/>
          </a:xfrm>
          <a:prstGeom prst="rect">
            <a:avLst/>
          </a:prstGeom>
          <a:noFill/>
          <a:ln>
            <a:noFill/>
          </a:ln>
        </p:spPr>
      </p:pic>
      <p:pic>
        <p:nvPicPr>
          <p:cNvPr id="11" name="Picture 10" descr="http://ecx.images-amazon.com/images/I/7161m0ErPpL.jpg"/>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81785" y="6689558"/>
            <a:ext cx="1840514" cy="1803435"/>
          </a:xfrm>
          <a:prstGeom prst="rect">
            <a:avLst/>
          </a:prstGeom>
          <a:noFill/>
          <a:ln>
            <a:noFill/>
          </a:ln>
        </p:spPr>
      </p:pic>
      <p:pic>
        <p:nvPicPr>
          <p:cNvPr id="12" name="Picture 11" descr="http://smartypantsyoga.com/wp-content/uploads/2014/10/room-on-the-broom.jpg?w=300"/>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716919" y="1635693"/>
            <a:ext cx="1840292" cy="1420328"/>
          </a:xfrm>
          <a:prstGeom prst="rect">
            <a:avLst/>
          </a:prstGeom>
          <a:noFill/>
          <a:ln>
            <a:noFill/>
          </a:ln>
        </p:spPr>
      </p:pic>
      <p:pic>
        <p:nvPicPr>
          <p:cNvPr id="13" name="Picture 12" descr="https://upload.wikimedia.org/wikipedia/en/e/e8/TheJollyPostmanCover.jpg"/>
          <p:cNvPicPr/>
          <p:nvPr/>
        </p:nvPicPr>
        <p:blipFill>
          <a:blip r:embed="rId10">
            <a:extLst>
              <a:ext uri="{28A0092B-C50C-407E-A947-70E740481C1C}">
                <a14:useLocalDpi xmlns:a14="http://schemas.microsoft.com/office/drawing/2010/main" val="0"/>
              </a:ext>
            </a:extLst>
          </a:blip>
          <a:srcRect/>
          <a:stretch>
            <a:fillRect/>
          </a:stretch>
        </p:blipFill>
        <p:spPr bwMode="auto">
          <a:xfrm>
            <a:off x="141946" y="6147919"/>
            <a:ext cx="2103270" cy="1299628"/>
          </a:xfrm>
          <a:prstGeom prst="rect">
            <a:avLst/>
          </a:prstGeom>
          <a:noFill/>
          <a:ln>
            <a:noFill/>
          </a:ln>
        </p:spPr>
      </p:pic>
      <p:pic>
        <p:nvPicPr>
          <p:cNvPr id="14" name="Picture 13" descr="https://s-media-cache-ak0.pinimg.com/236x/85/70/41/857041d4d34da41a1d1d2f23395e6daf.jpg"/>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06639" y="7591274"/>
            <a:ext cx="1510919" cy="1889609"/>
          </a:xfrm>
          <a:prstGeom prst="rect">
            <a:avLst/>
          </a:prstGeom>
          <a:noFill/>
          <a:ln>
            <a:noFill/>
          </a:ln>
        </p:spPr>
      </p:pic>
    </p:spTree>
    <p:extLst>
      <p:ext uri="{BB962C8B-B14F-4D97-AF65-F5344CB8AC3E}">
        <p14:creationId xmlns:p14="http://schemas.microsoft.com/office/powerpoint/2010/main" val="17317800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488" y="527405"/>
            <a:ext cx="5915025" cy="778881"/>
          </a:xfrm>
        </p:spPr>
        <p:txBody>
          <a:bodyPr>
            <a:normAutofit fontScale="90000"/>
          </a:bodyPr>
          <a:lstStyle/>
          <a:p>
            <a:pPr algn="ctr"/>
            <a:r>
              <a:rPr lang="en-GB" sz="3100" b="1" u="sng" dirty="0">
                <a:solidFill>
                  <a:srgbClr val="0070C0"/>
                </a:solidFill>
              </a:rPr>
              <a:t>Reading books with pre-school children is important for their </a:t>
            </a:r>
            <a:r>
              <a:rPr lang="en-GB" sz="3100" b="1" u="sng" dirty="0" smtClean="0">
                <a:solidFill>
                  <a:srgbClr val="0070C0"/>
                </a:solidFill>
              </a:rPr>
              <a:t>development</a:t>
            </a:r>
            <a:endParaRPr lang="en-US" dirty="0"/>
          </a:p>
        </p:txBody>
      </p:sp>
      <p:sp>
        <p:nvSpPr>
          <p:cNvPr id="3" name="Content Placeholder 2"/>
          <p:cNvSpPr>
            <a:spLocks noGrp="1"/>
          </p:cNvSpPr>
          <p:nvPr>
            <p:ph idx="1"/>
          </p:nvPr>
        </p:nvSpPr>
        <p:spPr>
          <a:xfrm>
            <a:off x="471488" y="1445623"/>
            <a:ext cx="5915025" cy="7323908"/>
          </a:xfrm>
        </p:spPr>
        <p:txBody>
          <a:bodyPr/>
          <a:lstStyle/>
          <a:p>
            <a:pPr marL="0" indent="0">
              <a:buNone/>
            </a:pPr>
            <a:r>
              <a:rPr lang="en-GB" sz="1600" b="1" u="sng" dirty="0" smtClean="0">
                <a:solidFill>
                  <a:srgbClr val="FF00FF"/>
                </a:solidFill>
              </a:rPr>
              <a:t>Task:</a:t>
            </a:r>
          </a:p>
          <a:p>
            <a:r>
              <a:rPr lang="en-GB" sz="1600" dirty="0" smtClean="0"/>
              <a:t>Plan </a:t>
            </a:r>
            <a:r>
              <a:rPr lang="en-GB" sz="1600" dirty="0"/>
              <a:t>and make a book for a child about to start </a:t>
            </a:r>
            <a:r>
              <a:rPr lang="en-GB" sz="1600" dirty="0" smtClean="0"/>
              <a:t>school.</a:t>
            </a:r>
          </a:p>
          <a:p>
            <a:r>
              <a:rPr lang="en-GB" sz="1600" dirty="0" smtClean="0"/>
              <a:t>Do not make the book too long as young children have a short attention span.</a:t>
            </a:r>
          </a:p>
          <a:p>
            <a:r>
              <a:rPr lang="en-GB" sz="1600" dirty="0" smtClean="0"/>
              <a:t>Do not make the book too detailed with lots of text.</a:t>
            </a:r>
          </a:p>
          <a:p>
            <a:r>
              <a:rPr lang="en-GB" sz="1600" dirty="0" smtClean="0"/>
              <a:t>Children like colourful and interactive books which make them more interesting.</a:t>
            </a:r>
          </a:p>
          <a:p>
            <a:r>
              <a:rPr lang="en-GB" sz="1600" dirty="0" smtClean="0"/>
              <a:t>Think of a theme for your book (food/animals/princesses/pets/numbers)</a:t>
            </a:r>
          </a:p>
          <a:p>
            <a:pPr lvl="0"/>
            <a:r>
              <a:rPr lang="en-GB" sz="1600" dirty="0" smtClean="0"/>
              <a:t>Planning your book - Show </a:t>
            </a:r>
            <a:r>
              <a:rPr lang="en-GB" sz="1600" dirty="0"/>
              <a:t>your layout for </a:t>
            </a:r>
            <a:r>
              <a:rPr lang="en-GB" sz="1600" dirty="0" smtClean="0"/>
              <a:t>each page of your </a:t>
            </a:r>
            <a:r>
              <a:rPr lang="en-GB" sz="1600" dirty="0"/>
              <a:t>book</a:t>
            </a:r>
            <a:r>
              <a:rPr lang="en-GB" sz="1600" dirty="0" smtClean="0"/>
              <a:t>. </a:t>
            </a:r>
            <a:r>
              <a:rPr lang="en-GB" sz="1600" dirty="0"/>
              <a:t>What will you put on each page? - </a:t>
            </a:r>
            <a:r>
              <a:rPr lang="en-GB" sz="1600" dirty="0" smtClean="0"/>
              <a:t>How </a:t>
            </a:r>
            <a:r>
              <a:rPr lang="en-GB" sz="1600" dirty="0"/>
              <a:t>will you set out your text/pictures? </a:t>
            </a:r>
            <a:endParaRPr lang="en-GB" sz="1600" dirty="0" smtClean="0"/>
          </a:p>
          <a:p>
            <a:pPr marL="0" indent="0">
              <a:buNone/>
            </a:pPr>
            <a:r>
              <a:rPr lang="en-GB" sz="1600" dirty="0" smtClean="0"/>
              <a:t>Here is an example of a book completed by a student:</a:t>
            </a:r>
            <a:endParaRPr lang="en-US" sz="1600" dirty="0"/>
          </a:p>
          <a:p>
            <a:pPr marL="0" indent="0">
              <a:buNone/>
            </a:pPr>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9</a:t>
            </a:fld>
            <a:endParaRPr lang="en-GB"/>
          </a:p>
        </p:txBody>
      </p:sp>
      <p:pic>
        <p:nvPicPr>
          <p:cNvPr id="5" name="Picture 4"/>
          <p:cNvPicPr>
            <a:picLocks noChangeAspect="1"/>
          </p:cNvPicPr>
          <p:nvPr/>
        </p:nvPicPr>
        <p:blipFill rotWithShape="1">
          <a:blip r:embed="rId2"/>
          <a:srcRect l="12167" t="16809" r="12059" b="20644"/>
          <a:stretch/>
        </p:blipFill>
        <p:spPr>
          <a:xfrm>
            <a:off x="1137692" y="5350742"/>
            <a:ext cx="2299063" cy="1067475"/>
          </a:xfrm>
          <a:prstGeom prst="rect">
            <a:avLst/>
          </a:prstGeom>
        </p:spPr>
      </p:pic>
      <p:pic>
        <p:nvPicPr>
          <p:cNvPr id="6" name="Picture 5"/>
          <p:cNvPicPr>
            <a:picLocks noChangeAspect="1"/>
          </p:cNvPicPr>
          <p:nvPr/>
        </p:nvPicPr>
        <p:blipFill rotWithShape="1">
          <a:blip r:embed="rId3"/>
          <a:srcRect l="13406" t="15739" r="12722" b="22975"/>
          <a:stretch/>
        </p:blipFill>
        <p:spPr>
          <a:xfrm>
            <a:off x="3436755" y="5350742"/>
            <a:ext cx="2351314" cy="1067475"/>
          </a:xfrm>
          <a:prstGeom prst="rect">
            <a:avLst/>
          </a:prstGeom>
        </p:spPr>
      </p:pic>
      <p:pic>
        <p:nvPicPr>
          <p:cNvPr id="7" name="Picture 6"/>
          <p:cNvPicPr>
            <a:picLocks noChangeAspect="1"/>
          </p:cNvPicPr>
          <p:nvPr/>
        </p:nvPicPr>
        <p:blipFill rotWithShape="1">
          <a:blip r:embed="rId4"/>
          <a:srcRect l="12911" t="15100" r="11199" b="22127"/>
          <a:stretch/>
        </p:blipFill>
        <p:spPr>
          <a:xfrm>
            <a:off x="357050" y="6635931"/>
            <a:ext cx="2508070" cy="1166949"/>
          </a:xfrm>
          <a:prstGeom prst="rect">
            <a:avLst/>
          </a:prstGeom>
        </p:spPr>
      </p:pic>
      <p:pic>
        <p:nvPicPr>
          <p:cNvPr id="8" name="Picture 7"/>
          <p:cNvPicPr>
            <a:picLocks noChangeAspect="1"/>
          </p:cNvPicPr>
          <p:nvPr/>
        </p:nvPicPr>
        <p:blipFill rotWithShape="1">
          <a:blip r:embed="rId5"/>
          <a:srcRect l="37588" t="31094" r="37649" b="9082"/>
          <a:stretch/>
        </p:blipFill>
        <p:spPr>
          <a:xfrm>
            <a:off x="2865120" y="6648994"/>
            <a:ext cx="849086" cy="1153886"/>
          </a:xfrm>
          <a:prstGeom prst="rect">
            <a:avLst/>
          </a:prstGeom>
        </p:spPr>
      </p:pic>
      <p:pic>
        <p:nvPicPr>
          <p:cNvPr id="9" name="Picture 8"/>
          <p:cNvPicPr>
            <a:picLocks noChangeAspect="1"/>
          </p:cNvPicPr>
          <p:nvPr/>
        </p:nvPicPr>
        <p:blipFill rotWithShape="1">
          <a:blip r:embed="rId6"/>
          <a:srcRect l="12163" t="24665" r="62497" b="14071"/>
          <a:stretch/>
        </p:blipFill>
        <p:spPr>
          <a:xfrm>
            <a:off x="357050" y="5350742"/>
            <a:ext cx="780641" cy="1061671"/>
          </a:xfrm>
          <a:prstGeom prst="rect">
            <a:avLst/>
          </a:prstGeom>
        </p:spPr>
      </p:pic>
      <p:pic>
        <p:nvPicPr>
          <p:cNvPr id="10" name="Picture 9"/>
          <p:cNvPicPr>
            <a:picLocks noChangeAspect="1"/>
          </p:cNvPicPr>
          <p:nvPr/>
        </p:nvPicPr>
        <p:blipFill rotWithShape="1">
          <a:blip r:embed="rId6"/>
          <a:srcRect l="38501" t="25348" r="11398" b="13900"/>
          <a:stretch/>
        </p:blipFill>
        <p:spPr>
          <a:xfrm>
            <a:off x="3828644" y="6648994"/>
            <a:ext cx="1710865" cy="1166949"/>
          </a:xfrm>
          <a:prstGeom prst="rect">
            <a:avLst/>
          </a:prstGeom>
        </p:spPr>
      </p:pic>
      <p:sp>
        <p:nvSpPr>
          <p:cNvPr id="11" name="TextBox 10"/>
          <p:cNvSpPr txBox="1"/>
          <p:nvPr/>
        </p:nvSpPr>
        <p:spPr>
          <a:xfrm>
            <a:off x="271130" y="8139140"/>
            <a:ext cx="5267074" cy="1169551"/>
          </a:xfrm>
          <a:prstGeom prst="rect">
            <a:avLst/>
          </a:prstGeom>
          <a:noFill/>
        </p:spPr>
        <p:txBody>
          <a:bodyPr wrap="square" rtlCol="0">
            <a:spAutoFit/>
          </a:bodyPr>
          <a:lstStyle/>
          <a:p>
            <a:pPr>
              <a:buNone/>
            </a:pPr>
            <a:r>
              <a:rPr lang="en-GB" altLang="en-US" sz="1400" dirty="0"/>
              <a:t>Useful websites to use</a:t>
            </a:r>
          </a:p>
          <a:p>
            <a:r>
              <a:rPr lang="en-US" sz="1400" dirty="0">
                <a:hlinkClick r:id="rId7"/>
              </a:rPr>
              <a:t>https://www.oxfordowl.co.uk/for-home/reading/at-school/age-3-4</a:t>
            </a:r>
            <a:endParaRPr lang="en-US" sz="1400" dirty="0"/>
          </a:p>
          <a:p>
            <a:r>
              <a:rPr lang="en-US" sz="1400" dirty="0">
                <a:hlinkClick r:id="rId8"/>
              </a:rPr>
              <a:t>https://www.babycenter.com/6_your-4-year-old-pre-reading_10329823.bc</a:t>
            </a:r>
            <a:endParaRPr lang="en-US" sz="1400" dirty="0"/>
          </a:p>
          <a:p>
            <a:r>
              <a:rPr lang="en-GB" altLang="en-US" sz="1400" dirty="0">
                <a:hlinkClick r:id="rId9"/>
              </a:rPr>
              <a:t>http://www.pbs.org/wholechild/abc/index.html</a:t>
            </a:r>
            <a:endParaRPr lang="en-GB" altLang="en-US" sz="1400" dirty="0"/>
          </a:p>
        </p:txBody>
      </p:sp>
    </p:spTree>
    <p:extLst>
      <p:ext uri="{BB962C8B-B14F-4D97-AF65-F5344CB8AC3E}">
        <p14:creationId xmlns:p14="http://schemas.microsoft.com/office/powerpoint/2010/main" val="4026649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37B08516-40AC-4D03-BCAB-35D437F02AAF}"/>
              </a:ext>
            </a:extLst>
          </p:cNvPr>
          <p:cNvSpPr txBox="1"/>
          <p:nvPr/>
        </p:nvSpPr>
        <p:spPr>
          <a:xfrm>
            <a:off x="729493" y="601936"/>
            <a:ext cx="5110243" cy="646331"/>
          </a:xfrm>
          <a:prstGeom prst="rect">
            <a:avLst/>
          </a:prstGeom>
          <a:noFill/>
        </p:spPr>
        <p:txBody>
          <a:bodyPr wrap="square" rtlCol="0">
            <a:spAutoFit/>
          </a:bodyPr>
          <a:lstStyle/>
          <a:p>
            <a:pPr algn="ctr"/>
            <a:r>
              <a:rPr lang="en-US" b="1" dirty="0" smtClean="0"/>
              <a:t>To support the development of babies and young children, singing nursery rhymes is very important.</a:t>
            </a:r>
            <a:endParaRPr lang="en-GB" dirty="0">
              <a:solidFill>
                <a:schemeClr val="accent1"/>
              </a:solidFill>
              <a:latin typeface="Century Gothic" panose="020B0502020202020204" pitchFamily="34" charset="0"/>
            </a:endParaRPr>
          </a:p>
        </p:txBody>
      </p:sp>
      <p:sp>
        <p:nvSpPr>
          <p:cNvPr id="2" name="Slide Number Placeholder 1">
            <a:extLst>
              <a:ext uri="{FF2B5EF4-FFF2-40B4-BE49-F238E27FC236}">
                <a16:creationId xmlns=""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10</a:t>
            </a:fld>
            <a:endParaRPr lang="en-GB"/>
          </a:p>
        </p:txBody>
      </p:sp>
      <p:sp>
        <p:nvSpPr>
          <p:cNvPr id="6" name="TextBox 5"/>
          <p:cNvSpPr txBox="1"/>
          <p:nvPr/>
        </p:nvSpPr>
        <p:spPr>
          <a:xfrm>
            <a:off x="493295" y="1479885"/>
            <a:ext cx="5346441" cy="2739211"/>
          </a:xfrm>
          <a:prstGeom prst="rect">
            <a:avLst/>
          </a:prstGeom>
          <a:noFill/>
        </p:spPr>
        <p:txBody>
          <a:bodyPr wrap="square" rtlCol="0">
            <a:spAutoFit/>
          </a:bodyPr>
          <a:lstStyle/>
          <a:p>
            <a:r>
              <a:rPr lang="en-US" sz="2800" dirty="0" smtClean="0">
                <a:solidFill>
                  <a:srgbClr val="FF00FF"/>
                </a:solidFill>
              </a:rPr>
              <a:t>Tasks:</a:t>
            </a:r>
          </a:p>
          <a:p>
            <a:pPr marL="342900" indent="-342900">
              <a:buFont typeface="+mj-lt"/>
              <a:buAutoNum type="arabicPeriod"/>
            </a:pPr>
            <a:r>
              <a:rPr lang="en-US" dirty="0" smtClean="0"/>
              <a:t>Make a list of </a:t>
            </a:r>
            <a:r>
              <a:rPr lang="en-US" dirty="0"/>
              <a:t>five-finger </a:t>
            </a:r>
            <a:r>
              <a:rPr lang="en-US" dirty="0" smtClean="0"/>
              <a:t>play rhymes (Find out the lyrics to these rhymes)</a:t>
            </a:r>
          </a:p>
          <a:p>
            <a:pPr marL="342900" indent="-342900">
              <a:buFont typeface="+mj-lt"/>
              <a:buAutoNum type="arabicPeriod"/>
            </a:pPr>
            <a:r>
              <a:rPr lang="en-US" dirty="0"/>
              <a:t>Make a list of</a:t>
            </a:r>
            <a:r>
              <a:rPr lang="en-US" dirty="0" smtClean="0"/>
              <a:t> </a:t>
            </a:r>
            <a:r>
              <a:rPr lang="en-US" dirty="0"/>
              <a:t>five </a:t>
            </a:r>
            <a:r>
              <a:rPr lang="en-US" dirty="0" smtClean="0"/>
              <a:t>action rhymes (</a:t>
            </a:r>
            <a:r>
              <a:rPr lang="en-US" dirty="0"/>
              <a:t>Find out the lyrics to these rhymes</a:t>
            </a:r>
            <a:r>
              <a:rPr lang="en-US" dirty="0" smtClean="0"/>
              <a:t>)</a:t>
            </a:r>
          </a:p>
          <a:p>
            <a:pPr marL="342900" indent="-342900">
              <a:buFont typeface="+mj-lt"/>
              <a:buAutoNum type="arabicPeriod"/>
            </a:pPr>
            <a:r>
              <a:rPr lang="en-US" dirty="0"/>
              <a:t>Make a list of</a:t>
            </a:r>
            <a:r>
              <a:rPr lang="en-US" dirty="0" smtClean="0"/>
              <a:t> </a:t>
            </a:r>
            <a:r>
              <a:rPr lang="en-US" dirty="0"/>
              <a:t>five </a:t>
            </a:r>
            <a:r>
              <a:rPr lang="en-US" dirty="0" smtClean="0"/>
              <a:t>counting rhymes (</a:t>
            </a:r>
            <a:r>
              <a:rPr lang="en-US" dirty="0"/>
              <a:t>Find out the lyrics to these rhymes</a:t>
            </a:r>
            <a:r>
              <a:rPr lang="en-US" dirty="0" smtClean="0"/>
              <a:t>)</a:t>
            </a:r>
          </a:p>
          <a:p>
            <a:pPr marL="342900" indent="-342900">
              <a:buFont typeface="+mj-lt"/>
              <a:buAutoNum type="arabicPeriod"/>
            </a:pPr>
            <a:r>
              <a:rPr lang="en-US" dirty="0"/>
              <a:t>Make a list of </a:t>
            </a:r>
            <a:r>
              <a:rPr lang="en-US" dirty="0" smtClean="0"/>
              <a:t>20 nursery rhymes (</a:t>
            </a:r>
            <a:r>
              <a:rPr lang="en-US" dirty="0"/>
              <a:t>Find out the lyrics to these rhymes</a:t>
            </a:r>
            <a:r>
              <a:rPr lang="en-US" dirty="0" smtClean="0"/>
              <a:t>)</a:t>
            </a:r>
            <a:endParaRPr lang="en-US"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237533">
            <a:off x="493295" y="4393542"/>
            <a:ext cx="1672389" cy="1672389"/>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769771">
            <a:off x="5028064" y="3935575"/>
            <a:ext cx="1490348" cy="1830252"/>
          </a:xfrm>
          <a:prstGeom prst="rect">
            <a:avLst/>
          </a:prstGeom>
        </p:spPr>
      </p:pic>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t="7725" b="16984"/>
          <a:stretch/>
        </p:blipFill>
        <p:spPr>
          <a:xfrm rot="20649895">
            <a:off x="390697" y="7712241"/>
            <a:ext cx="1982678" cy="1612231"/>
          </a:xfrm>
          <a:prstGeom prst="rect">
            <a:avLst/>
          </a:prstGeom>
        </p:spPr>
      </p:pic>
      <p:pic>
        <p:nvPicPr>
          <p:cNvPr id="14" name="Picture 13"/>
          <p:cNvPicPr>
            <a:picLocks noChangeAspect="1"/>
          </p:cNvPicPr>
          <p:nvPr/>
        </p:nvPicPr>
        <p:blipFill rotWithShape="1">
          <a:blip r:embed="rId5" cstate="print">
            <a:extLst>
              <a:ext uri="{28A0092B-C50C-407E-A947-70E740481C1C}">
                <a14:useLocalDpi xmlns:a14="http://schemas.microsoft.com/office/drawing/2010/main" val="0"/>
              </a:ext>
            </a:extLst>
          </a:blip>
          <a:srcRect l="-351" t="201" b="8726"/>
          <a:stretch/>
        </p:blipFill>
        <p:spPr>
          <a:xfrm>
            <a:off x="2384704" y="4287971"/>
            <a:ext cx="2451147" cy="1251285"/>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0596702">
            <a:off x="188709" y="6284492"/>
            <a:ext cx="2141621" cy="1204662"/>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66515" y="5769477"/>
            <a:ext cx="1794994" cy="1794994"/>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492813">
            <a:off x="3272962" y="7772637"/>
            <a:ext cx="3036859" cy="1708233"/>
          </a:xfrm>
          <a:prstGeom prst="rect">
            <a:avLst/>
          </a:prstGeom>
        </p:spPr>
      </p:pic>
    </p:spTree>
    <p:extLst>
      <p:ext uri="{BB962C8B-B14F-4D97-AF65-F5344CB8AC3E}">
        <p14:creationId xmlns:p14="http://schemas.microsoft.com/office/powerpoint/2010/main" val="3879298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D007D50-8E2D-4E99-9BB5-7032D3D6D543}"/>
              </a:ext>
            </a:extLst>
          </p:cNvPr>
          <p:cNvSpPr>
            <a:spLocks noGrp="1"/>
          </p:cNvSpPr>
          <p:nvPr>
            <p:ph type="title"/>
          </p:nvPr>
        </p:nvSpPr>
        <p:spPr>
          <a:xfrm>
            <a:off x="133351" y="186842"/>
            <a:ext cx="6591300" cy="794634"/>
          </a:xfrm>
        </p:spPr>
        <p:txBody>
          <a:bodyPr>
            <a:normAutofit fontScale="90000"/>
          </a:bodyPr>
          <a:lstStyle/>
          <a:p>
            <a:pPr algn="ctr"/>
            <a:r>
              <a:rPr lang="en-GB" b="1" u="sng" dirty="0"/>
              <a:t>Passport to Sixth Form</a:t>
            </a:r>
            <a:br>
              <a:rPr lang="en-GB" b="1" u="sng" dirty="0"/>
            </a:br>
            <a:r>
              <a:rPr lang="en-GB" b="1" u="sng" dirty="0"/>
              <a:t>Check list</a:t>
            </a:r>
          </a:p>
        </p:txBody>
      </p:sp>
      <p:sp>
        <p:nvSpPr>
          <p:cNvPr id="3" name="Content Placeholder 2">
            <a:extLst>
              <a:ext uri="{FF2B5EF4-FFF2-40B4-BE49-F238E27FC236}">
                <a16:creationId xmlns="" xmlns:a16="http://schemas.microsoft.com/office/drawing/2014/main" id="{E0EF2017-0925-4E40-9236-EAD29750AA39}"/>
              </a:ext>
            </a:extLst>
          </p:cNvPr>
          <p:cNvSpPr>
            <a:spLocks noGrp="1"/>
          </p:cNvSpPr>
          <p:nvPr>
            <p:ph idx="1"/>
          </p:nvPr>
        </p:nvSpPr>
        <p:spPr>
          <a:xfrm>
            <a:off x="304802" y="1173028"/>
            <a:ext cx="6419849" cy="8248650"/>
          </a:xfrm>
        </p:spPr>
        <p:txBody>
          <a:bodyPr>
            <a:normAutofit/>
          </a:bodyPr>
          <a:lstStyle/>
          <a:p>
            <a:pPr marL="0" indent="0">
              <a:buNone/>
            </a:pPr>
            <a:endParaRPr lang="en-GB" sz="1800" dirty="0"/>
          </a:p>
          <a:p>
            <a:pPr marL="0" indent="0">
              <a:buNone/>
            </a:pPr>
            <a:r>
              <a:rPr lang="en-GB" sz="1600" dirty="0"/>
              <a:t>Use this list to make sure you have everything you need to hand </a:t>
            </a:r>
            <a:r>
              <a:rPr lang="en-GB" sz="1600" dirty="0" smtClean="0"/>
              <a:t>in, </a:t>
            </a:r>
            <a:r>
              <a:rPr lang="en-GB" sz="1600" dirty="0"/>
              <a:t>in September in order to </a:t>
            </a:r>
            <a:r>
              <a:rPr lang="en-GB" sz="1600" dirty="0" smtClean="0"/>
              <a:t>be well prepared for your </a:t>
            </a:r>
            <a:r>
              <a:rPr lang="en-GB" sz="1600" dirty="0"/>
              <a:t>Level 3 </a:t>
            </a:r>
            <a:r>
              <a:rPr lang="en-GB" sz="1600" dirty="0" smtClean="0"/>
              <a:t>CPLD course. </a:t>
            </a:r>
            <a:endParaRPr lang="en-GB" sz="1600" dirty="0"/>
          </a:p>
          <a:p>
            <a:pPr marL="0" indent="0">
              <a:buNone/>
            </a:pPr>
            <a:r>
              <a:rPr lang="en-GB" sz="1800" dirty="0"/>
              <a:t>	</a:t>
            </a:r>
          </a:p>
          <a:p>
            <a:pPr marL="0" indent="0">
              <a:buNone/>
            </a:pPr>
            <a:r>
              <a:rPr lang="en-GB" sz="1800" dirty="0"/>
              <a:t>	</a:t>
            </a:r>
            <a:r>
              <a:rPr lang="en-GB" sz="1800" dirty="0" smtClean="0"/>
              <a:t>Complete the </a:t>
            </a:r>
            <a:r>
              <a:rPr lang="en-GB" sz="1800" dirty="0"/>
              <a:t>learning </a:t>
            </a:r>
            <a:r>
              <a:rPr lang="en-GB" sz="1800" dirty="0" smtClean="0"/>
              <a:t>log.</a:t>
            </a:r>
          </a:p>
          <a:p>
            <a:pPr marL="0" indent="0">
              <a:buNone/>
            </a:pPr>
            <a:endParaRPr lang="en-GB" sz="1800" dirty="0"/>
          </a:p>
          <a:p>
            <a:pPr marL="0" indent="0">
              <a:buNone/>
            </a:pPr>
            <a:r>
              <a:rPr lang="en-GB" sz="1800" dirty="0"/>
              <a:t>	Completed glossary of key </a:t>
            </a:r>
            <a:r>
              <a:rPr lang="en-GB" sz="1800" dirty="0" smtClean="0"/>
              <a:t>terms.</a:t>
            </a:r>
            <a:endParaRPr lang="en-GB" sz="1800" dirty="0"/>
          </a:p>
          <a:p>
            <a:pPr marL="0" indent="0">
              <a:buNone/>
            </a:pPr>
            <a:endParaRPr lang="en-GB" sz="1800" dirty="0"/>
          </a:p>
          <a:p>
            <a:pPr marL="0" indent="0">
              <a:buNone/>
            </a:pPr>
            <a:r>
              <a:rPr lang="en-GB" sz="1800" dirty="0"/>
              <a:t>	</a:t>
            </a:r>
            <a:r>
              <a:rPr lang="en-US" sz="1800" dirty="0"/>
              <a:t>Research task </a:t>
            </a:r>
            <a:r>
              <a:rPr lang="en-US" sz="1800" dirty="0" smtClean="0"/>
              <a:t>: Maslow’s </a:t>
            </a:r>
            <a:r>
              <a:rPr lang="en-US" sz="1800" dirty="0"/>
              <a:t>hierarchy of </a:t>
            </a:r>
            <a:r>
              <a:rPr lang="en-US" sz="1800" dirty="0" smtClean="0"/>
              <a:t>needs.</a:t>
            </a:r>
            <a:endParaRPr lang="en-US" sz="1800" dirty="0"/>
          </a:p>
          <a:p>
            <a:pPr marL="0" indent="0">
              <a:buNone/>
            </a:pPr>
            <a:r>
              <a:rPr lang="en-GB" sz="1800" dirty="0"/>
              <a:t>	</a:t>
            </a:r>
          </a:p>
          <a:p>
            <a:pPr marL="0" indent="0">
              <a:buNone/>
            </a:pPr>
            <a:r>
              <a:rPr lang="en-GB" sz="1800" dirty="0"/>
              <a:t>	</a:t>
            </a:r>
            <a:r>
              <a:rPr lang="en-US" sz="1800" dirty="0"/>
              <a:t>Activity task </a:t>
            </a:r>
            <a:r>
              <a:rPr lang="en-US" sz="1800" dirty="0" smtClean="0"/>
              <a:t>1:Design </a:t>
            </a:r>
            <a:r>
              <a:rPr lang="en-US" sz="1800" dirty="0"/>
              <a:t>an outdoor play </a:t>
            </a:r>
            <a:r>
              <a:rPr lang="en-US" sz="1800" dirty="0" smtClean="0"/>
              <a:t>environment.</a:t>
            </a:r>
          </a:p>
          <a:p>
            <a:pPr marL="0" indent="0">
              <a:buNone/>
            </a:pPr>
            <a:endParaRPr lang="en-GB" sz="1800" dirty="0"/>
          </a:p>
          <a:p>
            <a:pPr marL="0" indent="0">
              <a:buNone/>
            </a:pPr>
            <a:r>
              <a:rPr lang="en-GB" sz="1800" dirty="0" smtClean="0"/>
              <a:t>	</a:t>
            </a:r>
            <a:r>
              <a:rPr lang="en-US" sz="1800" dirty="0" smtClean="0"/>
              <a:t> Activity task 2: List of all the safety aspects on the trip.</a:t>
            </a:r>
          </a:p>
          <a:p>
            <a:pPr marL="0" indent="0">
              <a:buNone/>
            </a:pPr>
            <a:endParaRPr lang="en-GB" sz="1800" dirty="0"/>
          </a:p>
          <a:p>
            <a:pPr marL="0" indent="0">
              <a:buNone/>
            </a:pPr>
            <a:r>
              <a:rPr lang="en-GB" sz="1800" dirty="0"/>
              <a:t>	</a:t>
            </a:r>
            <a:r>
              <a:rPr lang="en-US" sz="1800" dirty="0"/>
              <a:t>R</a:t>
            </a:r>
            <a:r>
              <a:rPr lang="en-US" sz="1800" dirty="0" smtClean="0"/>
              <a:t>esearch </a:t>
            </a:r>
            <a:r>
              <a:rPr lang="en-US" sz="1800" dirty="0"/>
              <a:t>the </a:t>
            </a:r>
            <a:r>
              <a:rPr lang="en-US" sz="1800" dirty="0" smtClean="0"/>
              <a:t>title of favourite </a:t>
            </a:r>
            <a:r>
              <a:rPr lang="en-US" sz="1800" dirty="0"/>
              <a:t>books read by </a:t>
            </a:r>
            <a:r>
              <a:rPr lang="en-US" sz="1800" dirty="0" smtClean="0"/>
              <a:t>children.</a:t>
            </a:r>
            <a:endParaRPr lang="en-GB" sz="1800" dirty="0" smtClean="0"/>
          </a:p>
          <a:p>
            <a:pPr marL="0" indent="0">
              <a:buNone/>
            </a:pPr>
            <a:endParaRPr lang="en-GB" sz="1800" dirty="0"/>
          </a:p>
          <a:p>
            <a:pPr marL="0" indent="0">
              <a:buNone/>
            </a:pPr>
            <a:r>
              <a:rPr lang="en-GB" sz="1800" dirty="0"/>
              <a:t> </a:t>
            </a:r>
            <a:r>
              <a:rPr lang="en-GB" sz="1800" dirty="0" smtClean="0"/>
              <a:t>           </a:t>
            </a:r>
            <a:r>
              <a:rPr lang="en-GB" sz="1800" dirty="0" smtClean="0"/>
              <a:t>Task:</a:t>
            </a:r>
            <a:r>
              <a:rPr lang="en-US" sz="1800" dirty="0" smtClean="0"/>
              <a:t>Plan and make a book for a child about to start school.</a:t>
            </a:r>
          </a:p>
          <a:p>
            <a:pPr marL="0" indent="0">
              <a:buNone/>
            </a:pPr>
            <a:endParaRPr lang="en-GB" sz="1800" dirty="0"/>
          </a:p>
          <a:p>
            <a:pPr marL="0" indent="0">
              <a:buNone/>
            </a:pPr>
            <a:r>
              <a:rPr lang="en-GB" sz="1800" dirty="0"/>
              <a:t>	</a:t>
            </a:r>
            <a:r>
              <a:rPr lang="en-GB" sz="1800" dirty="0" smtClean="0"/>
              <a:t>L</a:t>
            </a:r>
            <a:r>
              <a:rPr lang="en-GB" sz="1800" dirty="0" smtClean="0"/>
              <a:t>ist of nursey rhymes.</a:t>
            </a:r>
            <a:endParaRPr lang="en-GB" sz="1800" i="1" dirty="0"/>
          </a:p>
        </p:txBody>
      </p:sp>
      <p:sp>
        <p:nvSpPr>
          <p:cNvPr id="5" name="Rectangle 4">
            <a:extLst>
              <a:ext uri="{FF2B5EF4-FFF2-40B4-BE49-F238E27FC236}">
                <a16:creationId xmlns="" xmlns:a16="http://schemas.microsoft.com/office/drawing/2014/main" id="{A193D1ED-3FD6-4314-96A7-CDD384AA2B2A}"/>
              </a:ext>
            </a:extLst>
          </p:cNvPr>
          <p:cNvSpPr/>
          <p:nvPr/>
        </p:nvSpPr>
        <p:spPr>
          <a:xfrm>
            <a:off x="350042" y="3746101"/>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 xmlns:a16="http://schemas.microsoft.com/office/drawing/2014/main" id="{D2CAC51F-BBF8-4CE0-8585-C4F320469197}"/>
              </a:ext>
            </a:extLst>
          </p:cNvPr>
          <p:cNvSpPr/>
          <p:nvPr/>
        </p:nvSpPr>
        <p:spPr>
          <a:xfrm>
            <a:off x="364326" y="5679921"/>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 xmlns:a16="http://schemas.microsoft.com/office/drawing/2014/main" id="{5933787D-BC55-443E-802A-52F0928D2025}"/>
              </a:ext>
            </a:extLst>
          </p:cNvPr>
          <p:cNvSpPr/>
          <p:nvPr/>
        </p:nvSpPr>
        <p:spPr>
          <a:xfrm>
            <a:off x="382246" y="6351159"/>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 xmlns:a16="http://schemas.microsoft.com/office/drawing/2014/main" id="{DA2A45A1-F065-4439-9CFA-0C99E7CC4345}"/>
              </a:ext>
            </a:extLst>
          </p:cNvPr>
          <p:cNvSpPr/>
          <p:nvPr/>
        </p:nvSpPr>
        <p:spPr>
          <a:xfrm>
            <a:off x="364326" y="7061570"/>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 xmlns:a16="http://schemas.microsoft.com/office/drawing/2014/main" id="{F7A0877B-8374-4FBC-A5D0-861B19837CB1}"/>
              </a:ext>
            </a:extLst>
          </p:cNvPr>
          <p:cNvSpPr/>
          <p:nvPr/>
        </p:nvSpPr>
        <p:spPr>
          <a:xfrm>
            <a:off x="350042" y="3061624"/>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 xmlns:a16="http://schemas.microsoft.com/office/drawing/2014/main" id="{270455CA-561D-4622-9885-2E9CDC02BF58}"/>
              </a:ext>
            </a:extLst>
          </p:cNvPr>
          <p:cNvSpPr/>
          <p:nvPr/>
        </p:nvSpPr>
        <p:spPr>
          <a:xfrm>
            <a:off x="345277" y="5040178"/>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 xmlns:a16="http://schemas.microsoft.com/office/drawing/2014/main" id="{20B1C4DC-F559-4762-BFC2-755EDFE22A0D}"/>
              </a:ext>
            </a:extLst>
          </p:cNvPr>
          <p:cNvSpPr/>
          <p:nvPr/>
        </p:nvSpPr>
        <p:spPr>
          <a:xfrm>
            <a:off x="345277" y="4393663"/>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 xmlns:a16="http://schemas.microsoft.com/office/drawing/2014/main" id="{A27FA3E9-8B32-46BD-B219-8D45E32D5E0C}"/>
              </a:ext>
            </a:extLst>
          </p:cNvPr>
          <p:cNvSpPr/>
          <p:nvPr/>
        </p:nvSpPr>
        <p:spPr>
          <a:xfrm>
            <a:off x="350042" y="2281897"/>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929094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1522</TotalTime>
  <Words>1414</Words>
  <Application>Microsoft Office PowerPoint</Application>
  <PresentationFormat>A4 Paper (210x297 mm)</PresentationFormat>
  <Paragraphs>148</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Arial Narrow</vt:lpstr>
      <vt:lpstr>Calibri</vt:lpstr>
      <vt:lpstr>Calibri Light</vt:lpstr>
      <vt:lpstr>Century Gothic</vt:lpstr>
      <vt:lpstr>Times New Roman</vt:lpstr>
      <vt:lpstr>Office Theme</vt:lpstr>
      <vt:lpstr>Level 3 BTEC Children’s Play, Learning and Development.</vt:lpstr>
      <vt:lpstr>What will I be studying in CPLD?</vt:lpstr>
      <vt:lpstr>PowerPoint Presentation</vt:lpstr>
      <vt:lpstr>PowerPoint Presentation</vt:lpstr>
      <vt:lpstr>PowerPoint Presentation</vt:lpstr>
      <vt:lpstr>PowerPoint Presentation</vt:lpstr>
      <vt:lpstr>Research and activity tasks</vt:lpstr>
      <vt:lpstr>These are some popular books read by children. Which of these have you read and can you research the titles of other favourite books read by children? </vt:lpstr>
      <vt:lpstr>Reading books with pre-school children is important for their development</vt:lpstr>
      <vt:lpstr>PowerPoint Presentation</vt:lpstr>
      <vt:lpstr>Passport to Sixth Form Check list</vt:lpstr>
    </vt:vector>
  </TitlesOfParts>
  <Company>Oakgrove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Andy Todd</cp:lastModifiedBy>
  <cp:revision>142</cp:revision>
  <dcterms:created xsi:type="dcterms:W3CDTF">2020-03-22T16:46:05Z</dcterms:created>
  <dcterms:modified xsi:type="dcterms:W3CDTF">2020-05-04T11:47:07Z</dcterms:modified>
</cp:coreProperties>
</file>