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2"/>
  </p:notesMasterIdLst>
  <p:sldIdLst>
    <p:sldId id="257" r:id="rId3"/>
    <p:sldId id="259" r:id="rId4"/>
    <p:sldId id="258" r:id="rId5"/>
    <p:sldId id="302" r:id="rId6"/>
    <p:sldId id="299" r:id="rId7"/>
    <p:sldId id="300" r:id="rId8"/>
    <p:sldId id="301" r:id="rId9"/>
    <p:sldId id="290" r:id="rId10"/>
    <p:sldId id="287" r:id="rId11"/>
    <p:sldId id="274" r:id="rId12"/>
    <p:sldId id="261" r:id="rId13"/>
    <p:sldId id="303" r:id="rId14"/>
    <p:sldId id="304" r:id="rId15"/>
    <p:sldId id="305" r:id="rId16"/>
    <p:sldId id="286" r:id="rId17"/>
    <p:sldId id="306" r:id="rId18"/>
    <p:sldId id="307" r:id="rId19"/>
    <p:sldId id="308" r:id="rId20"/>
    <p:sldId id="309" r:id="rId21"/>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1" autoAdjust="0"/>
    <p:restoredTop sz="94660"/>
  </p:normalViewPr>
  <p:slideViewPr>
    <p:cSldViewPr snapToGrid="0" showGuides="1">
      <p:cViewPr>
        <p:scale>
          <a:sx n="72" d="100"/>
          <a:sy n="72" d="100"/>
        </p:scale>
        <p:origin x="-2128" y="-80"/>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notesMaster" Target="notesMasters/notesMaster1.xml"/><Relationship Id="rId23" Type="http://schemas.openxmlformats.org/officeDocument/2006/relationships/printerSettings" Target="printerSettings/printerSettings1.bin"/><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27/04/20</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27/04/20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27/04/20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27/04/20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27/04/20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27/04/20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27/04/20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27/04/20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27/04/20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27/04/20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27/04/20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27/04/20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GB">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23604089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GB">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28103424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GB">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1088016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GB">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34143604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GB">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40461894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GB">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20846007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GB">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30337834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GB">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14337090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GB">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20320710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GB">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41062843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GB">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283940117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27/04/20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solidFill>
                  <a:prstClr val="black">
                    <a:tint val="75000"/>
                  </a:prstClr>
                </a:solidFill>
                <a:latin typeface="Calibri"/>
              </a:rPr>
              <a:pPr/>
              <a:t>27/04/20</a:t>
            </a:fld>
            <a:endParaRPr lang="en-GB">
              <a:solidFill>
                <a:prstClr val="black">
                  <a:tint val="75000"/>
                </a:prstClr>
              </a:solidFill>
              <a:latin typeface="Calibri"/>
            </a:endParaRPr>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solidFill>
                <a:prstClr val="black">
                  <a:tint val="75000"/>
                </a:prstClr>
              </a:solidFill>
              <a:latin typeface="Calibri"/>
            </a:endParaRPr>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solidFill>
                  <a:prstClr val="black">
                    <a:tint val="75000"/>
                  </a:prstClr>
                </a:solidFill>
                <a:latin typeface="Calibri"/>
              </a:rPr>
              <a:pPr/>
              <a:t>‹#›</a:t>
            </a:fld>
            <a:endParaRPr lang="en-GB">
              <a:solidFill>
                <a:prstClr val="black">
                  <a:tint val="75000"/>
                </a:prstClr>
              </a:solidFill>
              <a:latin typeface="Calibri"/>
            </a:endParaRPr>
          </a:p>
        </p:txBody>
      </p:sp>
    </p:spTree>
    <p:extLst>
      <p:ext uri="{BB962C8B-B14F-4D97-AF65-F5344CB8AC3E}">
        <p14:creationId xmlns:p14="http://schemas.microsoft.com/office/powerpoint/2010/main" val="22485702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1" Type="http://schemas.openxmlformats.org/officeDocument/2006/relationships/slideLayout" Target="../slideLayouts/slideLayout2.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3.xml.rels><?xml version="1.0" encoding="UTF-8" standalone="yes"?>
<Relationships xmlns="http://schemas.openxmlformats.org/package/2006/relationships"><Relationship Id="rId11" Type="http://schemas.openxmlformats.org/officeDocument/2006/relationships/image" Target="../media/image13.jpg"/><Relationship Id="rId12" Type="http://schemas.openxmlformats.org/officeDocument/2006/relationships/image" Target="../media/image14.jpg"/><Relationship Id="rId13" Type="http://schemas.openxmlformats.org/officeDocument/2006/relationships/image" Target="../media/image15.jpg"/><Relationship Id="rId14" Type="http://schemas.openxmlformats.org/officeDocument/2006/relationships/image" Target="../media/image16.jpg"/><Relationship Id="rId15"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image" Target="../media/image4.png"/><Relationship Id="rId3" Type="http://schemas.openxmlformats.org/officeDocument/2006/relationships/image" Target="../media/image5.jpeg"/><Relationship Id="rId4" Type="http://schemas.openxmlformats.org/officeDocument/2006/relationships/image" Target="../media/image6.jpeg"/><Relationship Id="rId5" Type="http://schemas.openxmlformats.org/officeDocument/2006/relationships/image" Target="../media/image7.jpg"/><Relationship Id="rId6" Type="http://schemas.openxmlformats.org/officeDocument/2006/relationships/image" Target="../media/image8.jpg"/><Relationship Id="rId7" Type="http://schemas.openxmlformats.org/officeDocument/2006/relationships/image" Target="../media/image9.jpg"/><Relationship Id="rId8" Type="http://schemas.openxmlformats.org/officeDocument/2006/relationships/image" Target="../media/image10.jpg"/><Relationship Id="rId9" Type="http://schemas.openxmlformats.org/officeDocument/2006/relationships/image" Target="../media/image11.jpg"/><Relationship Id="rId10" Type="http://schemas.openxmlformats.org/officeDocument/2006/relationships/image" Target="../media/image12.jp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18.jpg"/><Relationship Id="rId5" Type="http://schemas.openxmlformats.org/officeDocument/2006/relationships/image" Target="../media/image19.jpg"/><Relationship Id="rId6" Type="http://schemas.openxmlformats.org/officeDocument/2006/relationships/image" Target="../media/image20.jpg"/><Relationship Id="rId7" Type="http://schemas.openxmlformats.org/officeDocument/2006/relationships/image" Target="../media/image21.jpg"/><Relationship Id="rId8" Type="http://schemas.openxmlformats.org/officeDocument/2006/relationships/image" Target="../media/image22.jpg"/><Relationship Id="rId9" Type="http://schemas.openxmlformats.org/officeDocument/2006/relationships/image" Target="../media/image23.jpg"/><Relationship Id="rId10" Type="http://schemas.openxmlformats.org/officeDocument/2006/relationships/image" Target="../media/image24.jpg"/><Relationship Id="rId11" Type="http://schemas.openxmlformats.org/officeDocument/2006/relationships/image" Target="../media/image25.jpg"/><Relationship Id="rId1" Type="http://schemas.openxmlformats.org/officeDocument/2006/relationships/slideLayout" Target="../slideLayouts/slideLayout13.xml"/><Relationship Id="rId2"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hyperlink" Target="https://www.open.edu/openlearn/health-sports-psychology/social-psychology-and-politics/content-section-0?active-tab=description-tab" TargetMode="External"/><Relationship Id="rId4" Type="http://schemas.openxmlformats.org/officeDocument/2006/relationships/hyperlink" Target="https://www.open.edu/openlearn/health-sports-psychology/health/challenging-ideas-mental-health/content-section-0?active-tab=description-tab" TargetMode="External"/><Relationship Id="rId5" Type="http://schemas.openxmlformats.org/officeDocument/2006/relationships/hyperlink" Target="https://www.open.edu/openlearn/health-sports-psychology/exploring-sport-coaching-and-psychology/content-section-overview?active-tab=description-tab" TargetMode="External"/><Relationship Id="rId6"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hyperlink" Target="https://www.open.edu/openlearn/education-development/childhood-youth/introduction-child-psychology/content-section-0?active-tab=content-tab"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futurelearn.com/courses/mental-health-and-well-being" TargetMode="External"/><Relationship Id="rId4" Type="http://schemas.openxmlformats.org/officeDocument/2006/relationships/hyperlink" Target="https://www.futurelearn.com/courses/an-introduction-to-cognitive-psychology-as-an-experimental-science" TargetMode="External"/><Relationship Id="rId1" Type="http://schemas.openxmlformats.org/officeDocument/2006/relationships/slideLayout" Target="../slideLayouts/slideLayout2.xml"/><Relationship Id="rId2" Type="http://schemas.openxmlformats.org/officeDocument/2006/relationships/hyperlink" Target="https://www.futurelearn.com/courses/forensic-psychology"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coursera.org/learn/neuroscience-neuroimaging%23about" TargetMode="External"/><Relationship Id="rId3" Type="http://schemas.openxmlformats.org/officeDocument/2006/relationships/hyperlink" Target="https://www.coursera.org/learn/slee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brewminate.com/media-and-culture/" TargetMode="External"/><Relationship Id="rId4" Type="http://schemas.openxmlformats.org/officeDocument/2006/relationships/image" Target="../media/image27.png"/><Relationship Id="rId6" Type="http://schemas.openxmlformats.org/officeDocument/2006/relationships/hyperlink" Target="https://en.wikipedia.org/wiki/File:BBC_iPlayer_logo.svg" TargetMode="External"/><Relationship Id="rId7" Type="http://schemas.openxmlformats.org/officeDocument/2006/relationships/image" Target="../media/image4.png"/><Relationship Id="rId8" Type="http://schemas.openxmlformats.org/officeDocument/2006/relationships/image" Target="../media/image28.png"/><Relationship Id="rId9" Type="http://schemas.microsoft.com/office/2007/relationships/hdphoto" Target="../media/hdphoto1.wdp"/><Relationship Id="rId10" Type="http://schemas.openxmlformats.org/officeDocument/2006/relationships/image" Target="../media/image2.png"/><Relationship Id="rId1" Type="http://schemas.openxmlformats.org/officeDocument/2006/relationships/slideLayout" Target="../slideLayouts/slideLayout2.xml"/><Relationship Id="rId2" Type="http://schemas.openxmlformats.org/officeDocument/2006/relationships/image" Target="../media/image2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0.jpg"/><Relationship Id="rId3"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allpsych.com/timeline/" TargetMode="External"/><Relationship Id="rId3" Type="http://schemas.openxmlformats.org/officeDocument/2006/relationships/image" Target="../media/image3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4" Type="http://schemas.openxmlformats.org/officeDocument/2006/relationships/image" Target="../media/image35.png"/><Relationship Id="rId1" Type="http://schemas.openxmlformats.org/officeDocument/2006/relationships/slideLayout" Target="../slideLayouts/slideLayout7.xml"/><Relationship Id="rId2" Type="http://schemas.openxmlformats.org/officeDocument/2006/relationships/image" Target="../media/image3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mailto:cvaughan@parkhall.org" TargetMode="Externa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335" y="1270464"/>
            <a:ext cx="6491945" cy="2080775"/>
          </a:xfrm>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n-GB" sz="4400" b="1" dirty="0" smtClean="0"/>
              <a:t>Park Hall Academy </a:t>
            </a:r>
            <a:br>
              <a:rPr lang="en-GB" sz="4400" b="1" dirty="0" smtClean="0"/>
            </a:br>
            <a:r>
              <a:rPr lang="en-GB" sz="4400" b="1" dirty="0" smtClean="0"/>
              <a:t>Transition Booklet: BTEC Applied Psychology 2020-21</a:t>
            </a:r>
            <a:endParaRPr lang="en-GB" sz="4400" b="1" dirty="0"/>
          </a:p>
        </p:txBody>
      </p:sp>
      <p:sp>
        <p:nvSpPr>
          <p:cNvPr id="3" name="Slide Number Placeholder 2">
            <a:extLst>
              <a:ext uri="{FF2B5EF4-FFF2-40B4-BE49-F238E27FC236}">
                <a16:creationId xmlns:a16="http://schemas.microsoft.com/office/drawing/2014/main" xmlns=""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pic>
        <p:nvPicPr>
          <p:cNvPr id="5" name="Picture 4" descr="Introduction-to-personality-psychology_portfolio-440x32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530" y="3644163"/>
            <a:ext cx="6412153" cy="4663384"/>
          </a:xfrm>
          <a:prstGeom prst="rect">
            <a:avLst/>
          </a:prstGeom>
          <a:ln>
            <a:solidFill>
              <a:schemeClr val="tx1"/>
            </a:solidFill>
          </a:ln>
        </p:spPr>
      </p:pic>
      <p:sp>
        <p:nvSpPr>
          <p:cNvPr id="6" name="TextBox 5"/>
          <p:cNvSpPr txBox="1"/>
          <p:nvPr/>
        </p:nvSpPr>
        <p:spPr>
          <a:xfrm>
            <a:off x="299900" y="8907242"/>
            <a:ext cx="6297893" cy="707886"/>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4000" dirty="0" smtClean="0"/>
              <a:t>Name:__________________ </a:t>
            </a:r>
            <a:endParaRPr lang="en-US" sz="4000" dirty="0"/>
          </a:p>
        </p:txBody>
      </p:sp>
      <p:pic>
        <p:nvPicPr>
          <p:cNvPr id="7" name="Picture 6"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8389" y="187154"/>
            <a:ext cx="769516" cy="924974"/>
          </a:xfrm>
          <a:prstGeom prst="rect">
            <a:avLst/>
          </a:prstGeom>
        </p:spPr>
      </p:pic>
      <p:pic>
        <p:nvPicPr>
          <p:cNvPr id="8" name="Picture 7" descr="Pearson-BTEC-1024x647.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65805" y="141105"/>
            <a:ext cx="2795076" cy="1005371"/>
          </a:xfrm>
          <a:prstGeom prst="rect">
            <a:avLst/>
          </a:prstGeom>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0" y="214584"/>
            <a:ext cx="6458702" cy="699816"/>
          </a:xfrm>
        </p:spPr>
        <p:txBody>
          <a:bodyPr/>
          <a:lstStyle/>
          <a:p>
            <a:pPr algn="ctr"/>
            <a:r>
              <a:rPr lang="en-GB" dirty="0"/>
              <a:t>What will I be studying?</a:t>
            </a:r>
          </a:p>
        </p:txBody>
      </p:sp>
      <p:sp>
        <p:nvSpPr>
          <p:cNvPr id="3" name="Content Placeholder 2"/>
          <p:cNvSpPr>
            <a:spLocks noGrp="1"/>
          </p:cNvSpPr>
          <p:nvPr>
            <p:ph idx="1"/>
          </p:nvPr>
        </p:nvSpPr>
        <p:spPr>
          <a:xfrm>
            <a:off x="182730" y="914400"/>
            <a:ext cx="6458702" cy="8743950"/>
          </a:xfrm>
        </p:spPr>
        <p:txBody>
          <a:bodyPr>
            <a:normAutofit fontScale="92500" lnSpcReduction="20000"/>
          </a:bodyPr>
          <a:lstStyle/>
          <a:p>
            <a:pPr marL="0" indent="0">
              <a:buNone/>
            </a:pPr>
            <a:r>
              <a:rPr lang="en-US" sz="1100" dirty="0"/>
              <a:t>Psychology is the study of the relationship between </a:t>
            </a:r>
            <a:r>
              <a:rPr lang="en-US" sz="1100" dirty="0" err="1"/>
              <a:t>behaviour</a:t>
            </a:r>
            <a:r>
              <a:rPr lang="en-US" sz="1100" dirty="0"/>
              <a:t>, performance and mental processes. Applied psychology is the application of this </a:t>
            </a:r>
            <a:r>
              <a:rPr lang="en-US" sz="1100" dirty="0" smtClean="0"/>
              <a:t>knowledge to the real world.  This will help you to understand events that occur, treat mental health issues, aggression, buying </a:t>
            </a:r>
            <a:r>
              <a:rPr lang="en-US" sz="1100" dirty="0" err="1" smtClean="0"/>
              <a:t>behaviour</a:t>
            </a:r>
            <a:r>
              <a:rPr lang="en-US" sz="1100" dirty="0" smtClean="0"/>
              <a:t> and </a:t>
            </a:r>
            <a:r>
              <a:rPr lang="en-US" sz="1100" dirty="0"/>
              <a:t>how to treat </a:t>
            </a:r>
            <a:r>
              <a:rPr lang="en-US" sz="1100" dirty="0" smtClean="0"/>
              <a:t>criminals. </a:t>
            </a:r>
            <a:r>
              <a:rPr lang="en-US" sz="1100" dirty="0"/>
              <a:t>There is a wide range of possible employment opportunities following further study at degree level. </a:t>
            </a:r>
            <a:endParaRPr lang="en-US" sz="1100" dirty="0" smtClean="0"/>
          </a:p>
          <a:p>
            <a:pPr marL="0" indent="0">
              <a:buNone/>
            </a:pPr>
            <a:r>
              <a:rPr lang="en-US" sz="1100" dirty="0"/>
              <a:t>The </a:t>
            </a:r>
            <a:r>
              <a:rPr lang="en-US" sz="1100" b="1" dirty="0"/>
              <a:t>Pearson BTEC Level 3 National Extended Certificate in Applied Psychology </a:t>
            </a:r>
            <a:r>
              <a:rPr lang="en-US" sz="1100" dirty="0"/>
              <a:t>is equivalent in size to 1 A level and will allow you to progress on to many university degrees.  Please see some examples below: </a:t>
            </a:r>
          </a:p>
          <a:p>
            <a:r>
              <a:rPr lang="en-US" sz="1100" dirty="0"/>
              <a:t> BSc in Education and Child Psychology if taken alongside, for example, a Pearson BTEC Level 3 Extended Certificate in Health and Social Care and an A level in Biology </a:t>
            </a:r>
          </a:p>
          <a:p>
            <a:r>
              <a:rPr lang="en-US" sz="1100" dirty="0"/>
              <a:t>BSc (</a:t>
            </a:r>
            <a:r>
              <a:rPr lang="en-US" sz="1100" dirty="0" err="1"/>
              <a:t>Hons</a:t>
            </a:r>
            <a:r>
              <a:rPr lang="en-US" sz="1100" dirty="0"/>
              <a:t>) in Sport Psychology if taken alongside, for example, a Pearson BTEC Level 3 National Diploma in Sport and Exercise Science </a:t>
            </a:r>
          </a:p>
          <a:p>
            <a:r>
              <a:rPr lang="en-US" sz="1100" dirty="0"/>
              <a:t>BSc in Forensic and Criminal Psychology if taken alongside, for example, a Pearson BTEC Level 3 National Diploma in Forensic and Criminal Investigation. </a:t>
            </a:r>
          </a:p>
          <a:p>
            <a:pPr marL="0" indent="0">
              <a:buNone/>
            </a:pPr>
            <a:r>
              <a:rPr lang="en-US" sz="1100" dirty="0" smtClean="0"/>
              <a:t>Everyone </a:t>
            </a:r>
            <a:r>
              <a:rPr lang="en-US" sz="1100" dirty="0"/>
              <a:t>taking this qualification will study </a:t>
            </a:r>
            <a:r>
              <a:rPr lang="en-US" sz="1100" dirty="0" smtClean="0"/>
              <a:t>four units covering </a:t>
            </a:r>
            <a:r>
              <a:rPr lang="en-US" sz="1100" dirty="0"/>
              <a:t>the following content areas: </a:t>
            </a:r>
            <a:endParaRPr lang="en-US" sz="1100" dirty="0"/>
          </a:p>
          <a:p>
            <a:pPr marL="0" indent="0">
              <a:buNone/>
            </a:pPr>
            <a:r>
              <a:rPr lang="en-GB" sz="1400" dirty="0" smtClean="0"/>
              <a:t>During </a:t>
            </a:r>
            <a:r>
              <a:rPr lang="en-GB" sz="1400" dirty="0"/>
              <a:t>unit one, </a:t>
            </a:r>
            <a:r>
              <a:rPr lang="en-GB" sz="1400" b="1" dirty="0" smtClean="0"/>
              <a:t>Application of Psychological Approaches, </a:t>
            </a:r>
            <a:r>
              <a:rPr lang="en-GB" sz="1400" dirty="0"/>
              <a:t>you will focus on:</a:t>
            </a:r>
            <a:endParaRPr lang="en-GB" sz="1400" b="1" dirty="0"/>
          </a:p>
          <a:p>
            <a:pPr marL="0" indent="0">
              <a:buNone/>
            </a:pPr>
            <a:r>
              <a:rPr lang="en-GB" sz="1100" dirty="0" smtClean="0"/>
              <a:t>You </a:t>
            </a:r>
            <a:r>
              <a:rPr lang="en-GB" sz="1100" dirty="0"/>
              <a:t>will develop an understanding of how psychological research and concepts can explain gender, aggression and consumer </a:t>
            </a:r>
            <a:r>
              <a:rPr lang="en-GB" sz="1100" dirty="0" smtClean="0"/>
              <a:t>behaviour</a:t>
            </a:r>
            <a:r>
              <a:rPr lang="en-GB" sz="1100" dirty="0"/>
              <a:t>:</a:t>
            </a:r>
            <a:endParaRPr lang="en-GB" sz="1100" dirty="0" smtClean="0"/>
          </a:p>
          <a:p>
            <a:r>
              <a:rPr lang="en-GB" sz="1100" dirty="0" smtClean="0"/>
              <a:t>Social </a:t>
            </a:r>
            <a:r>
              <a:rPr lang="en-GB" sz="1100" dirty="0"/>
              <a:t>psychology explains how human behaviour occurs in a social context and how people, society and culture can affect behaviour</a:t>
            </a:r>
            <a:r>
              <a:rPr lang="en-GB" sz="1100" dirty="0" smtClean="0"/>
              <a:t>.  </a:t>
            </a:r>
            <a:r>
              <a:rPr lang="en-GB" sz="1100" dirty="0"/>
              <a:t>Cognitive psychology focuses on human information processing and how it can influence, and be influenced by, perception and </a:t>
            </a:r>
            <a:r>
              <a:rPr lang="en-GB" sz="1100" dirty="0" smtClean="0"/>
              <a:t>memory. The </a:t>
            </a:r>
            <a:r>
              <a:rPr lang="en-GB" sz="1100" dirty="0"/>
              <a:t>learning approach in psychology explains how behaviour is learned from the world around us – through association, the consequent rewards and punishments or through the imitation of role models. </a:t>
            </a:r>
            <a:r>
              <a:rPr lang="en-GB" sz="1100" dirty="0"/>
              <a:t> </a:t>
            </a:r>
            <a:r>
              <a:rPr lang="en-GB" sz="1100" dirty="0" smtClean="0"/>
              <a:t>The </a:t>
            </a:r>
            <a:r>
              <a:rPr lang="en-GB" sz="1100" dirty="0"/>
              <a:t>biological approach to psychology takes the opposite view to the learning approach and explains how internal biological processes, such as genetic inheritance, brain structure and chemistry, can affect human behaviour and how these processes can be explained by </a:t>
            </a:r>
            <a:r>
              <a:rPr lang="en-GB" sz="1100" dirty="0" smtClean="0"/>
              <a:t>evolution</a:t>
            </a:r>
          </a:p>
          <a:p>
            <a:r>
              <a:rPr lang="en-GB" sz="1100" dirty="0">
                <a:solidFill>
                  <a:srgbClr val="008000"/>
                </a:solidFill>
              </a:rPr>
              <a:t>This unit is assessed by an examination set and marked by Pearson. </a:t>
            </a:r>
            <a:r>
              <a:rPr lang="en-GB" sz="1100" dirty="0" smtClean="0">
                <a:solidFill>
                  <a:srgbClr val="008000"/>
                </a:solidFill>
              </a:rPr>
              <a:t> The </a:t>
            </a:r>
            <a:r>
              <a:rPr lang="en-GB" sz="1100" dirty="0">
                <a:solidFill>
                  <a:srgbClr val="008000"/>
                </a:solidFill>
              </a:rPr>
              <a:t>examination will last for 1 hour and 30 minutes. The number of marks for the paper is 72. </a:t>
            </a:r>
            <a:r>
              <a:rPr lang="en-GB" sz="1100" dirty="0" smtClean="0">
                <a:solidFill>
                  <a:srgbClr val="008000"/>
                </a:solidFill>
              </a:rPr>
              <a:t> The </a:t>
            </a:r>
            <a:r>
              <a:rPr lang="en-GB" sz="1100" dirty="0">
                <a:solidFill>
                  <a:srgbClr val="008000"/>
                </a:solidFill>
              </a:rPr>
              <a:t>paper will consist of a variety of question types, including: extended open-response questions relating to psychological approaches to understanding and explaining human behaviour; scenario- based questions relating to vocational contexts. </a:t>
            </a:r>
            <a:endParaRPr lang="en-GB" sz="1100" dirty="0">
              <a:solidFill>
                <a:srgbClr val="008000"/>
              </a:solidFill>
            </a:endParaRPr>
          </a:p>
          <a:p>
            <a:pPr marL="0" indent="0">
              <a:buNone/>
            </a:pPr>
            <a:r>
              <a:rPr lang="en-GB" sz="1400" dirty="0" smtClean="0"/>
              <a:t>During </a:t>
            </a:r>
            <a:r>
              <a:rPr lang="en-GB" sz="1400" dirty="0"/>
              <a:t>unit two, </a:t>
            </a:r>
            <a:r>
              <a:rPr lang="en-GB" sz="1400" b="1" dirty="0" smtClean="0"/>
              <a:t>Conducting Psychological Research, </a:t>
            </a:r>
            <a:r>
              <a:rPr lang="en-GB" sz="1400" dirty="0"/>
              <a:t>you will focus on:</a:t>
            </a:r>
          </a:p>
          <a:p>
            <a:r>
              <a:rPr lang="en-GB" sz="1100" dirty="0"/>
              <a:t>In this unit, you will learn about the importance of research in psychological inquiry and about the types of research that take place. You will gain an understanding of the research process and the key methods used extensively by researchers to test theories and provide information about the ways in which people think and behave. You learn how to plan a pilot study exploring a current psychological topic, using qualitative and quantitative methods, and taking account of issues, </a:t>
            </a:r>
            <a:r>
              <a:rPr lang="en-GB" sz="1100" dirty="0" smtClean="0"/>
              <a:t>such </a:t>
            </a:r>
            <a:r>
              <a:rPr lang="en-GB" sz="1100" dirty="0"/>
              <a:t>as ethics, that researchers need to consider when conducting research on human individuals. You will conduct your planned pilot study, selecting and applying knowledge gained in this unit to a chosen area, drawing on key psychological approaches. You will gather and analyse your research findings in order to present them to an audience. Finally, you will reflect on your own learning of the research process as well as drawing on feedback from others and consider implications on practice and provision and your own future professional development. </a:t>
            </a:r>
            <a:endParaRPr lang="en-GB" sz="1100" dirty="0" smtClean="0"/>
          </a:p>
          <a:p>
            <a:r>
              <a:rPr lang="en-GB" sz="1100" dirty="0" smtClean="0">
                <a:solidFill>
                  <a:srgbClr val="00B050"/>
                </a:solidFill>
              </a:rPr>
              <a:t>This unit is assessed by series </a:t>
            </a:r>
            <a:r>
              <a:rPr lang="en-GB" sz="1100" dirty="0">
                <a:solidFill>
                  <a:srgbClr val="00B050"/>
                </a:solidFill>
              </a:rPr>
              <a:t>of assignments set at school. You will provide practice assignments to help you prepare for the final assessment. You will need to check that your work first meets all the pass criteria before moving on to merit and then finally distinction criteria. </a:t>
            </a:r>
          </a:p>
          <a:p>
            <a:pPr marL="0" indent="0">
              <a:buNone/>
            </a:pPr>
            <a:r>
              <a:rPr lang="en-GB" sz="1400" dirty="0" smtClean="0"/>
              <a:t>During </a:t>
            </a:r>
            <a:r>
              <a:rPr lang="en-GB" sz="1400" dirty="0"/>
              <a:t>unit </a:t>
            </a:r>
            <a:r>
              <a:rPr lang="en-GB" sz="1400" dirty="0" smtClean="0"/>
              <a:t>three</a:t>
            </a:r>
            <a:r>
              <a:rPr lang="en-GB" sz="1400" dirty="0" smtClean="0"/>
              <a:t>, </a:t>
            </a:r>
            <a:r>
              <a:rPr lang="en-GB" sz="1400" b="1" dirty="0" smtClean="0"/>
              <a:t>Health Psychology, </a:t>
            </a:r>
            <a:r>
              <a:rPr lang="en-GB" sz="1400" dirty="0"/>
              <a:t>you will focus on:</a:t>
            </a:r>
          </a:p>
          <a:p>
            <a:r>
              <a:rPr lang="en-GB" sz="1100" dirty="0"/>
              <a:t>How is stress linked to illness? Why do people become addicted to behaviours or substances? Which factors influence whether people engage in healthy or unhealthy behaviours? These </a:t>
            </a:r>
            <a:r>
              <a:rPr lang="en-GB" sz="1100" dirty="0" smtClean="0"/>
              <a:t>are the </a:t>
            </a:r>
            <a:r>
              <a:rPr lang="en-GB" sz="1100" dirty="0"/>
              <a:t>questions addressed by health psychologists, who are interested in how psychological and physiological factors affect health and ill health. Health psychology explores the motivation behind healthy and unhealthy behaviours, and the factors that might persuade individuals to finally change a behaviour or to follow the advice given by medical professionals. </a:t>
            </a:r>
            <a:endParaRPr lang="en-GB" sz="1100" dirty="0" smtClean="0"/>
          </a:p>
          <a:p>
            <a:r>
              <a:rPr lang="en-GB" sz="1100" dirty="0">
                <a:solidFill>
                  <a:srgbClr val="008000"/>
                </a:solidFill>
              </a:rPr>
              <a:t>This unit is assessed by an examination set and marked by Pearson.  The examination will last for 1 hour and 30 minutes. The number of marks for the paper is 72.  The paper will consist of a variety of question types, including: extended open-response questions relating to psychological approaches to understanding and explaining human behaviour; scenario- based questions relating to vocational contexts. </a:t>
            </a:r>
            <a:endParaRPr lang="en-GB" sz="1100" dirty="0" smtClean="0">
              <a:solidFill>
                <a:srgbClr val="008000"/>
              </a:solidFill>
            </a:endParaRPr>
          </a:p>
          <a:p>
            <a:pPr marL="0" indent="0">
              <a:buNone/>
            </a:pPr>
            <a:r>
              <a:rPr lang="en-GB" sz="1400" dirty="0" smtClean="0"/>
              <a:t>During unit 4, Criminal and Forensic Psychology, you will focus on: </a:t>
            </a:r>
          </a:p>
          <a:p>
            <a:r>
              <a:rPr lang="en-GB" sz="1100" dirty="0"/>
              <a:t>Criminal and forensic psychology is a specialist branch of psychology that uses psychological theories to explain criminal behaviour, and examines the research generated by these theories. </a:t>
            </a:r>
            <a:endParaRPr lang="en-GB" sz="1100" dirty="0"/>
          </a:p>
          <a:p>
            <a:r>
              <a:rPr lang="en-GB" sz="1100" dirty="0"/>
              <a:t>In this unit, you will explore psychological approaches to criminal behaviour and learn how offender profiles are created using different techniques. You will examine different psychological methods for modifying and punishing criminal behaviour, and investigate their effectiveness. This will include their impact on both the rate of reoffending and on the individual and society. </a:t>
            </a:r>
            <a:endParaRPr lang="en-GB" sz="1100" dirty="0" smtClean="0"/>
          </a:p>
          <a:p>
            <a:r>
              <a:rPr lang="en-GB" sz="1100" dirty="0">
                <a:solidFill>
                  <a:srgbClr val="00B050"/>
                </a:solidFill>
              </a:rPr>
              <a:t>This unit is assessed by series of assignments set at school. You will provide practice assignments to help you prepare for the final assessment. You will need to check that your work first meets all the pass criteria before moving on to merit and then finally distinction criteria. </a:t>
            </a:r>
          </a:p>
          <a:p>
            <a:endParaRPr lang="en-GB" sz="1200" dirty="0"/>
          </a:p>
          <a:p>
            <a:pPr marL="0" indent="0">
              <a:buNone/>
            </a:pPr>
            <a:endParaRPr lang="en-GB" sz="1200" dirty="0" smtClean="0">
              <a:solidFill>
                <a:srgbClr val="008000"/>
              </a:solidFill>
            </a:endParaRPr>
          </a:p>
          <a:p>
            <a:pPr marL="0" indent="0">
              <a:buNone/>
            </a:pPr>
            <a:endParaRPr lang="en-GB" sz="900" dirty="0">
              <a:solidFill>
                <a:srgbClr val="008000"/>
              </a:solidFill>
            </a:endParaRPr>
          </a:p>
          <a:p>
            <a:endParaRPr lang="en-GB" sz="900" dirty="0"/>
          </a:p>
          <a:p>
            <a:endParaRPr lang="en-GB" sz="1100" dirty="0">
              <a:solidFill>
                <a:srgbClr val="00B050"/>
              </a:solidFill>
            </a:endParaRPr>
          </a:p>
          <a:p>
            <a:pPr marL="0" indent="0">
              <a:buNone/>
            </a:pPr>
            <a:endParaRPr lang="en-GB" sz="1200" dirty="0">
              <a:solidFill>
                <a:srgbClr val="00B050"/>
              </a:solidFill>
            </a:endParaRPr>
          </a:p>
        </p:txBody>
      </p:sp>
      <p:sp>
        <p:nvSpPr>
          <p:cNvPr id="4" name="Slide Number Placeholder 3">
            <a:extLst>
              <a:ext uri="{FF2B5EF4-FFF2-40B4-BE49-F238E27FC236}">
                <a16:creationId xmlns:a16="http://schemas.microsoft.com/office/drawing/2014/main" xmlns="" id="{D53CC08F-2E90-42D2-B1B2-FFE3C329967A}"/>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5" name="Picture 4"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236" y="134239"/>
            <a:ext cx="593104" cy="712923"/>
          </a:xfrm>
          <a:prstGeom prst="rect">
            <a:avLst/>
          </a:prstGeom>
        </p:spPr>
      </p:pic>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4830" y="163173"/>
            <a:ext cx="593104" cy="712923"/>
          </a:xfrm>
          <a:prstGeom prst="rect">
            <a:avLst/>
          </a:prstGeom>
        </p:spPr>
      </p:pic>
    </p:spTree>
    <p:extLst>
      <p:ext uri="{BB962C8B-B14F-4D97-AF65-F5344CB8AC3E}">
        <p14:creationId xmlns:p14="http://schemas.microsoft.com/office/powerpoint/2010/main" val="10585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49" y="-289256"/>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Babies</a:t>
            </a:r>
          </a:p>
        </p:txBody>
      </p:sp>
      <p:sp>
        <p:nvSpPr>
          <p:cNvPr id="7" name="TextBox 6"/>
          <p:cNvSpPr txBox="1"/>
          <p:nvPr/>
        </p:nvSpPr>
        <p:spPr>
          <a:xfrm>
            <a:off x="2098835" y="1472315"/>
            <a:ext cx="1245664"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I am a Killer</a:t>
            </a:r>
            <a:endParaRPr lang="en-GB" sz="1200" b="1" dirty="0">
              <a:solidFill>
                <a:schemeClr val="bg1"/>
              </a:solidFill>
              <a:latin typeface="Arial Narrow" panose="020B0606020202030204" pitchFamily="34" charset="0"/>
            </a:endParaRPr>
          </a:p>
        </p:txBody>
      </p:sp>
      <p:sp>
        <p:nvSpPr>
          <p:cNvPr id="10" name="TextBox 9"/>
          <p:cNvSpPr txBox="1"/>
          <p:nvPr/>
        </p:nvSpPr>
        <p:spPr>
          <a:xfrm>
            <a:off x="3677669" y="1518482"/>
            <a:ext cx="1581367" cy="261610"/>
          </a:xfrm>
          <a:prstGeom prst="rect">
            <a:avLst/>
          </a:prstGeom>
          <a:noFill/>
        </p:spPr>
        <p:txBody>
          <a:bodyPr wrap="square" rtlCol="0">
            <a:spAutoFit/>
          </a:bodyPr>
          <a:lstStyle/>
          <a:p>
            <a:pPr algn="ctr"/>
            <a:r>
              <a:rPr lang="en-GB" sz="1100" b="1" dirty="0" err="1" smtClean="0">
                <a:solidFill>
                  <a:schemeClr val="bg1"/>
                </a:solidFill>
                <a:latin typeface="Arial Narrow" panose="020B0606020202030204" pitchFamily="34" charset="0"/>
              </a:rPr>
              <a:t>Mindhunter</a:t>
            </a:r>
            <a:endParaRPr lang="en-GB" sz="1100" b="1" dirty="0">
              <a:solidFill>
                <a:schemeClr val="bg1"/>
              </a:solidFill>
              <a:latin typeface="Arial Narrow" panose="020B0606020202030204" pitchFamily="34" charset="0"/>
            </a:endParaRPr>
          </a:p>
        </p:txBody>
      </p:sp>
      <p:sp>
        <p:nvSpPr>
          <p:cNvPr id="12" name="TextBox 11"/>
          <p:cNvSpPr txBox="1"/>
          <p:nvPr/>
        </p:nvSpPr>
        <p:spPr>
          <a:xfrm>
            <a:off x="5238439" y="1518482"/>
            <a:ext cx="1447800"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The Mind Explained</a:t>
            </a:r>
            <a:endParaRPr lang="en-GB" sz="1200" b="1" dirty="0">
              <a:solidFill>
                <a:schemeClr val="bg1"/>
              </a:solidFill>
              <a:latin typeface="Arial Narrow" panose="020B0606020202030204" pitchFamily="34" charset="0"/>
            </a:endParaRPr>
          </a:p>
        </p:txBody>
      </p:sp>
      <p:sp>
        <p:nvSpPr>
          <p:cNvPr id="15" name="TextBox 14"/>
          <p:cNvSpPr txBox="1"/>
          <p:nvPr/>
        </p:nvSpPr>
        <p:spPr>
          <a:xfrm>
            <a:off x="565041" y="4101419"/>
            <a:ext cx="1245664" cy="461665"/>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The Creative Brain</a:t>
            </a:r>
            <a:endParaRPr lang="en-GB" sz="1200" b="1" dirty="0">
              <a:solidFill>
                <a:schemeClr val="bg1"/>
              </a:solidFill>
              <a:latin typeface="Arial Narrow" panose="020B0606020202030204" pitchFamily="34" charset="0"/>
            </a:endParaRPr>
          </a:p>
        </p:txBody>
      </p:sp>
      <p:sp>
        <p:nvSpPr>
          <p:cNvPr id="17" name="TextBox 16"/>
          <p:cNvSpPr txBox="1"/>
          <p:nvPr/>
        </p:nvSpPr>
        <p:spPr>
          <a:xfrm>
            <a:off x="1810706" y="4248824"/>
            <a:ext cx="1635766"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Inside the Criminal Mind</a:t>
            </a:r>
            <a:endParaRPr lang="en-GB" sz="1200" b="1" dirty="0">
              <a:solidFill>
                <a:schemeClr val="bg1"/>
              </a:solidFill>
              <a:latin typeface="Arial Narrow" panose="020B0606020202030204" pitchFamily="34" charset="0"/>
            </a:endParaRPr>
          </a:p>
        </p:txBody>
      </p:sp>
      <p:sp>
        <p:nvSpPr>
          <p:cNvPr id="21" name="TextBox 20"/>
          <p:cNvSpPr txBox="1"/>
          <p:nvPr/>
        </p:nvSpPr>
        <p:spPr>
          <a:xfrm>
            <a:off x="3724938" y="4169807"/>
            <a:ext cx="1449608"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Heal</a:t>
            </a:r>
            <a:endParaRPr lang="en-GB" sz="1200" b="1" dirty="0">
              <a:solidFill>
                <a:schemeClr val="bg1"/>
              </a:solidFill>
              <a:latin typeface="Arial Narrow" panose="020B0606020202030204" pitchFamily="34" charset="0"/>
            </a:endParaRPr>
          </a:p>
        </p:txBody>
      </p:sp>
      <p:sp>
        <p:nvSpPr>
          <p:cNvPr id="24" name="TextBox 23"/>
          <p:cNvSpPr txBox="1"/>
          <p:nvPr/>
        </p:nvSpPr>
        <p:spPr>
          <a:xfrm>
            <a:off x="5245093" y="4248823"/>
            <a:ext cx="1449608"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100 Humans</a:t>
            </a:r>
            <a:endParaRPr lang="en-GB" sz="1200" b="1" dirty="0">
              <a:solidFill>
                <a:schemeClr val="bg1"/>
              </a:solidFill>
              <a:latin typeface="Arial Narrow" panose="020B0606020202030204" pitchFamily="34" charset="0"/>
            </a:endParaRPr>
          </a:p>
        </p:txBody>
      </p:sp>
      <p:sp>
        <p:nvSpPr>
          <p:cNvPr id="27" name="TextBox 26"/>
          <p:cNvSpPr txBox="1"/>
          <p:nvPr/>
        </p:nvSpPr>
        <p:spPr>
          <a:xfrm>
            <a:off x="353795" y="6658277"/>
            <a:ext cx="1745039"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Sex Explained</a:t>
            </a:r>
            <a:endParaRPr lang="en-GB" sz="1200" b="1" dirty="0">
              <a:solidFill>
                <a:schemeClr val="bg1"/>
              </a:solidFill>
              <a:latin typeface="Arial Narrow" panose="020B0606020202030204" pitchFamily="34" charset="0"/>
            </a:endParaRPr>
          </a:p>
        </p:txBody>
      </p:sp>
      <p:sp>
        <p:nvSpPr>
          <p:cNvPr id="29" name="TextBox 28"/>
          <p:cNvSpPr txBox="1"/>
          <p:nvPr/>
        </p:nvSpPr>
        <p:spPr>
          <a:xfrm>
            <a:off x="2023197" y="6658276"/>
            <a:ext cx="1427202"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Brain on Fire</a:t>
            </a:r>
            <a:endParaRPr lang="en-GB" sz="1200" b="1" dirty="0">
              <a:solidFill>
                <a:schemeClr val="bg1"/>
              </a:solidFill>
              <a:latin typeface="Arial Narrow" panose="020B0606020202030204" pitchFamily="34" charset="0"/>
            </a:endParaRPr>
          </a:p>
        </p:txBody>
      </p:sp>
      <p:sp>
        <p:nvSpPr>
          <p:cNvPr id="32" name="TextBox 31"/>
          <p:cNvSpPr txBox="1"/>
          <p:nvPr/>
        </p:nvSpPr>
        <p:spPr>
          <a:xfrm>
            <a:off x="3662891" y="6658275"/>
            <a:ext cx="1427202" cy="276999"/>
          </a:xfrm>
          <a:prstGeom prst="rect">
            <a:avLst/>
          </a:prstGeom>
          <a:noFill/>
        </p:spPr>
        <p:txBody>
          <a:bodyPr wrap="square" rtlCol="0">
            <a:spAutoFit/>
          </a:bodyPr>
          <a:lstStyle/>
          <a:p>
            <a:pPr algn="ctr"/>
            <a:r>
              <a:rPr lang="en-GB" sz="1200" b="1" dirty="0" smtClean="0">
                <a:solidFill>
                  <a:schemeClr val="bg1"/>
                </a:solidFill>
                <a:latin typeface="Arial Narrow" panose="020B0606020202030204" pitchFamily="34" charset="0"/>
              </a:rPr>
              <a:t>Black Mirror</a:t>
            </a:r>
            <a:endParaRPr lang="en-GB" sz="1200" b="1" dirty="0">
              <a:solidFill>
                <a:schemeClr val="bg1"/>
              </a:solidFill>
              <a:latin typeface="Arial Narrow" panose="020B0606020202030204" pitchFamily="34" charset="0"/>
            </a:endParaRPr>
          </a:p>
        </p:txBody>
      </p:sp>
      <p:sp>
        <p:nvSpPr>
          <p:cNvPr id="34" name="TextBox 33"/>
          <p:cNvSpPr txBox="1"/>
          <p:nvPr/>
        </p:nvSpPr>
        <p:spPr>
          <a:xfrm>
            <a:off x="5259037" y="6658275"/>
            <a:ext cx="1427202"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Pandemic: How to prevent an outbreak</a:t>
            </a:r>
          </a:p>
        </p:txBody>
      </p:sp>
      <p:sp>
        <p:nvSpPr>
          <p:cNvPr id="33" name="Rectangle 32">
            <a:extLst>
              <a:ext uri="{FF2B5EF4-FFF2-40B4-BE49-F238E27FC236}">
                <a16:creationId xmlns:a16="http://schemas.microsoft.com/office/drawing/2014/main" xmlns="" id="{22849B12-F086-453F-B3CA-B97FE98CC5E5}"/>
              </a:ext>
            </a:extLst>
          </p:cNvPr>
          <p:cNvSpPr/>
          <p:nvPr/>
        </p:nvSpPr>
        <p:spPr>
          <a:xfrm>
            <a:off x="380974" y="9228170"/>
            <a:ext cx="6305265" cy="461665"/>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Watching for </a:t>
            </a:r>
            <a:r>
              <a:rPr lang="en-GB" sz="2400" dirty="0" smtClean="0">
                <a:solidFill>
                  <a:srgbClr val="FFFFFF"/>
                </a:solidFill>
                <a:latin typeface="Arial Narrow" panose="020B0606020202030204" pitchFamily="34" charset="0"/>
              </a:rPr>
              <a:t>Applied Psychology</a:t>
            </a:r>
            <a:endParaRPr lang="en-GB" sz="2400" dirty="0">
              <a:latin typeface="Arial Narrow" panose="020B0606020202030204" pitchFamily="34" charset="0"/>
            </a:endParaRPr>
          </a:p>
        </p:txBody>
      </p:sp>
      <p:pic>
        <p:nvPicPr>
          <p:cNvPr id="9" name="Picture 2" descr="Is 'Babies' (2020) available to watch on UK Netflix - NewOnNetflixUK">
            <a:extLst>
              <a:ext uri="{FF2B5EF4-FFF2-40B4-BE49-F238E27FC236}">
                <a16:creationId xmlns:a16="http://schemas.microsoft.com/office/drawing/2014/main" xmlns=""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65" y="1955007"/>
            <a:ext cx="1324040" cy="1855520"/>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What is Pandemic: How To Prevent An Outbreak about and how can you ...">
            <a:extLst>
              <a:ext uri="{FF2B5EF4-FFF2-40B4-BE49-F238E27FC236}">
                <a16:creationId xmlns:a16="http://schemas.microsoft.com/office/drawing/2014/main" xmlns="" id="{0F62DFC5-EDC4-4C07-AAF6-3872B9E866B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6507" y="7130218"/>
            <a:ext cx="1383540" cy="1912327"/>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xmlns="" id="{654B9E12-A547-425E-A22B-1F35E051528B}"/>
              </a:ext>
            </a:extLst>
          </p:cNvPr>
          <p:cNvSpPr>
            <a:spLocks noGrp="1"/>
          </p:cNvSpPr>
          <p:nvPr>
            <p:ph type="sldNum" sz="quarter" idx="12"/>
          </p:nvPr>
        </p:nvSpPr>
        <p:spPr/>
        <p:txBody>
          <a:bodyPr/>
          <a:lstStyle/>
          <a:p>
            <a:fld id="{42197ACC-EB3C-4466-A41B-F6CC006DF8B4}" type="slidenum">
              <a:rPr lang="en-GB" smtClean="0"/>
              <a:t>3</a:t>
            </a:fld>
            <a:endParaRPr lang="en-GB"/>
          </a:p>
        </p:txBody>
      </p:sp>
      <p:pic>
        <p:nvPicPr>
          <p:cNvPr id="6" name="Picture 5" descr="6c0e3413564fed4a31d025b37bcd07204f34baaa.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52318" y="1944082"/>
            <a:ext cx="1327069" cy="1877147"/>
          </a:xfrm>
          <a:prstGeom prst="rect">
            <a:avLst/>
          </a:prstGeom>
        </p:spPr>
      </p:pic>
      <p:pic>
        <p:nvPicPr>
          <p:cNvPr id="8" name="Picture 7" descr="Unknown.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02871" y="1950300"/>
            <a:ext cx="1368271" cy="1882269"/>
          </a:xfrm>
          <a:prstGeom prst="rect">
            <a:avLst/>
          </a:prstGeom>
        </p:spPr>
      </p:pic>
      <p:pic>
        <p:nvPicPr>
          <p:cNvPr id="11" name="Picture 10" descr="Unknown.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47399" y="1941316"/>
            <a:ext cx="1343334" cy="1891253"/>
          </a:xfrm>
          <a:prstGeom prst="rect">
            <a:avLst/>
          </a:prstGeom>
        </p:spPr>
      </p:pic>
      <p:pic>
        <p:nvPicPr>
          <p:cNvPr id="13" name="Picture 12" descr="MV5BZTRlODk1NTAtNTU4NS00NTIwLWE4ZTYtMjRmZWU3ZTZjY2I3XkEyXkFqcGdeQXVyNzYwODI1OTU@._V1_UY1200_CR113,0,630,1200_AL_.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23388" y="4626294"/>
            <a:ext cx="1379708" cy="1950304"/>
          </a:xfrm>
          <a:prstGeom prst="rect">
            <a:avLst/>
          </a:prstGeom>
        </p:spPr>
      </p:pic>
      <p:pic>
        <p:nvPicPr>
          <p:cNvPr id="14" name="Picture 13" descr="Unknown.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000672" y="4646351"/>
            <a:ext cx="1412735" cy="2009619"/>
          </a:xfrm>
          <a:prstGeom prst="rect">
            <a:avLst/>
          </a:prstGeom>
        </p:spPr>
      </p:pic>
      <p:pic>
        <p:nvPicPr>
          <p:cNvPr id="16" name="Picture 15" descr="AAAABeMl1YlLeYxkM1pzc1QT8wNefqddYCjy6SdzA-JkVvSAwauQPwz64xP88KFkHK20_s_2QuigAy7-CPQWveAR1rECfHFo9tBnm4itsqgyGz3QqQH5f85LxqIhSeE.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323358" y="4646352"/>
            <a:ext cx="1367374" cy="1930246"/>
          </a:xfrm>
          <a:prstGeom prst="rect">
            <a:avLst/>
          </a:prstGeom>
        </p:spPr>
      </p:pic>
      <p:pic>
        <p:nvPicPr>
          <p:cNvPr id="18" name="Picture 17" descr="MV5BMzIzM2EzMDUtZjE2NS00NWQ0LThhYjMtYjljMWZmZjQ1YTFlXkEyXkFqcGdeQXVyMTE3NDk1ODM@._V1_.jpg"/>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814003" y="4630123"/>
            <a:ext cx="1354856" cy="1966527"/>
          </a:xfrm>
          <a:prstGeom prst="rect">
            <a:avLst/>
          </a:prstGeom>
        </p:spPr>
      </p:pic>
      <p:pic>
        <p:nvPicPr>
          <p:cNvPr id="26" name="Picture 25" descr="AAAABbhpHZQKsi8DdOwJjUBPN6SiWEPISsBCH4X-GSVsrRppT_jPidkruwK1SsGY0AkghjtKtwAMfvVMfbko5F5WBStNIZdN5e2sxUwlnZdS5kdWjVUOTjb5k5JlKEWC6A.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08361" y="7002327"/>
            <a:ext cx="1391037" cy="1949412"/>
          </a:xfrm>
          <a:prstGeom prst="rect">
            <a:avLst/>
          </a:prstGeom>
        </p:spPr>
      </p:pic>
      <p:pic>
        <p:nvPicPr>
          <p:cNvPr id="31" name="Picture 30" descr="f5394a3ff04e6e012c0237dc8519b661b26d0d70.jp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045314" y="6984163"/>
            <a:ext cx="1394712" cy="1958356"/>
          </a:xfrm>
          <a:prstGeom prst="rect">
            <a:avLst/>
          </a:prstGeom>
        </p:spPr>
      </p:pic>
      <p:pic>
        <p:nvPicPr>
          <p:cNvPr id="35" name="Picture 34" descr="5e7bc03ad029e.image.jpg"/>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3732821" y="6931775"/>
            <a:ext cx="1418398" cy="1975468"/>
          </a:xfrm>
          <a:prstGeom prst="rect">
            <a:avLst/>
          </a:prstGeom>
        </p:spPr>
      </p:pic>
      <p:pic>
        <p:nvPicPr>
          <p:cNvPr id="41" name="Picture 40" descr="logo.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659418" y="345896"/>
            <a:ext cx="593104" cy="712923"/>
          </a:xfrm>
          <a:prstGeom prst="rect">
            <a:avLst/>
          </a:prstGeom>
        </p:spPr>
      </p:pic>
      <p:pic>
        <p:nvPicPr>
          <p:cNvPr id="42" name="Picture 41" descr="logo.png"/>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5775354" y="328259"/>
            <a:ext cx="593104" cy="712923"/>
          </a:xfrm>
          <a:prstGeom prst="rect">
            <a:avLst/>
          </a:prstGeom>
        </p:spPr>
      </p:pic>
    </p:spTree>
    <p:extLst>
      <p:ext uri="{BB962C8B-B14F-4D97-AF65-F5344CB8AC3E}">
        <p14:creationId xmlns:p14="http://schemas.microsoft.com/office/powerpoint/2010/main" val="1090594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TextBox 3"/>
          <p:cNvSpPr txBox="1"/>
          <p:nvPr/>
        </p:nvSpPr>
        <p:spPr>
          <a:xfrm>
            <a:off x="212667" y="2001459"/>
            <a:ext cx="1745039" cy="461665"/>
          </a:xfrm>
          <a:prstGeom prst="rect">
            <a:avLst/>
          </a:prstGeom>
          <a:noFill/>
        </p:spPr>
        <p:txBody>
          <a:bodyPr wrap="square" rtlCol="0">
            <a:spAutoFit/>
          </a:bodyPr>
          <a:lstStyle/>
          <a:p>
            <a:pPr algn="ctr"/>
            <a:r>
              <a:rPr lang="en-GB" sz="1200" b="1" dirty="0" smtClean="0">
                <a:solidFill>
                  <a:prstClr val="white"/>
                </a:solidFill>
                <a:latin typeface="Arial Narrow" panose="020B0606020202030204" pitchFamily="34" charset="0"/>
              </a:rPr>
              <a:t>Reaching Down the Rabbit Hole: David Burrell</a:t>
            </a:r>
            <a:endParaRPr lang="en-GB" sz="1200" b="1" dirty="0">
              <a:solidFill>
                <a:prstClr val="white"/>
              </a:solidFill>
              <a:latin typeface="Arial Narrow" panose="020B0606020202030204" pitchFamily="34" charset="0"/>
            </a:endParaRPr>
          </a:p>
        </p:txBody>
      </p:sp>
      <p:sp>
        <p:nvSpPr>
          <p:cNvPr id="7" name="TextBox 6"/>
          <p:cNvSpPr txBox="1"/>
          <p:nvPr/>
        </p:nvSpPr>
        <p:spPr>
          <a:xfrm>
            <a:off x="2098835" y="2001458"/>
            <a:ext cx="1245664" cy="461665"/>
          </a:xfrm>
          <a:prstGeom prst="rect">
            <a:avLst/>
          </a:prstGeom>
          <a:noFill/>
        </p:spPr>
        <p:txBody>
          <a:bodyPr wrap="square" rtlCol="0">
            <a:spAutoFit/>
          </a:bodyPr>
          <a:lstStyle/>
          <a:p>
            <a:pPr algn="ctr"/>
            <a:r>
              <a:rPr lang="en-GB" sz="1200" b="1" dirty="0" smtClean="0">
                <a:solidFill>
                  <a:prstClr val="white"/>
                </a:solidFill>
                <a:latin typeface="Arial Narrow" panose="020B0606020202030204" pitchFamily="34" charset="0"/>
              </a:rPr>
              <a:t>Elephants on Acid: Alex </a:t>
            </a:r>
            <a:r>
              <a:rPr lang="en-GB" sz="1200" b="1" dirty="0" err="1" smtClean="0">
                <a:solidFill>
                  <a:prstClr val="white"/>
                </a:solidFill>
                <a:latin typeface="Arial Narrow" panose="020B0606020202030204" pitchFamily="34" charset="0"/>
              </a:rPr>
              <a:t>Boese</a:t>
            </a:r>
            <a:endParaRPr lang="en-GB" sz="1200" b="1" dirty="0">
              <a:solidFill>
                <a:prstClr val="white"/>
              </a:solidFill>
              <a:latin typeface="Arial Narrow" panose="020B0606020202030204" pitchFamily="34" charset="0"/>
            </a:endParaRPr>
          </a:p>
        </p:txBody>
      </p:sp>
      <p:sp>
        <p:nvSpPr>
          <p:cNvPr id="10" name="TextBox 9"/>
          <p:cNvSpPr txBox="1"/>
          <p:nvPr/>
        </p:nvSpPr>
        <p:spPr>
          <a:xfrm>
            <a:off x="3677669" y="2047625"/>
            <a:ext cx="1581367" cy="430887"/>
          </a:xfrm>
          <a:prstGeom prst="rect">
            <a:avLst/>
          </a:prstGeom>
          <a:noFill/>
        </p:spPr>
        <p:txBody>
          <a:bodyPr wrap="square" rtlCol="0">
            <a:spAutoFit/>
          </a:bodyPr>
          <a:lstStyle/>
          <a:p>
            <a:pPr algn="ctr"/>
            <a:r>
              <a:rPr lang="en-GB" sz="1100" b="1" dirty="0" smtClean="0">
                <a:solidFill>
                  <a:prstClr val="white"/>
                </a:solidFill>
                <a:latin typeface="Arial Narrow" panose="020B0606020202030204" pitchFamily="34" charset="0"/>
              </a:rPr>
              <a:t>Mistakes were made (But not by me): Carol Travis</a:t>
            </a:r>
            <a:endParaRPr lang="en-GB" sz="1100" b="1" dirty="0">
              <a:solidFill>
                <a:prstClr val="white"/>
              </a:solidFill>
              <a:latin typeface="Arial Narrow" panose="020B0606020202030204" pitchFamily="34" charset="0"/>
            </a:endParaRPr>
          </a:p>
        </p:txBody>
      </p:sp>
      <p:sp>
        <p:nvSpPr>
          <p:cNvPr id="12" name="TextBox 11"/>
          <p:cNvSpPr txBox="1"/>
          <p:nvPr/>
        </p:nvSpPr>
        <p:spPr>
          <a:xfrm>
            <a:off x="5256081" y="1800691"/>
            <a:ext cx="1447800" cy="646331"/>
          </a:xfrm>
          <a:prstGeom prst="rect">
            <a:avLst/>
          </a:prstGeom>
          <a:noFill/>
        </p:spPr>
        <p:txBody>
          <a:bodyPr wrap="square" rtlCol="0">
            <a:spAutoFit/>
          </a:bodyPr>
          <a:lstStyle/>
          <a:p>
            <a:pPr algn="ctr"/>
            <a:r>
              <a:rPr lang="en-GB" sz="1200" b="1" dirty="0" smtClean="0">
                <a:solidFill>
                  <a:prstClr val="white"/>
                </a:solidFill>
                <a:latin typeface="Arial Narrow" panose="020B0606020202030204" pitchFamily="34" charset="0"/>
              </a:rPr>
              <a:t>The Happiness Hypothesis: </a:t>
            </a:r>
            <a:r>
              <a:rPr lang="en-GB" sz="1200" b="1" dirty="0" err="1" smtClean="0">
                <a:solidFill>
                  <a:prstClr val="white"/>
                </a:solidFill>
                <a:latin typeface="Arial Narrow" panose="020B0606020202030204" pitchFamily="34" charset="0"/>
              </a:rPr>
              <a:t>Johnathan</a:t>
            </a:r>
            <a:r>
              <a:rPr lang="en-GB" sz="1200" b="1" dirty="0" smtClean="0">
                <a:solidFill>
                  <a:prstClr val="white"/>
                </a:solidFill>
                <a:latin typeface="Arial Narrow" panose="020B0606020202030204" pitchFamily="34" charset="0"/>
              </a:rPr>
              <a:t> </a:t>
            </a:r>
            <a:r>
              <a:rPr lang="en-GB" sz="1200" b="1" dirty="0" err="1" smtClean="0">
                <a:solidFill>
                  <a:prstClr val="white"/>
                </a:solidFill>
                <a:latin typeface="Arial Narrow" panose="020B0606020202030204" pitchFamily="34" charset="0"/>
              </a:rPr>
              <a:t>Haidt</a:t>
            </a:r>
            <a:endParaRPr lang="en-GB" sz="1200" b="1" dirty="0">
              <a:solidFill>
                <a:prstClr val="white"/>
              </a:solidFill>
              <a:latin typeface="Arial Narrow" panose="020B0606020202030204" pitchFamily="34" charset="0"/>
            </a:endParaRPr>
          </a:p>
        </p:txBody>
      </p:sp>
      <p:sp>
        <p:nvSpPr>
          <p:cNvPr id="15" name="TextBox 14"/>
          <p:cNvSpPr txBox="1"/>
          <p:nvPr/>
        </p:nvSpPr>
        <p:spPr>
          <a:xfrm>
            <a:off x="229859" y="5565382"/>
            <a:ext cx="1245664" cy="646331"/>
          </a:xfrm>
          <a:prstGeom prst="rect">
            <a:avLst/>
          </a:prstGeom>
          <a:noFill/>
        </p:spPr>
        <p:txBody>
          <a:bodyPr wrap="square" rtlCol="0">
            <a:spAutoFit/>
          </a:bodyPr>
          <a:lstStyle/>
          <a:p>
            <a:pPr algn="ctr"/>
            <a:r>
              <a:rPr lang="en-GB" sz="1200" b="1" dirty="0" smtClean="0">
                <a:solidFill>
                  <a:prstClr val="white"/>
                </a:solidFill>
                <a:latin typeface="Arial Narrow" panose="020B0606020202030204" pitchFamily="34" charset="0"/>
              </a:rPr>
              <a:t>The Private Life of the Brain: Susan Greenfield</a:t>
            </a:r>
            <a:endParaRPr lang="en-GB" sz="1200" b="1" dirty="0">
              <a:solidFill>
                <a:prstClr val="white"/>
              </a:solidFill>
              <a:latin typeface="Arial Narrow" panose="020B0606020202030204" pitchFamily="34" charset="0"/>
            </a:endParaRPr>
          </a:p>
        </p:txBody>
      </p:sp>
      <p:sp>
        <p:nvSpPr>
          <p:cNvPr id="17" name="TextBox 16"/>
          <p:cNvSpPr txBox="1"/>
          <p:nvPr/>
        </p:nvSpPr>
        <p:spPr>
          <a:xfrm>
            <a:off x="1757783" y="5589320"/>
            <a:ext cx="1635766" cy="461665"/>
          </a:xfrm>
          <a:prstGeom prst="rect">
            <a:avLst/>
          </a:prstGeom>
          <a:noFill/>
        </p:spPr>
        <p:txBody>
          <a:bodyPr wrap="square" rtlCol="0">
            <a:spAutoFit/>
          </a:bodyPr>
          <a:lstStyle/>
          <a:p>
            <a:pPr algn="ctr"/>
            <a:r>
              <a:rPr lang="en-GB" sz="1200" b="1" dirty="0" smtClean="0">
                <a:solidFill>
                  <a:prstClr val="white"/>
                </a:solidFill>
                <a:latin typeface="Arial Narrow" panose="020B0606020202030204" pitchFamily="34" charset="0"/>
              </a:rPr>
              <a:t>The Little Book of Psychology: Emily Ralls</a:t>
            </a:r>
            <a:endParaRPr lang="en-GB" sz="1200" b="1" dirty="0">
              <a:solidFill>
                <a:prstClr val="white"/>
              </a:solidFill>
              <a:latin typeface="Arial Narrow" panose="020B0606020202030204" pitchFamily="34" charset="0"/>
            </a:endParaRPr>
          </a:p>
        </p:txBody>
      </p:sp>
      <p:sp>
        <p:nvSpPr>
          <p:cNvPr id="21" name="TextBox 20"/>
          <p:cNvSpPr txBox="1"/>
          <p:nvPr/>
        </p:nvSpPr>
        <p:spPr>
          <a:xfrm>
            <a:off x="3672015" y="5616132"/>
            <a:ext cx="1449608" cy="461665"/>
          </a:xfrm>
          <a:prstGeom prst="rect">
            <a:avLst/>
          </a:prstGeom>
          <a:noFill/>
        </p:spPr>
        <p:txBody>
          <a:bodyPr wrap="square" rtlCol="0">
            <a:spAutoFit/>
          </a:bodyPr>
          <a:lstStyle/>
          <a:p>
            <a:pPr algn="ctr"/>
            <a:r>
              <a:rPr lang="en-GB" sz="1200" b="1" dirty="0" smtClean="0">
                <a:solidFill>
                  <a:prstClr val="white"/>
                </a:solidFill>
                <a:latin typeface="Arial Narrow" panose="020B0606020202030204" pitchFamily="34" charset="0"/>
              </a:rPr>
              <a:t>The Lucifer Effect: Philip </a:t>
            </a:r>
            <a:r>
              <a:rPr lang="en-GB" sz="1200" b="1" dirty="0" err="1" smtClean="0">
                <a:solidFill>
                  <a:prstClr val="white"/>
                </a:solidFill>
                <a:latin typeface="Arial Narrow" panose="020B0606020202030204" pitchFamily="34" charset="0"/>
              </a:rPr>
              <a:t>Zimbardo</a:t>
            </a:r>
            <a:endParaRPr lang="en-GB" sz="1200" b="1" dirty="0">
              <a:solidFill>
                <a:prstClr val="white"/>
              </a:solidFill>
              <a:latin typeface="Arial Narrow" panose="020B0606020202030204" pitchFamily="34" charset="0"/>
            </a:endParaRPr>
          </a:p>
        </p:txBody>
      </p:sp>
      <p:sp>
        <p:nvSpPr>
          <p:cNvPr id="24" name="TextBox 23"/>
          <p:cNvSpPr txBox="1"/>
          <p:nvPr/>
        </p:nvSpPr>
        <p:spPr>
          <a:xfrm>
            <a:off x="5227452" y="5589319"/>
            <a:ext cx="1449608" cy="461665"/>
          </a:xfrm>
          <a:prstGeom prst="rect">
            <a:avLst/>
          </a:prstGeom>
          <a:noFill/>
        </p:spPr>
        <p:txBody>
          <a:bodyPr wrap="square" rtlCol="0">
            <a:spAutoFit/>
          </a:bodyPr>
          <a:lstStyle/>
          <a:p>
            <a:pPr algn="ctr"/>
            <a:r>
              <a:rPr lang="en-GB" sz="1200" b="1" dirty="0" smtClean="0">
                <a:solidFill>
                  <a:prstClr val="white"/>
                </a:solidFill>
                <a:latin typeface="Arial Narrow" panose="020B0606020202030204" pitchFamily="34" charset="0"/>
              </a:rPr>
              <a:t>The Psychopath Test: Jon </a:t>
            </a:r>
            <a:r>
              <a:rPr lang="en-GB" sz="1200" b="1" dirty="0" err="1" smtClean="0">
                <a:solidFill>
                  <a:prstClr val="white"/>
                </a:solidFill>
                <a:latin typeface="Arial Narrow" panose="020B0606020202030204" pitchFamily="34" charset="0"/>
              </a:rPr>
              <a:t>Ronson</a:t>
            </a:r>
            <a:endParaRPr lang="en-GB" sz="1200" b="1" dirty="0">
              <a:solidFill>
                <a:prstClr val="white"/>
              </a:solidFill>
              <a:latin typeface="Arial Narrow" panose="020B0606020202030204" pitchFamily="34" charset="0"/>
            </a:endParaRPr>
          </a:p>
        </p:txBody>
      </p:sp>
      <p:sp>
        <p:nvSpPr>
          <p:cNvPr id="33" name="Rectangle 32">
            <a:extLst>
              <a:ext uri="{FF2B5EF4-FFF2-40B4-BE49-F238E27FC236}">
                <a16:creationId xmlns:a16="http://schemas.microsoft.com/office/drawing/2014/main" xmlns="" id="{22849B12-F086-453F-B3CA-B97FE98CC5E5}"/>
              </a:ext>
            </a:extLst>
          </p:cNvPr>
          <p:cNvSpPr/>
          <p:nvPr/>
        </p:nvSpPr>
        <p:spPr>
          <a:xfrm>
            <a:off x="380974" y="9228170"/>
            <a:ext cx="6305265" cy="461665"/>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a:t>
            </a:r>
            <a:r>
              <a:rPr lang="en-GB" sz="2400" dirty="0" smtClean="0">
                <a:solidFill>
                  <a:srgbClr val="FFFFFF"/>
                </a:solidFill>
                <a:latin typeface="Arial Narrow" panose="020B0606020202030204" pitchFamily="34" charset="0"/>
              </a:rPr>
              <a:t>Reading </a:t>
            </a:r>
            <a:r>
              <a:rPr lang="en-GB" sz="2400" dirty="0">
                <a:solidFill>
                  <a:srgbClr val="FFFFFF"/>
                </a:solidFill>
                <a:latin typeface="Arial Narrow" panose="020B0606020202030204" pitchFamily="34" charset="0"/>
              </a:rPr>
              <a:t>for </a:t>
            </a:r>
            <a:r>
              <a:rPr lang="en-GB" sz="2400" dirty="0" smtClean="0">
                <a:solidFill>
                  <a:srgbClr val="FFFFFF"/>
                </a:solidFill>
                <a:latin typeface="Arial Narrow" panose="020B0606020202030204" pitchFamily="34" charset="0"/>
              </a:rPr>
              <a:t>Applied Psychology</a:t>
            </a:r>
            <a:endParaRPr lang="en-GB" sz="2400" dirty="0">
              <a:solidFill>
                <a:prstClr val="black"/>
              </a:solidFill>
              <a:latin typeface="Arial Narrow" panose="020B0606020202030204" pitchFamily="34" charset="0"/>
            </a:endParaRPr>
          </a:p>
        </p:txBody>
      </p:sp>
      <p:sp>
        <p:nvSpPr>
          <p:cNvPr id="2" name="Slide Number Placeholder 1">
            <a:extLst>
              <a:ext uri="{FF2B5EF4-FFF2-40B4-BE49-F238E27FC236}">
                <a16:creationId xmlns:a16="http://schemas.microsoft.com/office/drawing/2014/main" xmlns="" id="{654B9E12-A547-425E-A22B-1F35E051528B}"/>
              </a:ext>
            </a:extLst>
          </p:cNvPr>
          <p:cNvSpPr>
            <a:spLocks noGrp="1"/>
          </p:cNvSpPr>
          <p:nvPr>
            <p:ph type="sldNum" sz="quarter" idx="12"/>
          </p:nvPr>
        </p:nvSpPr>
        <p:spPr/>
        <p:txBody>
          <a:bodyPr/>
          <a:lstStyle/>
          <a:p>
            <a:fld id="{42197ACC-EB3C-4466-A41B-F6CC006DF8B4}" type="slidenum">
              <a:rPr lang="en-GB" smtClean="0">
                <a:solidFill>
                  <a:prstClr val="black">
                    <a:tint val="75000"/>
                  </a:prstClr>
                </a:solidFill>
                <a:latin typeface="Calibri"/>
              </a:rPr>
              <a:pPr/>
              <a:t>4</a:t>
            </a:fld>
            <a:endParaRPr lang="en-GB">
              <a:solidFill>
                <a:prstClr val="black">
                  <a:tint val="75000"/>
                </a:prstClr>
              </a:solidFill>
              <a:latin typeface="Calibri"/>
            </a:endParaRPr>
          </a:p>
        </p:txBody>
      </p:sp>
      <p:pic>
        <p:nvPicPr>
          <p:cNvPr id="3" name="Picture 2" descr="bookflix_1.jpg"/>
          <p:cNvPicPr>
            <a:picLocks noChangeAspect="1"/>
          </p:cNvPicPr>
          <p:nvPr/>
        </p:nvPicPr>
        <p:blipFill rotWithShape="1">
          <a:blip r:embed="rId2" cstate="print">
            <a:extLst>
              <a:ext uri="{28A0092B-C50C-407E-A947-70E740481C1C}">
                <a14:useLocalDpi xmlns:a14="http://schemas.microsoft.com/office/drawing/2010/main" val="0"/>
              </a:ext>
            </a:extLst>
          </a:blip>
          <a:srcRect l="20579" t="25768" r="21029" b="40283"/>
          <a:stretch/>
        </p:blipFill>
        <p:spPr>
          <a:xfrm>
            <a:off x="1605346" y="0"/>
            <a:ext cx="4004542" cy="1552154"/>
          </a:xfrm>
          <a:prstGeom prst="rect">
            <a:avLst/>
          </a:prstGeom>
        </p:spPr>
      </p:pic>
      <p:pic>
        <p:nvPicPr>
          <p:cNvPr id="37" name="Picture 36"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6495" y="451725"/>
            <a:ext cx="593104" cy="712923"/>
          </a:xfrm>
          <a:prstGeom prst="rect">
            <a:avLst/>
          </a:prstGeom>
        </p:spPr>
      </p:pic>
      <p:pic>
        <p:nvPicPr>
          <p:cNvPr id="38" name="Picture 37"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2995" y="434086"/>
            <a:ext cx="593104" cy="712923"/>
          </a:xfrm>
          <a:prstGeom prst="rect">
            <a:avLst/>
          </a:prstGeom>
        </p:spPr>
      </p:pic>
      <p:pic>
        <p:nvPicPr>
          <p:cNvPr id="5" name="Picture 4" descr="elephants_on_acid.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51764" y="2940044"/>
            <a:ext cx="1388261" cy="1892798"/>
          </a:xfrm>
          <a:prstGeom prst="rect">
            <a:avLst/>
          </a:prstGeom>
        </p:spPr>
      </p:pic>
      <p:pic>
        <p:nvPicPr>
          <p:cNvPr id="19" name="Picture 18" descr="mistakes_were_made_but_not_by_me_.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75207" y="2927925"/>
            <a:ext cx="1393651" cy="1904915"/>
          </a:xfrm>
          <a:prstGeom prst="rect">
            <a:avLst/>
          </a:prstGeom>
        </p:spPr>
      </p:pic>
      <p:pic>
        <p:nvPicPr>
          <p:cNvPr id="20" name="Picture 19" descr="psychopath_test_.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73113" y="6543737"/>
            <a:ext cx="1452744" cy="2046019"/>
          </a:xfrm>
          <a:prstGeom prst="rect">
            <a:avLst/>
          </a:prstGeom>
        </p:spPr>
      </p:pic>
      <p:pic>
        <p:nvPicPr>
          <p:cNvPr id="22" name="Picture 21" descr="reaching_down_the_rabbit_hole_1.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6134" y="2945563"/>
            <a:ext cx="1385609" cy="1869639"/>
          </a:xfrm>
          <a:prstGeom prst="rect">
            <a:avLst/>
          </a:prstGeom>
        </p:spPr>
      </p:pic>
      <p:pic>
        <p:nvPicPr>
          <p:cNvPr id="23" name="Picture 22" descr="the_happiness_hypothesis.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83349" y="2945564"/>
            <a:ext cx="1422453" cy="1887276"/>
          </a:xfrm>
          <a:prstGeom prst="rect">
            <a:avLst/>
          </a:prstGeom>
        </p:spPr>
      </p:pic>
      <p:pic>
        <p:nvPicPr>
          <p:cNvPr id="25" name="Picture 24" descr="the_little_book_of_psychology_.jp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60569" y="6563301"/>
            <a:ext cx="1622235" cy="2008818"/>
          </a:xfrm>
          <a:prstGeom prst="rect">
            <a:avLst/>
          </a:prstGeom>
        </p:spPr>
      </p:pic>
      <p:pic>
        <p:nvPicPr>
          <p:cNvPr id="28" name="Picture 27" descr="the_private_life_of_the_brain.jp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4053" y="6549046"/>
            <a:ext cx="1451064" cy="2040710"/>
          </a:xfrm>
          <a:prstGeom prst="rect">
            <a:avLst/>
          </a:prstGeom>
        </p:spPr>
      </p:pic>
      <p:pic>
        <p:nvPicPr>
          <p:cNvPr id="39" name="Picture 38" descr="the_lucifer_effect_5.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700886" y="6525138"/>
            <a:ext cx="1455026" cy="2064619"/>
          </a:xfrm>
          <a:prstGeom prst="rect">
            <a:avLst/>
          </a:prstGeom>
        </p:spPr>
      </p:pic>
    </p:spTree>
    <p:extLst>
      <p:ext uri="{BB962C8B-B14F-4D97-AF65-F5344CB8AC3E}">
        <p14:creationId xmlns:p14="http://schemas.microsoft.com/office/powerpoint/2010/main" val="4172129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2623" y="527405"/>
            <a:ext cx="5045371" cy="671986"/>
          </a:xfrm>
        </p:spPr>
        <p:txBody>
          <a:bodyPr>
            <a:normAutofit/>
          </a:bodyPr>
          <a:lstStyle/>
          <a:p>
            <a:r>
              <a:rPr lang="en-US" sz="2800" dirty="0" smtClean="0"/>
              <a:t>Psychology FREE Online Courses </a:t>
            </a:r>
            <a:endParaRPr lang="en-US" sz="2800" dirty="0"/>
          </a:p>
        </p:txBody>
      </p:sp>
      <p:sp>
        <p:nvSpPr>
          <p:cNvPr id="3" name="Content Placeholder 2"/>
          <p:cNvSpPr>
            <a:spLocks noGrp="1"/>
          </p:cNvSpPr>
          <p:nvPr>
            <p:ph idx="1"/>
          </p:nvPr>
        </p:nvSpPr>
        <p:spPr>
          <a:xfrm>
            <a:off x="453847" y="1314157"/>
            <a:ext cx="5915025" cy="1049350"/>
          </a:xfrm>
        </p:spPr>
        <p:txBody>
          <a:bodyPr>
            <a:normAutofit fontScale="62500" lnSpcReduction="20000"/>
          </a:bodyPr>
          <a:lstStyle/>
          <a:p>
            <a:pPr marL="0" indent="0">
              <a:buNone/>
            </a:pPr>
            <a:r>
              <a:rPr lang="en-GB" dirty="0"/>
              <a:t>There are a range of different platforms online which allow you to access free online courses. However, I have listed on this document the ones I feel would be most useful to deepen and broaden your Psychological knowledge beyond the A level specification. However, this list is not exhaustive so please do free to explore the websites and see if there are other courses available which interest you. </a:t>
            </a:r>
          </a:p>
          <a:p>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5</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774993989"/>
              </p:ext>
            </p:extLst>
          </p:nvPr>
        </p:nvGraphicFramePr>
        <p:xfrm>
          <a:off x="190375" y="2247247"/>
          <a:ext cx="6513264" cy="7383159"/>
        </p:xfrm>
        <a:graphic>
          <a:graphicData uri="http://schemas.openxmlformats.org/drawingml/2006/table">
            <a:tbl>
              <a:tblPr firstRow="1" bandRow="1">
                <a:tableStyleId>{5940675A-B579-460E-94D1-54222C63F5DA}</a:tableStyleId>
              </a:tblPr>
              <a:tblGrid>
                <a:gridCol w="1628316"/>
                <a:gridCol w="1628316"/>
                <a:gridCol w="1628316"/>
                <a:gridCol w="1628316"/>
              </a:tblGrid>
              <a:tr h="209789">
                <a:tc>
                  <a:txBody>
                    <a:bodyPr/>
                    <a:lstStyle/>
                    <a:p>
                      <a:pPr>
                        <a:lnSpc>
                          <a:spcPct val="107000"/>
                        </a:lnSpc>
                        <a:spcAft>
                          <a:spcPts val="0"/>
                        </a:spcAft>
                      </a:pPr>
                      <a:r>
                        <a:rPr lang="en-GB" sz="1100" u="sng">
                          <a:effectLst/>
                        </a:rPr>
                        <a:t>Name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a:effectLst/>
                        </a:rPr>
                        <a:t>Outline</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a:effectLst/>
                        </a:rPr>
                        <a:t>Course Length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effectLst/>
                        </a:rPr>
                        <a:t>Link </a:t>
                      </a:r>
                      <a:endParaRPr lang="en-GB" sz="1100" dirty="0">
                        <a:effectLst/>
                        <a:latin typeface="Calibri"/>
                        <a:ea typeface="Calibri"/>
                        <a:cs typeface="Times New Roman"/>
                      </a:endParaRPr>
                    </a:p>
                  </a:txBody>
                  <a:tcPr marL="68580" marR="68580" marT="0" marB="0"/>
                </a:tc>
              </a:tr>
              <a:tr h="1682651">
                <a:tc>
                  <a:txBody>
                    <a:bodyPr/>
                    <a:lstStyle/>
                    <a:p>
                      <a:pPr>
                        <a:lnSpc>
                          <a:spcPct val="107000"/>
                        </a:lnSpc>
                        <a:spcAft>
                          <a:spcPts val="0"/>
                        </a:spcAft>
                      </a:pPr>
                      <a:r>
                        <a:rPr lang="en-GB" sz="1100" u="none" strike="noStrike">
                          <a:effectLst/>
                        </a:rPr>
                        <a:t> </a:t>
                      </a:r>
                      <a:endParaRPr lang="en-GB" sz="1100">
                        <a:effectLst/>
                      </a:endParaRPr>
                    </a:p>
                    <a:p>
                      <a:pPr>
                        <a:lnSpc>
                          <a:spcPct val="107000"/>
                        </a:lnSpc>
                        <a:spcAft>
                          <a:spcPts val="0"/>
                        </a:spcAft>
                      </a:pPr>
                      <a:r>
                        <a:rPr lang="en-GB" sz="1100" u="sng">
                          <a:effectLst/>
                        </a:rPr>
                        <a:t>Introduction to Child Psychology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000" dirty="0">
                          <a:effectLst/>
                        </a:rPr>
                        <a:t> </a:t>
                      </a:r>
                    </a:p>
                    <a:p>
                      <a:pPr>
                        <a:lnSpc>
                          <a:spcPct val="107000"/>
                        </a:lnSpc>
                        <a:spcAft>
                          <a:spcPts val="0"/>
                        </a:spcAft>
                      </a:pPr>
                      <a:r>
                        <a:rPr lang="en-GB" sz="1000" dirty="0">
                          <a:effectLst/>
                        </a:rPr>
                        <a:t>Considers questions such 'What influences children's development?' and 'How do psychologists study the physical and cognitive changes that occur during childhood?' </a:t>
                      </a:r>
                    </a:p>
                    <a:p>
                      <a:pPr>
                        <a:lnSpc>
                          <a:spcPct val="107000"/>
                        </a:lnSpc>
                        <a:spcAft>
                          <a:spcPts val="0"/>
                        </a:spcAft>
                      </a:pPr>
                      <a:r>
                        <a:rPr lang="en-GB" sz="1000" dirty="0">
                          <a:effectLst/>
                        </a:rPr>
                        <a:t> </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rPr>
                        <a:t> </a:t>
                      </a:r>
                    </a:p>
                    <a:p>
                      <a:pPr>
                        <a:lnSpc>
                          <a:spcPct val="107000"/>
                        </a:lnSpc>
                        <a:spcAft>
                          <a:spcPts val="0"/>
                        </a:spcAft>
                      </a:pPr>
                      <a:r>
                        <a:rPr lang="en-GB" sz="1100">
                          <a:effectLst/>
                        </a:rPr>
                        <a:t>8 hours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000" u="sng">
                          <a:effectLst/>
                          <a:hlinkClick r:id="rId2"/>
                        </a:rPr>
                        <a:t>https://www.open.edu/openlearn/education-development/childhood-youth/introduction-child-psychology/content-section-0?active-tab=content-tab</a:t>
                      </a:r>
                      <a:endParaRPr lang="en-GB" sz="1000">
                        <a:effectLst/>
                        <a:latin typeface="Calibri"/>
                        <a:ea typeface="Calibri"/>
                        <a:cs typeface="Times New Roman"/>
                      </a:endParaRPr>
                    </a:p>
                  </a:txBody>
                  <a:tcPr marL="68580" marR="68580" marT="0" marB="0"/>
                </a:tc>
              </a:tr>
              <a:tr h="2243535">
                <a:tc>
                  <a:txBody>
                    <a:bodyPr/>
                    <a:lstStyle/>
                    <a:p>
                      <a:pPr>
                        <a:lnSpc>
                          <a:spcPct val="107000"/>
                        </a:lnSpc>
                        <a:spcAft>
                          <a:spcPts val="0"/>
                        </a:spcAft>
                      </a:pPr>
                      <a:r>
                        <a:rPr lang="en-GB" sz="1100" u="none" strike="noStrike">
                          <a:effectLst/>
                        </a:rPr>
                        <a:t> </a:t>
                      </a:r>
                      <a:endParaRPr lang="en-GB" sz="1100">
                        <a:effectLst/>
                      </a:endParaRPr>
                    </a:p>
                    <a:p>
                      <a:pPr>
                        <a:lnSpc>
                          <a:spcPct val="107000"/>
                        </a:lnSpc>
                        <a:spcAft>
                          <a:spcPts val="0"/>
                        </a:spcAft>
                      </a:pPr>
                      <a:r>
                        <a:rPr lang="en-GB" sz="1100" u="sng">
                          <a:effectLst/>
                        </a:rPr>
                        <a:t>Social Psychology and Politics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000" dirty="0">
                          <a:effectLst/>
                        </a:rPr>
                        <a:t> </a:t>
                      </a:r>
                    </a:p>
                    <a:p>
                      <a:pPr>
                        <a:lnSpc>
                          <a:spcPct val="107000"/>
                        </a:lnSpc>
                        <a:spcAft>
                          <a:spcPts val="0"/>
                        </a:spcAft>
                      </a:pPr>
                      <a:r>
                        <a:rPr lang="en-GB" sz="1000" dirty="0">
                          <a:effectLst/>
                        </a:rPr>
                        <a:t>Explores the role of identity, personality and culture for political action. The course introduces a critical perspective considering how psychologists themselves can be activists and interrogating the norms of ‘good citizenship’ in Western societies.</a:t>
                      </a:r>
                    </a:p>
                    <a:p>
                      <a:pPr>
                        <a:lnSpc>
                          <a:spcPct val="107000"/>
                        </a:lnSpc>
                        <a:spcAft>
                          <a:spcPts val="0"/>
                        </a:spcAft>
                      </a:pPr>
                      <a:r>
                        <a:rPr lang="en-GB" sz="1000" u="none" strike="noStrike" dirty="0">
                          <a:effectLst/>
                        </a:rPr>
                        <a:t> </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rPr>
                        <a:t> </a:t>
                      </a:r>
                    </a:p>
                    <a:p>
                      <a:pPr>
                        <a:lnSpc>
                          <a:spcPct val="107000"/>
                        </a:lnSpc>
                        <a:spcAft>
                          <a:spcPts val="0"/>
                        </a:spcAft>
                      </a:pPr>
                      <a:r>
                        <a:rPr lang="en-GB" sz="1100">
                          <a:effectLst/>
                        </a:rPr>
                        <a:t> </a:t>
                      </a:r>
                    </a:p>
                    <a:p>
                      <a:pPr>
                        <a:lnSpc>
                          <a:spcPct val="107000"/>
                        </a:lnSpc>
                        <a:spcAft>
                          <a:spcPts val="0"/>
                        </a:spcAft>
                      </a:pPr>
                      <a:r>
                        <a:rPr lang="en-GB" sz="1100">
                          <a:effectLst/>
                        </a:rPr>
                        <a:t>8 hours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000" u="sng">
                          <a:effectLst/>
                          <a:hlinkClick r:id="rId3"/>
                        </a:rPr>
                        <a:t>https://www.open.edu/openlearn/health-sports-psychology/social-psychology-and-politics/content-section-0?active-tab=description-tab</a:t>
                      </a:r>
                      <a:endParaRPr lang="en-GB" sz="1000">
                        <a:effectLst/>
                        <a:latin typeface="Calibri"/>
                        <a:ea typeface="Calibri"/>
                        <a:cs typeface="Times New Roman"/>
                      </a:endParaRPr>
                    </a:p>
                  </a:txBody>
                  <a:tcPr marL="68580" marR="68580" marT="0" marB="0"/>
                </a:tc>
              </a:tr>
              <a:tr h="1319169">
                <a:tc>
                  <a:txBody>
                    <a:bodyPr/>
                    <a:lstStyle/>
                    <a:p>
                      <a:pPr>
                        <a:lnSpc>
                          <a:spcPct val="107000"/>
                        </a:lnSpc>
                        <a:spcAft>
                          <a:spcPts val="0"/>
                        </a:spcAft>
                      </a:pPr>
                      <a:r>
                        <a:rPr lang="en-GB" sz="1100" u="none" strike="noStrike">
                          <a:effectLst/>
                        </a:rPr>
                        <a:t> </a:t>
                      </a:r>
                      <a:endParaRPr lang="en-GB" sz="1100">
                        <a:effectLst/>
                      </a:endParaRPr>
                    </a:p>
                    <a:p>
                      <a:pPr>
                        <a:lnSpc>
                          <a:spcPct val="107000"/>
                        </a:lnSpc>
                        <a:spcAft>
                          <a:spcPts val="0"/>
                        </a:spcAft>
                      </a:pPr>
                      <a:r>
                        <a:rPr lang="en-GB" sz="1100" u="sng">
                          <a:effectLst/>
                        </a:rPr>
                        <a:t>Challenging Ideas in Mental Health </a:t>
                      </a:r>
                      <a:endParaRPr lang="en-GB" sz="1100">
                        <a:effectLst/>
                        <a:latin typeface="Calibri"/>
                        <a:ea typeface="Calibri"/>
                        <a:cs typeface="Times New Roman"/>
                      </a:endParaRPr>
                    </a:p>
                  </a:txBody>
                  <a:tcPr marL="68580" marR="68580" marT="0" marB="0"/>
                </a:tc>
                <a:tc>
                  <a:txBody>
                    <a:bodyPr/>
                    <a:lstStyle/>
                    <a:p>
                      <a:pPr marR="152400">
                        <a:lnSpc>
                          <a:spcPct val="107000"/>
                        </a:lnSpc>
                        <a:spcAft>
                          <a:spcPts val="1125"/>
                        </a:spcAft>
                      </a:pPr>
                      <a:r>
                        <a:rPr lang="en-GB" sz="1000" dirty="0">
                          <a:effectLst/>
                        </a:rPr>
                        <a:t>Considers the dilemmas of diverse perspectives in the field of mental health. Explores the importance of service users/'survivors' experiences</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rPr>
                        <a:t> </a:t>
                      </a:r>
                    </a:p>
                    <a:p>
                      <a:pPr>
                        <a:lnSpc>
                          <a:spcPct val="107000"/>
                        </a:lnSpc>
                        <a:spcAft>
                          <a:spcPts val="0"/>
                        </a:spcAft>
                      </a:pPr>
                      <a:r>
                        <a:rPr lang="en-GB" sz="1100">
                          <a:effectLst/>
                        </a:rPr>
                        <a:t>18 hours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000" u="sng">
                          <a:effectLst/>
                          <a:hlinkClick r:id="rId4"/>
                        </a:rPr>
                        <a:t>https://www.open.edu/openlearn/health-sports-psychology/health/challenging-ideas-mental-health/content-section-0?active-tab=description-tab</a:t>
                      </a:r>
                      <a:endParaRPr lang="en-GB" sz="1000">
                        <a:effectLst/>
                        <a:latin typeface="Calibri"/>
                        <a:ea typeface="Calibri"/>
                        <a:cs typeface="Times New Roman"/>
                      </a:endParaRPr>
                    </a:p>
                  </a:txBody>
                  <a:tcPr marL="68580" marR="68580" marT="0" marB="0"/>
                </a:tc>
              </a:tr>
              <a:tr h="1928015">
                <a:tc>
                  <a:txBody>
                    <a:bodyPr/>
                    <a:lstStyle/>
                    <a:p>
                      <a:pPr>
                        <a:lnSpc>
                          <a:spcPct val="107000"/>
                        </a:lnSpc>
                        <a:spcAft>
                          <a:spcPts val="0"/>
                        </a:spcAft>
                      </a:pPr>
                      <a:r>
                        <a:rPr lang="en-GB" sz="1100" u="none" strike="noStrike">
                          <a:effectLst/>
                        </a:rPr>
                        <a:t> </a:t>
                      </a:r>
                      <a:endParaRPr lang="en-GB" sz="1100">
                        <a:effectLst/>
                      </a:endParaRPr>
                    </a:p>
                    <a:p>
                      <a:pPr>
                        <a:lnSpc>
                          <a:spcPct val="107000"/>
                        </a:lnSpc>
                        <a:spcAft>
                          <a:spcPts val="0"/>
                        </a:spcAft>
                      </a:pPr>
                      <a:r>
                        <a:rPr lang="en-GB" sz="1100" u="sng">
                          <a:effectLst/>
                        </a:rPr>
                        <a:t>Exploring Sport Coaching and Psychology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000" dirty="0">
                          <a:effectLst/>
                        </a:rPr>
                        <a:t>Explore the influence of coaching and psychology through the lens of sports people and teams who have been successful. You will focus on coaching practices used with young people and adults, including research and advice of leaders in their fields.</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rPr>
                        <a:t> </a:t>
                      </a:r>
                    </a:p>
                    <a:p>
                      <a:pPr>
                        <a:lnSpc>
                          <a:spcPct val="107000"/>
                        </a:lnSpc>
                        <a:spcAft>
                          <a:spcPts val="0"/>
                        </a:spcAft>
                      </a:pPr>
                      <a:r>
                        <a:rPr lang="en-GB" sz="1100">
                          <a:effectLst/>
                        </a:rPr>
                        <a:t> </a:t>
                      </a:r>
                    </a:p>
                    <a:p>
                      <a:pPr>
                        <a:lnSpc>
                          <a:spcPct val="107000"/>
                        </a:lnSpc>
                        <a:spcAft>
                          <a:spcPts val="0"/>
                        </a:spcAft>
                      </a:pPr>
                      <a:r>
                        <a:rPr lang="en-GB" sz="1100">
                          <a:effectLst/>
                        </a:rPr>
                        <a:t>24 hours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000" u="sng" dirty="0">
                          <a:effectLst/>
                          <a:hlinkClick r:id="rId5"/>
                        </a:rPr>
                        <a:t>https://www.open.edu/openlearn/health-sports-psychology/exploring-sport-coaching-and-psychology/content-section-overview?active-tab=description-tab</a:t>
                      </a:r>
                      <a:endParaRPr lang="en-GB" sz="1000" dirty="0">
                        <a:effectLst/>
                        <a:latin typeface="Calibri"/>
                        <a:ea typeface="Calibri"/>
                        <a:cs typeface="Times New Roman"/>
                      </a:endParaRPr>
                    </a:p>
                  </a:txBody>
                  <a:tcPr marL="68580" marR="68580" marT="0" marB="0"/>
                </a:tc>
              </a:tr>
            </a:tbl>
          </a:graphicData>
        </a:graphic>
      </p:graphicFrame>
      <p:pic>
        <p:nvPicPr>
          <p:cNvPr id="7" name="Picture 6" descr="logo.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3106" y="434087"/>
            <a:ext cx="593104" cy="712923"/>
          </a:xfrm>
          <a:prstGeom prst="rect">
            <a:avLst/>
          </a:prstGeom>
        </p:spPr>
      </p:pic>
      <p:pic>
        <p:nvPicPr>
          <p:cNvPr id="8" name="Picture 7" descr="logo.pn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951766" y="434087"/>
            <a:ext cx="593104" cy="712923"/>
          </a:xfrm>
          <a:prstGeom prst="rect">
            <a:avLst/>
          </a:prstGeom>
        </p:spPr>
      </p:pic>
    </p:spTree>
    <p:extLst>
      <p:ext uri="{BB962C8B-B14F-4D97-AF65-F5344CB8AC3E}">
        <p14:creationId xmlns:p14="http://schemas.microsoft.com/office/powerpoint/2010/main" val="746503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306" y="192281"/>
            <a:ext cx="6532052" cy="619072"/>
          </a:xfrm>
        </p:spPr>
        <p:txBody>
          <a:bodyPr/>
          <a:lstStyle/>
          <a:p>
            <a:r>
              <a:rPr lang="en-US" dirty="0" smtClean="0"/>
              <a:t>Psychology FREE Online Courses </a:t>
            </a:r>
            <a:endParaRPr lang="en-US" dirty="0"/>
          </a:p>
        </p:txBody>
      </p:sp>
      <p:sp>
        <p:nvSpPr>
          <p:cNvPr id="3" name="Content Placeholder 2"/>
          <p:cNvSpPr>
            <a:spLocks noGrp="1"/>
          </p:cNvSpPr>
          <p:nvPr>
            <p:ph idx="1"/>
          </p:nvPr>
        </p:nvSpPr>
        <p:spPr>
          <a:xfrm>
            <a:off x="189230" y="908480"/>
            <a:ext cx="6479128" cy="1049350"/>
          </a:xfrm>
        </p:spPr>
        <p:txBody>
          <a:bodyPr>
            <a:normAutofit fontScale="62500" lnSpcReduction="20000"/>
          </a:bodyPr>
          <a:lstStyle/>
          <a:p>
            <a:pPr marL="0" indent="0">
              <a:buNone/>
            </a:pPr>
            <a:r>
              <a:rPr lang="en-GB" dirty="0"/>
              <a:t>There are a range of different platforms online which allow you to access free online courses. However, I have listed on this document the ones I feel would be most useful to deepen and broaden your Psychological knowledge beyond the A level specification. However, this list is not exhaustive so please do free to explore the websites and see if there are other courses available which interest you. </a:t>
            </a:r>
          </a:p>
          <a:p>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6</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2711263172"/>
              </p:ext>
            </p:extLst>
          </p:nvPr>
        </p:nvGraphicFramePr>
        <p:xfrm>
          <a:off x="190375" y="1912124"/>
          <a:ext cx="6530905" cy="7598055"/>
        </p:xfrm>
        <a:graphic>
          <a:graphicData uri="http://schemas.openxmlformats.org/drawingml/2006/table">
            <a:tbl>
              <a:tblPr firstRow="1" bandRow="1">
                <a:tableStyleId>{5940675A-B579-460E-94D1-54222C63F5DA}</a:tableStyleId>
              </a:tblPr>
              <a:tblGrid>
                <a:gridCol w="1306181"/>
                <a:gridCol w="1306181"/>
                <a:gridCol w="1306181"/>
                <a:gridCol w="1306181"/>
                <a:gridCol w="1306181"/>
              </a:tblGrid>
              <a:tr h="351934">
                <a:tc>
                  <a:txBody>
                    <a:bodyPr/>
                    <a:lstStyle/>
                    <a:p>
                      <a:pPr>
                        <a:lnSpc>
                          <a:spcPct val="107000"/>
                        </a:lnSpc>
                        <a:spcAft>
                          <a:spcPts val="0"/>
                        </a:spcAft>
                      </a:pPr>
                      <a:r>
                        <a:rPr lang="en-GB" sz="1100" dirty="0">
                          <a:effectLst/>
                          <a:latin typeface="Arial"/>
                          <a:ea typeface="Calibri"/>
                          <a:cs typeface="Arial"/>
                        </a:rPr>
                        <a:t>Name of Course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Arial"/>
                        </a:rPr>
                        <a:t>Outline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Arial"/>
                        </a:rPr>
                        <a:t>Number of Hours/Weeks</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Arial"/>
                        </a:rPr>
                        <a:t>Start Date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Arial"/>
                          <a:ea typeface="Calibri"/>
                          <a:cs typeface="Arial"/>
                        </a:rPr>
                        <a:t>Link </a:t>
                      </a:r>
                      <a:endParaRPr lang="en-GB" sz="1100" dirty="0">
                        <a:effectLst/>
                        <a:latin typeface="Calibri"/>
                        <a:ea typeface="Calibri"/>
                        <a:cs typeface="Times New Roman"/>
                      </a:endParaRPr>
                    </a:p>
                  </a:txBody>
                  <a:tcPr marL="68580" marR="68580" marT="0" marB="0"/>
                </a:tc>
              </a:tr>
              <a:tr h="1935639">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Forensic Psychology: Witness Investigation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solidFill>
                            <a:srgbClr val="3A343A"/>
                          </a:solidFill>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solidFill>
                            <a:srgbClr val="3A343A"/>
                          </a:solidFill>
                          <a:effectLst/>
                          <a:latin typeface="Arial"/>
                          <a:ea typeface="Calibri"/>
                          <a:cs typeface="Times New Roman"/>
                        </a:rPr>
                        <a:t>Discover how forensic psychology helps obtain evidence from eyewitnesses in police investigations and prevents cases of injustice</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3 hours per week for 8 weeks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Monday 20</a:t>
                      </a:r>
                      <a:r>
                        <a:rPr lang="en-GB" sz="1100" baseline="30000">
                          <a:effectLst/>
                          <a:latin typeface="Arial"/>
                          <a:ea typeface="Calibri"/>
                          <a:cs typeface="Times New Roman"/>
                        </a:rPr>
                        <a:t>th</a:t>
                      </a:r>
                      <a:r>
                        <a:rPr lang="en-GB" sz="1100">
                          <a:effectLst/>
                          <a:latin typeface="Arial"/>
                          <a:ea typeface="Calibri"/>
                          <a:cs typeface="Times New Roman"/>
                        </a:rPr>
                        <a:t> April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Arial"/>
                          <a:ea typeface="Calibri"/>
                          <a:cs typeface="Times New Roman"/>
                        </a:rPr>
                        <a:t> </a:t>
                      </a:r>
                      <a:endParaRPr lang="en-GB" sz="1100" dirty="0">
                        <a:effectLst/>
                        <a:latin typeface="Calibri"/>
                        <a:ea typeface="Calibri"/>
                        <a:cs typeface="Times New Roman"/>
                      </a:endParaRPr>
                    </a:p>
                    <a:p>
                      <a:pPr>
                        <a:lnSpc>
                          <a:spcPct val="107000"/>
                        </a:lnSpc>
                        <a:spcAft>
                          <a:spcPts val="0"/>
                        </a:spcAft>
                      </a:pPr>
                      <a:r>
                        <a:rPr lang="en-GB" sz="1100" u="sng" dirty="0">
                          <a:solidFill>
                            <a:srgbClr val="0000FF"/>
                          </a:solidFill>
                          <a:effectLst/>
                          <a:latin typeface="Arial"/>
                          <a:ea typeface="Calibri"/>
                          <a:cs typeface="Times New Roman"/>
                          <a:hlinkClick r:id="rId2"/>
                        </a:rPr>
                        <a:t>https://www.futurelearn.com/courses/forensic-psychology</a:t>
                      </a:r>
                      <a:endParaRPr lang="en-GB" sz="1100" dirty="0">
                        <a:effectLst/>
                        <a:latin typeface="Calibri"/>
                        <a:ea typeface="Calibri"/>
                        <a:cs typeface="Times New Roman"/>
                      </a:endParaRPr>
                    </a:p>
                  </a:txBody>
                  <a:tcPr marL="68580" marR="68580" marT="0" marB="0"/>
                </a:tc>
              </a:tr>
              <a:tr h="2702597">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Psychology and Mental Health: Beyond Nature and Nurture </a:t>
                      </a:r>
                      <a:endParaRPr lang="en-GB" sz="1100">
                        <a:effectLst/>
                        <a:latin typeface="Calibri"/>
                        <a:ea typeface="Calibri"/>
                        <a:cs typeface="Times New Roman"/>
                      </a:endParaRPr>
                    </a:p>
                  </a:txBody>
                  <a:tcPr marL="68580" marR="68580" marT="0" marB="0"/>
                </a:tc>
                <a:tc>
                  <a:txBody>
                    <a:bodyPr/>
                    <a:lstStyle/>
                    <a:p>
                      <a:pPr>
                        <a:spcBef>
                          <a:spcPts val="1800"/>
                        </a:spcBef>
                        <a:spcAft>
                          <a:spcPts val="1800"/>
                        </a:spcAft>
                      </a:pPr>
                      <a:r>
                        <a:rPr lang="en-GB" sz="1100">
                          <a:solidFill>
                            <a:srgbClr val="3A343A"/>
                          </a:solidFill>
                          <a:effectLst/>
                          <a:latin typeface="Arial"/>
                          <a:ea typeface="Times New Roman"/>
                        </a:rPr>
                        <a:t>Explore some of the current challenges and debates in the area of diagnosis and treatment. You will gain new perspectives on the “nature vs nurture” debate, and understand how we are affected by life experiences.</a:t>
                      </a:r>
                      <a:endParaRPr lang="en-GB" sz="1100">
                        <a:effectLst/>
                        <a:latin typeface="Calibri"/>
                        <a:ea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3 hours per week for 6 weeks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Available now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u="sng">
                          <a:solidFill>
                            <a:srgbClr val="0000FF"/>
                          </a:solidFill>
                          <a:effectLst/>
                          <a:latin typeface="Arial"/>
                          <a:ea typeface="Calibri"/>
                          <a:cs typeface="Times New Roman"/>
                          <a:hlinkClick r:id="rId3"/>
                        </a:rPr>
                        <a:t>https://www.futurelearn.com/courses/mental-health-and-well-being</a:t>
                      </a:r>
                      <a:endParaRPr lang="en-GB" sz="1100">
                        <a:effectLst/>
                        <a:latin typeface="Calibri"/>
                        <a:ea typeface="Calibri"/>
                        <a:cs typeface="Times New Roman"/>
                      </a:endParaRPr>
                    </a:p>
                  </a:txBody>
                  <a:tcPr marL="68580" marR="68580" marT="0" marB="0"/>
                </a:tc>
              </a:tr>
              <a:tr h="2463540">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Introduction to Cognitive Psychology: Learn how to conduct, analyse and understand cognitive psychology experiments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solidFill>
                            <a:srgbClr val="3A343A"/>
                          </a:solidFill>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solidFill>
                            <a:srgbClr val="3A343A"/>
                          </a:solidFill>
                          <a:effectLst/>
                          <a:latin typeface="Arial"/>
                          <a:ea typeface="Calibri"/>
                          <a:cs typeface="Times New Roman"/>
                        </a:rPr>
                        <a:t>Consider the psychology of thinking and reasoning. You will learn how to run an experiment, how to collect data, and understand the science behind memory and behaviour through experiments.</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4 hours per week for 3 weeks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27</a:t>
                      </a:r>
                      <a:r>
                        <a:rPr lang="en-GB" sz="1100" baseline="30000">
                          <a:effectLst/>
                          <a:latin typeface="Arial"/>
                          <a:ea typeface="Calibri"/>
                          <a:cs typeface="Times New Roman"/>
                        </a:rPr>
                        <a:t>th</a:t>
                      </a:r>
                      <a:r>
                        <a:rPr lang="en-GB" sz="1100">
                          <a:effectLst/>
                          <a:latin typeface="Arial"/>
                          <a:ea typeface="Calibri"/>
                          <a:cs typeface="Times New Roman"/>
                        </a:rPr>
                        <a:t> April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latin typeface="Arial"/>
                          <a:ea typeface="Calibri"/>
                          <a:cs typeface="Times New Roman"/>
                        </a:rPr>
                        <a:t> </a:t>
                      </a:r>
                      <a:endParaRPr lang="en-GB" sz="1100" dirty="0">
                        <a:effectLst/>
                        <a:latin typeface="Calibri"/>
                        <a:ea typeface="Calibri"/>
                        <a:cs typeface="Times New Roman"/>
                      </a:endParaRPr>
                    </a:p>
                    <a:p>
                      <a:pPr>
                        <a:lnSpc>
                          <a:spcPct val="107000"/>
                        </a:lnSpc>
                        <a:spcAft>
                          <a:spcPts val="0"/>
                        </a:spcAft>
                      </a:pPr>
                      <a:r>
                        <a:rPr lang="en-GB" sz="1100" u="sng" dirty="0">
                          <a:solidFill>
                            <a:srgbClr val="0000FF"/>
                          </a:solidFill>
                          <a:effectLst/>
                          <a:latin typeface="Arial"/>
                          <a:ea typeface="Calibri"/>
                          <a:cs typeface="Times New Roman"/>
                          <a:hlinkClick r:id="rId4"/>
                        </a:rPr>
                        <a:t>https://www.futurelearn.com/courses/an-introduction-to-cognitive-psychology-as-an-experimental-science</a:t>
                      </a:r>
                      <a:endParaRPr lang="en-GB"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3455612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306" y="192281"/>
            <a:ext cx="6532052" cy="619072"/>
          </a:xfrm>
        </p:spPr>
        <p:txBody>
          <a:bodyPr/>
          <a:lstStyle/>
          <a:p>
            <a:r>
              <a:rPr lang="en-US" dirty="0" smtClean="0"/>
              <a:t>Psychology FREE Online Courses </a:t>
            </a:r>
            <a:endParaRPr lang="en-US" dirty="0"/>
          </a:p>
        </p:txBody>
      </p:sp>
      <p:sp>
        <p:nvSpPr>
          <p:cNvPr id="3" name="Content Placeholder 2"/>
          <p:cNvSpPr>
            <a:spLocks noGrp="1"/>
          </p:cNvSpPr>
          <p:nvPr>
            <p:ph idx="1"/>
          </p:nvPr>
        </p:nvSpPr>
        <p:spPr>
          <a:xfrm>
            <a:off x="189230" y="908480"/>
            <a:ext cx="6479128" cy="1049350"/>
          </a:xfrm>
        </p:spPr>
        <p:txBody>
          <a:bodyPr>
            <a:normAutofit fontScale="62500" lnSpcReduction="20000"/>
          </a:bodyPr>
          <a:lstStyle/>
          <a:p>
            <a:pPr marL="0" indent="0">
              <a:buNone/>
            </a:pPr>
            <a:r>
              <a:rPr lang="en-GB" dirty="0"/>
              <a:t>There are a range of different platforms online which allow you to access free online courses. However, I have listed on this document the ones I feel would be most useful to deepen and broaden your Psychological knowledge beyond the A level specification. However, this list is not exhaustive so please do free to explore the websites and see if there are other courses available which interest you. </a:t>
            </a:r>
          </a:p>
          <a:p>
            <a:endParaRPr lang="en-US" dirty="0"/>
          </a:p>
        </p:txBody>
      </p:sp>
      <p:sp>
        <p:nvSpPr>
          <p:cNvPr id="4" name="Slide Number Placeholder 3"/>
          <p:cNvSpPr>
            <a:spLocks noGrp="1"/>
          </p:cNvSpPr>
          <p:nvPr>
            <p:ph type="sldNum" sz="quarter" idx="12"/>
          </p:nvPr>
        </p:nvSpPr>
        <p:spPr/>
        <p:txBody>
          <a:bodyPr/>
          <a:lstStyle/>
          <a:p>
            <a:fld id="{42197ACC-EB3C-4466-A41B-F6CC006DF8B4}" type="slidenum">
              <a:rPr lang="en-GB" smtClean="0"/>
              <a:t>7</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3452832967"/>
              </p:ext>
            </p:extLst>
          </p:nvPr>
        </p:nvGraphicFramePr>
        <p:xfrm>
          <a:off x="190375" y="1912124"/>
          <a:ext cx="6530905" cy="6103903"/>
        </p:xfrm>
        <a:graphic>
          <a:graphicData uri="http://schemas.openxmlformats.org/drawingml/2006/table">
            <a:tbl>
              <a:tblPr firstRow="1" bandRow="1">
                <a:tableStyleId>{5940675A-B579-460E-94D1-54222C63F5DA}</a:tableStyleId>
              </a:tblPr>
              <a:tblGrid>
                <a:gridCol w="1306181"/>
                <a:gridCol w="1306181"/>
                <a:gridCol w="1306181"/>
                <a:gridCol w="1306181"/>
                <a:gridCol w="1306181"/>
              </a:tblGrid>
              <a:tr h="351934">
                <a:tc>
                  <a:txBody>
                    <a:bodyPr/>
                    <a:lstStyle/>
                    <a:p>
                      <a:pPr>
                        <a:lnSpc>
                          <a:spcPct val="107000"/>
                        </a:lnSpc>
                        <a:spcAft>
                          <a:spcPts val="0"/>
                        </a:spcAft>
                      </a:pPr>
                      <a:r>
                        <a:rPr lang="en-GB" sz="1100" dirty="0">
                          <a:effectLst/>
                          <a:latin typeface="Arial"/>
                          <a:ea typeface="Calibri"/>
                          <a:cs typeface="Times New Roman"/>
                        </a:rPr>
                        <a:t>Name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Outline</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Course length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Start date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Link </a:t>
                      </a:r>
                      <a:endParaRPr lang="en-GB" sz="1100">
                        <a:effectLst/>
                        <a:latin typeface="Calibri"/>
                        <a:ea typeface="Calibri"/>
                        <a:cs typeface="Times New Roman"/>
                      </a:endParaRPr>
                    </a:p>
                  </a:txBody>
                  <a:tcPr marL="68580" marR="68580" marT="0" marB="0"/>
                </a:tc>
              </a:tr>
              <a:tr h="1935639">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Fundamental Neuroscience for Neuroimaging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solidFill>
                            <a:srgbClr val="373A3C"/>
                          </a:solidFill>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solidFill>
                            <a:srgbClr val="373A3C"/>
                          </a:solidFill>
                          <a:effectLst/>
                          <a:latin typeface="Arial"/>
                          <a:ea typeface="Calibri"/>
                          <a:cs typeface="Times New Roman"/>
                        </a:rPr>
                        <a:t>Introduces the basic principles of neuroimaging methods as applied to human subject’s research and introduce the neuroscience concepts and terminology necessary for a basic understanding of neuroimaging applications</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8 hours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Started 15</a:t>
                      </a:r>
                      <a:r>
                        <a:rPr lang="en-GB" sz="1100" baseline="30000">
                          <a:effectLst/>
                          <a:latin typeface="Arial"/>
                          <a:ea typeface="Calibri"/>
                          <a:cs typeface="Times New Roman"/>
                        </a:rPr>
                        <a:t>th</a:t>
                      </a:r>
                      <a:r>
                        <a:rPr lang="en-GB" sz="1100">
                          <a:effectLst/>
                          <a:latin typeface="Arial"/>
                          <a:ea typeface="Calibri"/>
                          <a:cs typeface="Times New Roman"/>
                        </a:rPr>
                        <a:t> April – can join now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a:solidFill>
                            <a:srgbClr val="0000FF"/>
                          </a:solidFill>
                          <a:effectLst/>
                          <a:latin typeface="Arial"/>
                          <a:ea typeface="Calibri"/>
                          <a:cs typeface="Times New Roman"/>
                          <a:hlinkClick r:id="rId2"/>
                        </a:rPr>
                        <a:t>https://www.coursera.org/learn/neuroscience-neuroimaging#about</a:t>
                      </a:r>
                      <a:endParaRPr lang="en-GB" sz="1100">
                        <a:effectLst/>
                        <a:latin typeface="Calibri"/>
                        <a:ea typeface="Calibri"/>
                        <a:cs typeface="Times New Roman"/>
                      </a:endParaRPr>
                    </a:p>
                  </a:txBody>
                  <a:tcPr marL="68580" marR="68580" marT="0" marB="0"/>
                </a:tc>
              </a:tr>
              <a:tr h="2702597">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Sleep: Neurobiology, Medicine and Society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solidFill>
                            <a:srgbClr val="373A3C"/>
                          </a:solidFill>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solidFill>
                            <a:srgbClr val="373A3C"/>
                          </a:solidFill>
                          <a:effectLst/>
                          <a:latin typeface="Arial"/>
                          <a:ea typeface="Calibri"/>
                          <a:cs typeface="Times New Roman"/>
                        </a:rPr>
                        <a:t>Considers the neurobiological basis of sleep control and how sleep deprivation, jet lag, and substances such as alcohol, caffeine and nicotine alter sleep and wakefulness.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16 hours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a:effectLst/>
                          <a:latin typeface="Arial"/>
                          <a:ea typeface="Calibri"/>
                          <a:cs typeface="Times New Roman"/>
                        </a:rPr>
                        <a:t> </a:t>
                      </a:r>
                      <a:endParaRPr lang="en-GB" sz="1100">
                        <a:effectLst/>
                        <a:latin typeface="Calibri"/>
                        <a:ea typeface="Calibri"/>
                        <a:cs typeface="Times New Roman"/>
                      </a:endParaRPr>
                    </a:p>
                    <a:p>
                      <a:pPr>
                        <a:lnSpc>
                          <a:spcPct val="107000"/>
                        </a:lnSpc>
                        <a:spcAft>
                          <a:spcPts val="0"/>
                        </a:spcAft>
                      </a:pPr>
                      <a:r>
                        <a:rPr lang="en-GB" sz="1100">
                          <a:effectLst/>
                          <a:latin typeface="Arial"/>
                          <a:ea typeface="Calibri"/>
                          <a:cs typeface="Times New Roman"/>
                        </a:rPr>
                        <a:t>Available now </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solidFill>
                            <a:srgbClr val="0000FF"/>
                          </a:solidFill>
                          <a:effectLst/>
                          <a:latin typeface="Arial"/>
                          <a:ea typeface="Calibri"/>
                          <a:cs typeface="Times New Roman"/>
                          <a:hlinkClick r:id="rId3"/>
                        </a:rPr>
                        <a:t>https://www.coursera.org/learn/sleep</a:t>
                      </a:r>
                      <a:endParaRPr lang="en-GB"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321575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31DF02B-B226-4654-A0EB-D38F3C4C1BE9}"/>
              </a:ext>
            </a:extLst>
          </p:cNvPr>
          <p:cNvSpPr>
            <a:spLocks noGrp="1"/>
          </p:cNvSpPr>
          <p:nvPr>
            <p:ph type="title"/>
          </p:nvPr>
        </p:nvSpPr>
        <p:spPr>
          <a:xfrm>
            <a:off x="166687" y="451205"/>
            <a:ext cx="4119563" cy="1129945"/>
          </a:xfrm>
        </p:spPr>
        <p:txBody>
          <a:bodyPr/>
          <a:lstStyle/>
          <a:p>
            <a:r>
              <a:rPr lang="en-GB" b="1" dirty="0" smtClean="0"/>
              <a:t>Psychology in the Media</a:t>
            </a:r>
            <a:endParaRPr lang="en-GB" b="1" dirty="0"/>
          </a:p>
        </p:txBody>
      </p:sp>
      <p:sp>
        <p:nvSpPr>
          <p:cNvPr id="3" name="Content Placeholder 2">
            <a:extLst>
              <a:ext uri="{FF2B5EF4-FFF2-40B4-BE49-F238E27FC236}">
                <a16:creationId xmlns:a16="http://schemas.microsoft.com/office/drawing/2014/main" xmlns="" id="{E967B901-08C8-476F-98CA-8C9BB14803E8}"/>
              </a:ext>
            </a:extLst>
          </p:cNvPr>
          <p:cNvSpPr>
            <a:spLocks noGrp="1"/>
          </p:cNvSpPr>
          <p:nvPr>
            <p:ph idx="1"/>
          </p:nvPr>
        </p:nvSpPr>
        <p:spPr>
          <a:xfrm>
            <a:off x="166687" y="1821034"/>
            <a:ext cx="6524626" cy="5627516"/>
          </a:xfrm>
        </p:spPr>
        <p:txBody>
          <a:bodyPr>
            <a:normAutofit fontScale="77500" lnSpcReduction="20000"/>
          </a:bodyPr>
          <a:lstStyle/>
          <a:p>
            <a:pPr marL="0" indent="0">
              <a:buNone/>
            </a:pPr>
            <a:r>
              <a:rPr lang="en-GB" dirty="0" smtClean="0"/>
              <a:t>Task: It </a:t>
            </a:r>
            <a:r>
              <a:rPr lang="en-GB" dirty="0"/>
              <a:t>is important to </a:t>
            </a:r>
            <a:r>
              <a:rPr lang="en-GB" dirty="0" smtClean="0"/>
              <a:t>raise public awareness about issues </a:t>
            </a:r>
            <a:r>
              <a:rPr lang="en-GB" dirty="0"/>
              <a:t>which are prevailing in society relating to </a:t>
            </a:r>
            <a:r>
              <a:rPr lang="en-GB" dirty="0" smtClean="0"/>
              <a:t>psychology. </a:t>
            </a:r>
            <a:r>
              <a:rPr lang="en-GB" dirty="0"/>
              <a:t>One way in which public awareness is raised about </a:t>
            </a:r>
            <a:r>
              <a:rPr lang="en-GB" dirty="0" smtClean="0"/>
              <a:t>psychology in </a:t>
            </a:r>
            <a:r>
              <a:rPr lang="en-GB" dirty="0"/>
              <a:t>general and issues that exist within the </a:t>
            </a:r>
            <a:r>
              <a:rPr lang="en-GB" dirty="0" smtClean="0"/>
              <a:t>health </a:t>
            </a:r>
            <a:r>
              <a:rPr lang="en-GB" dirty="0"/>
              <a:t>care sector is through the media. </a:t>
            </a:r>
          </a:p>
          <a:p>
            <a:pPr marL="0" indent="0">
              <a:buNone/>
            </a:pPr>
            <a:r>
              <a:rPr lang="en-GB" dirty="0"/>
              <a:t>Your task is to pick… </a:t>
            </a:r>
          </a:p>
          <a:p>
            <a:pPr marL="0" indent="0">
              <a:buNone/>
            </a:pPr>
            <a:r>
              <a:rPr lang="en-GB" dirty="0"/>
              <a:t>➢ x2 Films </a:t>
            </a:r>
          </a:p>
          <a:p>
            <a:pPr marL="0" indent="0">
              <a:buNone/>
            </a:pPr>
            <a:r>
              <a:rPr lang="en-GB" dirty="0"/>
              <a:t>➢ x1 Book </a:t>
            </a:r>
          </a:p>
          <a:p>
            <a:pPr marL="0" indent="0">
              <a:buNone/>
            </a:pPr>
            <a:r>
              <a:rPr lang="en-GB" dirty="0"/>
              <a:t>➢ x2 Documentaries </a:t>
            </a:r>
          </a:p>
          <a:p>
            <a:pPr marL="0" indent="0">
              <a:buNone/>
            </a:pPr>
            <a:r>
              <a:rPr lang="en-GB" dirty="0"/>
              <a:t>You will then be asked to write an essay with the following title: </a:t>
            </a:r>
            <a:r>
              <a:rPr lang="en-GB" b="1" dirty="0"/>
              <a:t>‘Discuss the portrayal of </a:t>
            </a:r>
            <a:r>
              <a:rPr lang="en-GB" b="1" dirty="0" smtClean="0"/>
              <a:t>psychology within </a:t>
            </a:r>
            <a:r>
              <a:rPr lang="en-GB" b="1" dirty="0"/>
              <a:t>the media’ </a:t>
            </a:r>
          </a:p>
          <a:p>
            <a:pPr marL="0" indent="0">
              <a:buNone/>
            </a:pPr>
            <a:endParaRPr lang="en-GB" b="1" dirty="0"/>
          </a:p>
          <a:p>
            <a:pPr marL="0" indent="0">
              <a:buNone/>
            </a:pPr>
            <a:r>
              <a:rPr lang="en-GB" dirty="0"/>
              <a:t>You must watch/read the some of the examples on the previous slides you have picked and create notes to help with your essay. Consider the following:</a:t>
            </a:r>
          </a:p>
          <a:p>
            <a:pPr marL="0" indent="0">
              <a:buNone/>
            </a:pPr>
            <a:r>
              <a:rPr lang="en-GB" dirty="0"/>
              <a:t> • What issues, if any, are being raised in the stimulus?</a:t>
            </a:r>
          </a:p>
          <a:p>
            <a:pPr marL="0" indent="0">
              <a:buNone/>
            </a:pPr>
            <a:r>
              <a:rPr lang="en-GB" dirty="0"/>
              <a:t> • How does the stimulus present </a:t>
            </a:r>
            <a:r>
              <a:rPr lang="en-GB" dirty="0" smtClean="0"/>
              <a:t>psychology</a:t>
            </a:r>
            <a:r>
              <a:rPr lang="en-GB" dirty="0" smtClean="0"/>
              <a:t>? </a:t>
            </a:r>
            <a:endParaRPr lang="en-GB" dirty="0"/>
          </a:p>
          <a:p>
            <a:r>
              <a:rPr lang="en-GB" dirty="0"/>
              <a:t> Is the stimulus informative/helpful and why? </a:t>
            </a:r>
          </a:p>
          <a:p>
            <a:pPr marL="0" indent="0">
              <a:buNone/>
            </a:pPr>
            <a:r>
              <a:rPr lang="en-GB" dirty="0"/>
              <a:t>• Are there any quotes/scenes etc that stand out to you and why? </a:t>
            </a:r>
          </a:p>
          <a:p>
            <a:pPr marL="0" indent="0">
              <a:buNone/>
            </a:pPr>
            <a:r>
              <a:rPr lang="en-GB" dirty="0"/>
              <a:t>• How effective is the stimulus in raising public awareness about </a:t>
            </a:r>
            <a:r>
              <a:rPr lang="en-GB" dirty="0" smtClean="0"/>
              <a:t>psychological Issues</a:t>
            </a:r>
            <a:r>
              <a:rPr lang="en-GB" dirty="0"/>
              <a:t>? </a:t>
            </a:r>
          </a:p>
          <a:p>
            <a:pPr marL="0" indent="0">
              <a:buNone/>
            </a:pPr>
            <a:endParaRPr lang="en-GB" dirty="0"/>
          </a:p>
          <a:p>
            <a:pPr marL="0" indent="0">
              <a:buNone/>
            </a:pPr>
            <a:r>
              <a:rPr lang="en-GB" dirty="0"/>
              <a:t>This list is NOT exhaustive there may be other questions/ideas you wish to consider as you watch or read.</a:t>
            </a:r>
          </a:p>
        </p:txBody>
      </p:sp>
      <p:pic>
        <p:nvPicPr>
          <p:cNvPr id="5" name="Picture 4">
            <a:extLst>
              <a:ext uri="{FF2B5EF4-FFF2-40B4-BE49-F238E27FC236}">
                <a16:creationId xmlns:a16="http://schemas.microsoft.com/office/drawing/2014/main" xmlns=""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112791" y="127355"/>
            <a:ext cx="2578522" cy="1453795"/>
          </a:xfrm>
          <a:prstGeom prst="rect">
            <a:avLst/>
          </a:prstGeom>
        </p:spPr>
      </p:pic>
      <p:pic>
        <p:nvPicPr>
          <p:cNvPr id="9" name="Picture 8">
            <a:extLst>
              <a:ext uri="{FF2B5EF4-FFF2-40B4-BE49-F238E27FC236}">
                <a16:creationId xmlns:a16="http://schemas.microsoft.com/office/drawing/2014/main" xmlns="" id="{4323C3DA-5D3F-4017-A3D6-EA5F5723FD62}"/>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166687" y="7439028"/>
            <a:ext cx="2633014" cy="438150"/>
          </a:xfrm>
          <a:prstGeom prst="rect">
            <a:avLst/>
          </a:prstGeom>
        </p:spPr>
      </p:pic>
      <p:cxnSp>
        <p:nvCxnSpPr>
          <p:cNvPr id="12" name="Straight Connector 11">
            <a:extLst>
              <a:ext uri="{FF2B5EF4-FFF2-40B4-BE49-F238E27FC236}">
                <a16:creationId xmlns:a16="http://schemas.microsoft.com/office/drawing/2014/main" xmlns=""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xmlns="" id="{DED6C861-885A-4B47-ABC7-AEDCFE708DAD}"/>
              </a:ext>
            </a:extLst>
          </p:cNvPr>
          <p:cNvSpPr>
            <a:spLocks noGrp="1"/>
          </p:cNvSpPr>
          <p:nvPr>
            <p:ph type="sldNum" sz="quarter" idx="12"/>
          </p:nvPr>
        </p:nvSpPr>
        <p:spPr/>
        <p:txBody>
          <a:bodyPr/>
          <a:lstStyle/>
          <a:p>
            <a:fld id="{42197ACC-EB3C-4466-A41B-F6CC006DF8B4}" type="slidenum">
              <a:rPr lang="en-GB" smtClean="0"/>
              <a:t>8</a:t>
            </a:fld>
            <a:endParaRPr lang="en-GB"/>
          </a:p>
        </p:txBody>
      </p:sp>
      <p:pic>
        <p:nvPicPr>
          <p:cNvPr id="11" name="Picture 2" descr="Image result for netflix logo"/>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7594976"/>
            <a:ext cx="3550151" cy="1889168"/>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bookflix_1.jpg"/>
          <p:cNvPicPr>
            <a:picLocks noChangeAspect="1"/>
          </p:cNvPicPr>
          <p:nvPr/>
        </p:nvPicPr>
        <p:blipFill rotWithShape="1">
          <a:blip r:embed="rId8" cstate="print">
            <a:extLst>
              <a:ext uri="{BEBA8EAE-BF5A-486C-A8C5-ECC9F3942E4B}">
                <a14:imgProps xmlns:a14="http://schemas.microsoft.com/office/drawing/2010/main">
                  <a14:imgLayer r:embed="rId9">
                    <a14:imgEffect>
                      <a14:backgroundRemoval t="29091" b="56273" l="23394" r="76424">
                        <a14:foregroundMark x1="33697" y1="37000" x2="33697" y2="37000"/>
                        <a14:foregroundMark x1="39879" y1="44636" x2="39879" y2="44636"/>
                        <a14:foregroundMark x1="47576" y1="42727" x2="47576" y2="42727"/>
                        <a14:foregroundMark x1="54303" y1="42000" x2="54303" y2="42000"/>
                        <a14:foregroundMark x1="60727" y1="43545" x2="60727" y2="43545"/>
                        <a14:foregroundMark x1="66364" y1="43545" x2="66364" y2="43545"/>
                        <a14:foregroundMark x1="71758" y1="44273" x2="71758" y2="44273"/>
                      </a14:backgroundRemoval>
                    </a14:imgEffect>
                  </a14:imgLayer>
                </a14:imgProps>
              </a:ext>
              <a:ext uri="{28A0092B-C50C-407E-A947-70E740481C1C}">
                <a14:useLocalDpi xmlns:a14="http://schemas.microsoft.com/office/drawing/2010/main" val="0"/>
              </a:ext>
            </a:extLst>
          </a:blip>
          <a:srcRect l="20579" t="25768" r="21029" b="40283"/>
          <a:stretch/>
        </p:blipFill>
        <p:spPr>
          <a:xfrm>
            <a:off x="4263949" y="8783776"/>
            <a:ext cx="2457332" cy="952458"/>
          </a:xfrm>
          <a:prstGeom prst="rect">
            <a:avLst/>
          </a:prstGeom>
        </p:spPr>
      </p:pic>
      <p:pic>
        <p:nvPicPr>
          <p:cNvPr id="16" name="Picture 15" descr="logo.png"/>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898842" y="7577518"/>
            <a:ext cx="593104" cy="712923"/>
          </a:xfrm>
          <a:prstGeom prst="rect">
            <a:avLst/>
          </a:prstGeom>
        </p:spPr>
      </p:pic>
    </p:spTree>
    <p:extLst>
      <p:ext uri="{BB962C8B-B14F-4D97-AF65-F5344CB8AC3E}">
        <p14:creationId xmlns:p14="http://schemas.microsoft.com/office/powerpoint/2010/main" val="757428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xmlns="" id="{BE298731-B464-4A85-AD65-D22376393054}"/>
              </a:ext>
            </a:extLst>
          </p:cNvPr>
          <p:cNvSpPr>
            <a:spLocks noChangeArrowheads="1"/>
          </p:cNvSpPr>
          <p:nvPr/>
        </p:nvSpPr>
        <p:spPr bwMode="auto">
          <a:xfrm>
            <a:off x="152398" y="80160"/>
            <a:ext cx="65532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kumimoji="0" lang="en-GB" altLang="en-US" sz="700" b="0" i="0" u="none" strike="noStrike" cap="none" normalizeH="0" baseline="0" dirty="0">
              <a:ln>
                <a:noFill/>
              </a:ln>
              <a:solidFill>
                <a:schemeClr val="tx1"/>
              </a:solidFill>
              <a:effectLst/>
            </a:endParaRPr>
          </a:p>
        </p:txBody>
      </p:sp>
      <p:graphicFrame>
        <p:nvGraphicFramePr>
          <p:cNvPr id="7" name="Table 6">
            <a:extLst>
              <a:ext uri="{FF2B5EF4-FFF2-40B4-BE49-F238E27FC236}">
                <a16:creationId xmlns:a16="http://schemas.microsoft.com/office/drawing/2014/main" xmlns="" id="{6179FAC8-AE4D-4487-B5BC-C9796EBD946E}"/>
              </a:ext>
            </a:extLst>
          </p:cNvPr>
          <p:cNvGraphicFramePr>
            <a:graphicFrameLocks noGrp="1"/>
          </p:cNvGraphicFramePr>
          <p:nvPr>
            <p:extLst>
              <p:ext uri="{D42A27DB-BD31-4B8C-83A1-F6EECF244321}">
                <p14:modId xmlns:p14="http://schemas.microsoft.com/office/powerpoint/2010/main" val="415273550"/>
              </p:ext>
            </p:extLst>
          </p:nvPr>
        </p:nvGraphicFramePr>
        <p:xfrm>
          <a:off x="66673" y="1200328"/>
          <a:ext cx="6724651"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xmlns="" val="1300930751"/>
                    </a:ext>
                  </a:extLst>
                </a:gridCol>
                <a:gridCol w="1848296">
                  <a:extLst>
                    <a:ext uri="{9D8B030D-6E8A-4147-A177-3AD203B41FA5}">
                      <a16:colId xmlns:a16="http://schemas.microsoft.com/office/drawing/2014/main" xmlns="" val="1753929736"/>
                    </a:ext>
                  </a:extLst>
                </a:gridCol>
                <a:gridCol w="2506997">
                  <a:extLst>
                    <a:ext uri="{9D8B030D-6E8A-4147-A177-3AD203B41FA5}">
                      <a16:colId xmlns:a16="http://schemas.microsoft.com/office/drawing/2014/main" xmlns="" val="179360856"/>
                    </a:ext>
                  </a:extLst>
                </a:gridCol>
                <a:gridCol w="1681163">
                  <a:extLst>
                    <a:ext uri="{9D8B030D-6E8A-4147-A177-3AD203B41FA5}">
                      <a16:colId xmlns:a16="http://schemas.microsoft.com/office/drawing/2014/main" xmlns="" val="3570117000"/>
                    </a:ext>
                  </a:extLst>
                </a:gridCol>
              </a:tblGrid>
              <a:tr h="450112">
                <a:tc>
                  <a:txBody>
                    <a:bodyPr/>
                    <a:lstStyle/>
                    <a:p>
                      <a:r>
                        <a:rPr lang="en-GB" sz="1400" b="1" dirty="0"/>
                        <a:t>Date </a:t>
                      </a:r>
                    </a:p>
                  </a:txBody>
                  <a:tcPr/>
                </a:tc>
                <a:tc>
                  <a:txBody>
                    <a:bodyPr/>
                    <a:lstStyle/>
                    <a:p>
                      <a:r>
                        <a:rPr lang="en-GB" sz="1400" b="1" dirty="0"/>
                        <a:t>Title</a:t>
                      </a:r>
                    </a:p>
                  </a:txBody>
                  <a:tcPr/>
                </a:tc>
                <a:tc>
                  <a:txBody>
                    <a:bodyPr/>
                    <a:lstStyle/>
                    <a:p>
                      <a:r>
                        <a:rPr lang="en-GB" sz="1400" b="1" dirty="0"/>
                        <a:t>Summary of content</a:t>
                      </a:r>
                    </a:p>
                  </a:txBody>
                  <a:tcPr/>
                </a:tc>
                <a:tc>
                  <a:txBody>
                    <a:bodyPr/>
                    <a:lstStyle/>
                    <a:p>
                      <a:r>
                        <a:rPr lang="en-GB" sz="1400" b="1" dirty="0"/>
                        <a:t>My thoughts</a:t>
                      </a:r>
                    </a:p>
                  </a:txBody>
                  <a:tcPr/>
                </a:tc>
                <a:extLst>
                  <a:ext uri="{0D108BD9-81ED-4DB2-BD59-A6C34878D82A}">
                    <a16:rowId xmlns:a16="http://schemas.microsoft.com/office/drawing/2014/main" xmlns="" val="703067426"/>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xmlns="" val="408463759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xmlns="" val="4187670172"/>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xmlns="" val="1274263061"/>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xmlns="" val="41230133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xmlns="" val="3310297931"/>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xmlns="" val="3158288898"/>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xmlns="" val="2510451909"/>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xmlns="" val="1052031749"/>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xmlns="" val="131103042"/>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xmlns="" val="2084658065"/>
                  </a:ext>
                </a:extLst>
              </a:tr>
            </a:tbl>
          </a:graphicData>
        </a:graphic>
      </p:graphicFrame>
      <p:sp>
        <p:nvSpPr>
          <p:cNvPr id="2" name="Slide Number Placeholder 1">
            <a:extLst>
              <a:ext uri="{FF2B5EF4-FFF2-40B4-BE49-F238E27FC236}">
                <a16:creationId xmlns:a16="http://schemas.microsoft.com/office/drawing/2014/main" xmlns="" id="{1145120E-C450-4818-B43E-4D44E4A431E0}"/>
              </a:ext>
            </a:extLst>
          </p:cNvPr>
          <p:cNvSpPr>
            <a:spLocks noGrp="1"/>
          </p:cNvSpPr>
          <p:nvPr>
            <p:ph type="sldNum" sz="quarter" idx="12"/>
          </p:nvPr>
        </p:nvSpPr>
        <p:spPr/>
        <p:txBody>
          <a:bodyPr/>
          <a:lstStyle/>
          <a:p>
            <a:fld id="{42197ACC-EB3C-4466-A41B-F6CC006DF8B4}" type="slidenum">
              <a:rPr lang="en-GB" smtClean="0"/>
              <a:t>9</a:t>
            </a:fld>
            <a:endParaRPr lang="en-GB"/>
          </a:p>
        </p:txBody>
      </p:sp>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7612" y="9059119"/>
            <a:ext cx="593104" cy="712923"/>
          </a:xfrm>
          <a:prstGeom prst="rect">
            <a:avLst/>
          </a:prstGeom>
        </p:spPr>
      </p:pic>
    </p:spTree>
    <p:extLst>
      <p:ext uri="{BB962C8B-B14F-4D97-AF65-F5344CB8AC3E}">
        <p14:creationId xmlns:p14="http://schemas.microsoft.com/office/powerpoint/2010/main" val="36349401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272209"/>
            <a:ext cx="6639339" cy="477077"/>
          </a:xfrm>
          <a:prstGeom prst="rect">
            <a:avLst/>
          </a:prstGeom>
          <a:noFill/>
        </p:spPr>
        <p:txBody>
          <a:bodyPr wrap="square" rtlCol="0">
            <a:spAutoFit/>
          </a:bodyPr>
          <a:lstStyle/>
          <a:p>
            <a:r>
              <a:rPr lang="en-GB" sz="1200" b="1" dirty="0"/>
              <a:t>Task: </a:t>
            </a:r>
            <a:r>
              <a:rPr lang="en-GB" sz="1200" dirty="0"/>
              <a:t>Research and define the following words which are central to the </a:t>
            </a:r>
            <a:r>
              <a:rPr lang="en-GB" sz="1200" dirty="0" smtClean="0"/>
              <a:t>Approaches in Psychology Unit</a:t>
            </a:r>
            <a:r>
              <a:rPr lang="en-GB" sz="1200" dirty="0" smtClean="0"/>
              <a:t>. </a:t>
            </a:r>
            <a:r>
              <a:rPr lang="en-GB" sz="1200" dirty="0"/>
              <a:t>Then, draw a symbol to summarise the term and help you remember it.</a:t>
            </a:r>
          </a:p>
        </p:txBody>
      </p:sp>
      <p:graphicFrame>
        <p:nvGraphicFramePr>
          <p:cNvPr id="6" name="Table 5"/>
          <p:cNvGraphicFramePr>
            <a:graphicFrameLocks noGrp="1"/>
          </p:cNvGraphicFramePr>
          <p:nvPr>
            <p:extLst>
              <p:ext uri="{D42A27DB-BD31-4B8C-83A1-F6EECF244321}">
                <p14:modId xmlns:p14="http://schemas.microsoft.com/office/powerpoint/2010/main" val="525232543"/>
              </p:ext>
            </p:extLst>
          </p:nvPr>
        </p:nvGraphicFramePr>
        <p:xfrm>
          <a:off x="0" y="1789040"/>
          <a:ext cx="6858000" cy="8116959"/>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xmlns="" val="4230499068"/>
                    </a:ext>
                  </a:extLst>
                </a:gridCol>
                <a:gridCol w="3368842">
                  <a:extLst>
                    <a:ext uri="{9D8B030D-6E8A-4147-A177-3AD203B41FA5}">
                      <a16:colId xmlns:a16="http://schemas.microsoft.com/office/drawing/2014/main" xmlns="" val="4098062936"/>
                    </a:ext>
                  </a:extLst>
                </a:gridCol>
                <a:gridCol w="1756611">
                  <a:extLst>
                    <a:ext uri="{9D8B030D-6E8A-4147-A177-3AD203B41FA5}">
                      <a16:colId xmlns:a16="http://schemas.microsoft.com/office/drawing/2014/main" xmlns="" val="1352746463"/>
                    </a:ext>
                  </a:extLst>
                </a:gridCol>
              </a:tblGrid>
              <a:tr h="300529">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xmlns="" val="2859577045"/>
                  </a:ext>
                </a:extLst>
              </a:tr>
              <a:tr h="781643">
                <a:tc>
                  <a:txBody>
                    <a:bodyPr/>
                    <a:lstStyle/>
                    <a:p>
                      <a:pPr algn="ctr"/>
                      <a:r>
                        <a:rPr lang="en-GB" dirty="0" smtClean="0"/>
                        <a:t>Nature</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25487915"/>
                  </a:ext>
                </a:extLst>
              </a:tr>
              <a:tr h="781643">
                <a:tc>
                  <a:txBody>
                    <a:bodyPr/>
                    <a:lstStyle/>
                    <a:p>
                      <a:pPr algn="ctr"/>
                      <a:r>
                        <a:rPr lang="en-GB" dirty="0" smtClean="0"/>
                        <a:t>Nurture</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4004193445"/>
                  </a:ext>
                </a:extLst>
              </a:tr>
              <a:tr h="781643">
                <a:tc>
                  <a:txBody>
                    <a:bodyPr/>
                    <a:lstStyle/>
                    <a:p>
                      <a:pPr algn="ctr"/>
                      <a:r>
                        <a:rPr lang="en-GB" dirty="0" smtClean="0"/>
                        <a:t>Evolution</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1609015055"/>
                  </a:ext>
                </a:extLst>
              </a:tr>
              <a:tr h="781643">
                <a:tc>
                  <a:txBody>
                    <a:bodyPr/>
                    <a:lstStyle/>
                    <a:p>
                      <a:pPr algn="ctr"/>
                      <a:r>
                        <a:rPr lang="en-GB" dirty="0" smtClean="0"/>
                        <a:t>Schema</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2305835539"/>
                  </a:ext>
                </a:extLst>
              </a:tr>
              <a:tr h="781643">
                <a:tc>
                  <a:txBody>
                    <a:bodyPr/>
                    <a:lstStyle/>
                    <a:p>
                      <a:pPr algn="ctr"/>
                      <a:r>
                        <a:rPr lang="en-GB" dirty="0" smtClean="0"/>
                        <a:t>Operant Conditioning</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2360651910"/>
                  </a:ext>
                </a:extLst>
              </a:tr>
              <a:tr h="781643">
                <a:tc>
                  <a:txBody>
                    <a:bodyPr/>
                    <a:lstStyle/>
                    <a:p>
                      <a:pPr algn="ctr"/>
                      <a:r>
                        <a:rPr lang="en-GB" dirty="0" smtClean="0"/>
                        <a:t>Classical Conditioning </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2471158902"/>
                  </a:ext>
                </a:extLst>
              </a:tr>
              <a:tr h="781643">
                <a:tc>
                  <a:txBody>
                    <a:bodyPr/>
                    <a:lstStyle/>
                    <a:p>
                      <a:pPr algn="ctr"/>
                      <a:r>
                        <a:rPr lang="en-GB" dirty="0" smtClean="0"/>
                        <a:t>Cognitive Bias</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2499787311"/>
                  </a:ext>
                </a:extLst>
              </a:tr>
              <a:tr h="781643">
                <a:tc>
                  <a:txBody>
                    <a:bodyPr/>
                    <a:lstStyle/>
                    <a:p>
                      <a:pPr algn="ctr"/>
                      <a:r>
                        <a:rPr lang="en-GB" dirty="0" smtClean="0"/>
                        <a:t>Conformity</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1628823345"/>
                  </a:ext>
                </a:extLst>
              </a:tr>
              <a:tr h="781643">
                <a:tc>
                  <a:txBody>
                    <a:bodyPr/>
                    <a:lstStyle/>
                    <a:p>
                      <a:pPr algn="ctr"/>
                      <a:r>
                        <a:rPr lang="en-GB" dirty="0" smtClean="0"/>
                        <a:t>Vicarious Reinforcement</a:t>
                      </a:r>
                      <a:r>
                        <a:rPr lang="en-GB" baseline="0" dirty="0" smtClean="0"/>
                        <a:t> </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xmlns="" val="1507914247"/>
                  </a:ext>
                </a:extLst>
              </a:tr>
              <a:tr h="781643">
                <a:tc>
                  <a:txBody>
                    <a:bodyPr/>
                    <a:lstStyle/>
                    <a:p>
                      <a:pPr algn="ctr"/>
                      <a:r>
                        <a:rPr lang="en-GB" dirty="0" smtClean="0"/>
                        <a:t>Hostile Attribution Bias</a:t>
                      </a:r>
                      <a:endParaRPr lang="en-GB" dirty="0"/>
                    </a:p>
                  </a:txBody>
                  <a:tcPr anchor="ctr"/>
                </a:tc>
                <a:tc>
                  <a:txBody>
                    <a:bodyPr/>
                    <a:lstStyle/>
                    <a:p>
                      <a:pPr algn="ctr"/>
                      <a:endParaRPr lang="en-GB" sz="1100"/>
                    </a:p>
                  </a:txBody>
                  <a:tcPr anchor="ctr"/>
                </a:tc>
                <a:tc>
                  <a:txBody>
                    <a:bodyPr/>
                    <a:lstStyle/>
                    <a:p>
                      <a:pPr algn="ctr"/>
                      <a:endParaRPr lang="en-GB" sz="1100" dirty="0"/>
                    </a:p>
                  </a:txBody>
                  <a:tcPr anchor="ctr"/>
                </a:tc>
                <a:extLst>
                  <a:ext uri="{0D108BD9-81ED-4DB2-BD59-A6C34878D82A}">
                    <a16:rowId xmlns:a16="http://schemas.microsoft.com/office/drawing/2014/main" xmlns="" val="3648356941"/>
                  </a:ext>
                </a:extLst>
              </a:tr>
            </a:tbl>
          </a:graphicData>
        </a:graphic>
      </p:graphicFrame>
      <p:sp>
        <p:nvSpPr>
          <p:cNvPr id="2" name="Slide Number Placeholder 1">
            <a:extLst>
              <a:ext uri="{FF2B5EF4-FFF2-40B4-BE49-F238E27FC236}">
                <a16:creationId xmlns:a16="http://schemas.microsoft.com/office/drawing/2014/main" xmlns="" id="{9E5A111D-064E-4CE6-B74E-ABF7503E1416}"/>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29792950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E13EA4C7-375E-463E-8179-A436DD729646}"/>
              </a:ext>
            </a:extLst>
          </p:cNvPr>
          <p:cNvSpPr/>
          <p:nvPr/>
        </p:nvSpPr>
        <p:spPr>
          <a:xfrm>
            <a:off x="195369" y="125499"/>
            <a:ext cx="6437706" cy="523220"/>
          </a:xfrm>
          <a:prstGeom prst="rect">
            <a:avLst/>
          </a:prstGeom>
        </p:spPr>
        <p:txBody>
          <a:bodyPr wrap="square">
            <a:spAutoFit/>
          </a:bodyPr>
          <a:lstStyle/>
          <a:p>
            <a:r>
              <a:rPr lang="en-GB" sz="1400" dirty="0" smtClean="0">
                <a:solidFill>
                  <a:srgbClr val="000000"/>
                </a:solidFill>
                <a:latin typeface="Century Gothic" panose="020B0502020202020204" pitchFamily="34" charset="0"/>
              </a:rPr>
              <a:t>Task: Research </a:t>
            </a:r>
            <a:r>
              <a:rPr lang="en-GB" sz="1400" dirty="0">
                <a:solidFill>
                  <a:srgbClr val="000000"/>
                </a:solidFill>
                <a:latin typeface="Century Gothic" panose="020B0502020202020204" pitchFamily="34" charset="0"/>
              </a:rPr>
              <a:t>a list of </a:t>
            </a:r>
            <a:r>
              <a:rPr lang="en-GB" sz="1400" dirty="0" smtClean="0">
                <a:solidFill>
                  <a:srgbClr val="000000"/>
                </a:solidFill>
                <a:latin typeface="Century Gothic" panose="020B0502020202020204" pitchFamily="34" charset="0"/>
              </a:rPr>
              <a:t>Psychology </a:t>
            </a:r>
            <a:r>
              <a:rPr lang="en-GB" sz="1400" dirty="0" smtClean="0">
                <a:solidFill>
                  <a:srgbClr val="000000"/>
                </a:solidFill>
                <a:latin typeface="Century Gothic" panose="020B0502020202020204" pitchFamily="34" charset="0"/>
              </a:rPr>
              <a:t>related </a:t>
            </a:r>
            <a:r>
              <a:rPr lang="en-GB" sz="1400" dirty="0" smtClean="0">
                <a:solidFill>
                  <a:srgbClr val="000000"/>
                </a:solidFill>
                <a:latin typeface="Century Gothic" panose="020B0502020202020204" pitchFamily="34" charset="0"/>
              </a:rPr>
              <a:t>jobs</a:t>
            </a:r>
            <a:r>
              <a:rPr lang="en-GB" sz="1400" dirty="0">
                <a:solidFill>
                  <a:srgbClr val="000000"/>
                </a:solidFill>
                <a:latin typeface="Century Gothic" panose="020B0502020202020204" pitchFamily="34" charset="0"/>
              </a:rPr>
              <a:t>/ </a:t>
            </a:r>
            <a:r>
              <a:rPr lang="en-GB" sz="1400" dirty="0" smtClean="0">
                <a:solidFill>
                  <a:srgbClr val="000000"/>
                </a:solidFill>
                <a:latin typeface="Century Gothic" panose="020B0502020202020204" pitchFamily="34" charset="0"/>
              </a:rPr>
              <a:t> </a:t>
            </a:r>
            <a:r>
              <a:rPr lang="en-GB" sz="1400" dirty="0">
                <a:solidFill>
                  <a:srgbClr val="000000"/>
                </a:solidFill>
                <a:latin typeface="Century Gothic" panose="020B0502020202020204" pitchFamily="34" charset="0"/>
              </a:rPr>
              <a:t>terms for each letter of the alphabet</a:t>
            </a:r>
          </a:p>
        </p:txBody>
      </p:sp>
      <p:sp>
        <p:nvSpPr>
          <p:cNvPr id="2" name="TextBox 1">
            <a:extLst>
              <a:ext uri="{FF2B5EF4-FFF2-40B4-BE49-F238E27FC236}">
                <a16:creationId xmlns:a16="http://schemas.microsoft.com/office/drawing/2014/main" xmlns="" id="{E5BCED7E-6F4A-4A80-84FD-60129E5CA76C}"/>
              </a:ext>
            </a:extLst>
          </p:cNvPr>
          <p:cNvSpPr txBox="1"/>
          <p:nvPr/>
        </p:nvSpPr>
        <p:spPr>
          <a:xfrm>
            <a:off x="195369" y="4145643"/>
            <a:ext cx="6376881" cy="5693866"/>
          </a:xfrm>
          <a:prstGeom prst="rect">
            <a:avLst/>
          </a:prstGeom>
          <a:noFill/>
        </p:spPr>
        <p:txBody>
          <a:bodyPr wrap="square" numCol="2" rtlCol="0">
            <a:spAutoFit/>
          </a:bodyPr>
          <a:lstStyle/>
          <a:p>
            <a:r>
              <a:rPr lang="en-GB" sz="2800" b="1" dirty="0"/>
              <a:t>A</a:t>
            </a:r>
          </a:p>
          <a:p>
            <a:r>
              <a:rPr lang="en-GB" sz="2800" b="1" dirty="0"/>
              <a:t>B</a:t>
            </a:r>
          </a:p>
          <a:p>
            <a:r>
              <a:rPr lang="en-GB" sz="2800" b="1" dirty="0"/>
              <a:t>C</a:t>
            </a:r>
          </a:p>
          <a:p>
            <a:r>
              <a:rPr lang="en-GB" sz="2800" b="1" dirty="0"/>
              <a:t>D</a:t>
            </a:r>
          </a:p>
          <a:p>
            <a:r>
              <a:rPr lang="en-GB" sz="2800" b="1" dirty="0"/>
              <a:t>E</a:t>
            </a:r>
          </a:p>
          <a:p>
            <a:r>
              <a:rPr lang="en-GB" sz="2800" b="1" dirty="0"/>
              <a:t>F</a:t>
            </a:r>
          </a:p>
          <a:p>
            <a:r>
              <a:rPr lang="en-GB" sz="2800" b="1" dirty="0"/>
              <a:t>G</a:t>
            </a:r>
          </a:p>
          <a:p>
            <a:r>
              <a:rPr lang="en-GB" sz="2800" b="1" dirty="0"/>
              <a:t>H</a:t>
            </a:r>
          </a:p>
          <a:p>
            <a:r>
              <a:rPr lang="en-GB" sz="2800" b="1" dirty="0"/>
              <a:t>I</a:t>
            </a:r>
          </a:p>
          <a:p>
            <a:r>
              <a:rPr lang="en-GB" sz="2800" b="1" dirty="0"/>
              <a:t>J</a:t>
            </a:r>
          </a:p>
          <a:p>
            <a:r>
              <a:rPr lang="en-GB" sz="2800" b="1" dirty="0"/>
              <a:t>K</a:t>
            </a:r>
          </a:p>
          <a:p>
            <a:r>
              <a:rPr lang="en-GB" sz="2800" b="1" dirty="0"/>
              <a:t>L</a:t>
            </a:r>
          </a:p>
          <a:p>
            <a:r>
              <a:rPr lang="en-GB" sz="2800" b="1" dirty="0"/>
              <a:t>M</a:t>
            </a:r>
          </a:p>
          <a:p>
            <a:r>
              <a:rPr lang="en-GB" sz="2800" b="1" dirty="0"/>
              <a:t>N</a:t>
            </a:r>
          </a:p>
          <a:p>
            <a:r>
              <a:rPr lang="en-GB" sz="2800" b="1" dirty="0"/>
              <a:t>O</a:t>
            </a:r>
          </a:p>
          <a:p>
            <a:r>
              <a:rPr lang="en-GB" sz="2800" b="1" dirty="0"/>
              <a:t>P</a:t>
            </a:r>
          </a:p>
          <a:p>
            <a:r>
              <a:rPr lang="en-GB" sz="2800" b="1" dirty="0"/>
              <a:t>Q</a:t>
            </a:r>
          </a:p>
          <a:p>
            <a:r>
              <a:rPr lang="en-GB" sz="2800" b="1" dirty="0"/>
              <a:t>R</a:t>
            </a:r>
          </a:p>
          <a:p>
            <a:r>
              <a:rPr lang="en-GB" sz="2800" b="1" dirty="0"/>
              <a:t>S</a:t>
            </a:r>
          </a:p>
          <a:p>
            <a:r>
              <a:rPr lang="en-GB" sz="2800" b="1" dirty="0"/>
              <a:t>T</a:t>
            </a:r>
          </a:p>
          <a:p>
            <a:r>
              <a:rPr lang="en-GB" sz="2800" b="1" dirty="0"/>
              <a:t>U</a:t>
            </a:r>
          </a:p>
          <a:p>
            <a:r>
              <a:rPr lang="en-GB" sz="2800" b="1" dirty="0"/>
              <a:t>V</a:t>
            </a:r>
          </a:p>
          <a:p>
            <a:r>
              <a:rPr lang="en-GB" sz="2800" b="1" dirty="0"/>
              <a:t>W</a:t>
            </a:r>
          </a:p>
          <a:p>
            <a:r>
              <a:rPr lang="en-GB" sz="2800" b="1" dirty="0"/>
              <a:t>X</a:t>
            </a:r>
          </a:p>
          <a:p>
            <a:r>
              <a:rPr lang="en-GB" sz="2800" b="1" dirty="0"/>
              <a:t>Y</a:t>
            </a:r>
          </a:p>
          <a:p>
            <a:r>
              <a:rPr lang="en-GB" sz="2800" b="1" dirty="0"/>
              <a:t>Z</a:t>
            </a:r>
          </a:p>
        </p:txBody>
      </p:sp>
      <p:sp>
        <p:nvSpPr>
          <p:cNvPr id="10" name="Slide Number Placeholder 9">
            <a:extLst>
              <a:ext uri="{FF2B5EF4-FFF2-40B4-BE49-F238E27FC236}">
                <a16:creationId xmlns:a16="http://schemas.microsoft.com/office/drawing/2014/main" xmlns="" id="{72D47329-51B3-4F4B-A868-7F2CC0B8AADD}"/>
              </a:ext>
            </a:extLst>
          </p:cNvPr>
          <p:cNvSpPr>
            <a:spLocks noGrp="1"/>
          </p:cNvSpPr>
          <p:nvPr>
            <p:ph type="sldNum" sz="quarter" idx="12"/>
          </p:nvPr>
        </p:nvSpPr>
        <p:spPr/>
        <p:txBody>
          <a:bodyPr/>
          <a:lstStyle/>
          <a:p>
            <a:fld id="{42197ACC-EB3C-4466-A41B-F6CC006DF8B4}" type="slidenum">
              <a:rPr lang="en-GB" smtClean="0"/>
              <a:t>11</a:t>
            </a:fld>
            <a:endParaRPr lang="en-GB"/>
          </a:p>
        </p:txBody>
      </p:sp>
      <p:pic>
        <p:nvPicPr>
          <p:cNvPr id="11" name="Picture 10" descr="unsplash_alphabet_1540899-768x51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6975" y="793715"/>
            <a:ext cx="6297894" cy="3104307"/>
          </a:xfrm>
          <a:prstGeom prst="rect">
            <a:avLst/>
          </a:prstGeom>
        </p:spPr>
      </p:pic>
      <p:pic>
        <p:nvPicPr>
          <p:cNvPr id="12" name="Picture 11"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39970" y="8935654"/>
            <a:ext cx="593104" cy="712923"/>
          </a:xfrm>
          <a:prstGeom prst="rect">
            <a:avLst/>
          </a:prstGeom>
        </p:spPr>
      </p:pic>
    </p:spTree>
    <p:extLst>
      <p:ext uri="{BB962C8B-B14F-4D97-AF65-F5344CB8AC3E}">
        <p14:creationId xmlns:p14="http://schemas.microsoft.com/office/powerpoint/2010/main" val="2431077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12</a:t>
            </a:fld>
            <a:endParaRPr lang="en-GB"/>
          </a:p>
        </p:txBody>
      </p:sp>
      <p:sp>
        <p:nvSpPr>
          <p:cNvPr id="3" name="TextBox 2"/>
          <p:cNvSpPr txBox="1"/>
          <p:nvPr/>
        </p:nvSpPr>
        <p:spPr>
          <a:xfrm>
            <a:off x="282259" y="317486"/>
            <a:ext cx="6350816" cy="369332"/>
          </a:xfrm>
          <a:prstGeom prst="rect">
            <a:avLst/>
          </a:prstGeom>
          <a:noFill/>
        </p:spPr>
        <p:txBody>
          <a:bodyPr wrap="square" rtlCol="0">
            <a:spAutoFit/>
          </a:bodyPr>
          <a:lstStyle/>
          <a:p>
            <a:r>
              <a:rPr lang="en-US" b="1" u="sng" dirty="0" smtClean="0"/>
              <a:t>The History of Psychology </a:t>
            </a:r>
            <a:endParaRPr lang="en-US" b="1" u="sng" dirty="0"/>
          </a:p>
        </p:txBody>
      </p:sp>
      <p:sp>
        <p:nvSpPr>
          <p:cNvPr id="4" name="TextBox 3"/>
          <p:cNvSpPr txBox="1"/>
          <p:nvPr/>
        </p:nvSpPr>
        <p:spPr>
          <a:xfrm>
            <a:off x="170041" y="787372"/>
            <a:ext cx="6515958" cy="4801315"/>
          </a:xfrm>
          <a:prstGeom prst="rect">
            <a:avLst/>
          </a:prstGeom>
          <a:noFill/>
        </p:spPr>
        <p:txBody>
          <a:bodyPr wrap="square" rtlCol="0">
            <a:spAutoFit/>
          </a:bodyPr>
          <a:lstStyle/>
          <a:p>
            <a:r>
              <a:rPr lang="en-GB" b="1" dirty="0" smtClean="0"/>
              <a:t>Task</a:t>
            </a:r>
            <a:r>
              <a:rPr lang="en-GB" dirty="0" smtClean="0"/>
              <a:t>: You </a:t>
            </a:r>
            <a:r>
              <a:rPr lang="en-GB" dirty="0"/>
              <a:t>need to create an A4 Psychological History timeline. On your timeline you should include a number of features such as the ones below (but not necessarily ONLY these). </a:t>
            </a:r>
            <a:endParaRPr lang="en-GB" dirty="0" smtClean="0"/>
          </a:p>
          <a:p>
            <a:endParaRPr lang="en-GB" dirty="0"/>
          </a:p>
          <a:p>
            <a:r>
              <a:rPr lang="en-GB" dirty="0" smtClean="0"/>
              <a:t>To </a:t>
            </a:r>
            <a:r>
              <a:rPr lang="en-GB" dirty="0"/>
              <a:t>make a high quality timeline, you will need to do some additional research into what each of the events actually refers to – and why it might have been important to the development of Psychology</a:t>
            </a:r>
            <a:r>
              <a:rPr lang="en-GB" dirty="0" smtClean="0"/>
              <a:t>.</a:t>
            </a:r>
          </a:p>
          <a:p>
            <a:endParaRPr lang="en-GB" dirty="0"/>
          </a:p>
          <a:p>
            <a:r>
              <a:rPr lang="en-GB" dirty="0"/>
              <a:t>The Curious Case of Phineas Gage, Wilhelm Wundt’s Psychology Lab, foundation of the American Psychological Association, Sigmund Freud publishes </a:t>
            </a:r>
            <a:r>
              <a:rPr lang="en-GB" i="1" dirty="0"/>
              <a:t>“The Interpretation of Dreams”</a:t>
            </a:r>
            <a:r>
              <a:rPr lang="en-GB" dirty="0"/>
              <a:t>, Pavlov’s Dog Studies are published, Carl Rogers publishes </a:t>
            </a:r>
            <a:r>
              <a:rPr lang="en-GB" i="1" dirty="0"/>
              <a:t>“Counselling and Psychotherapy”</a:t>
            </a:r>
            <a:r>
              <a:rPr lang="en-GB" dirty="0"/>
              <a:t>, the first use of a brain scan in Psychological research</a:t>
            </a:r>
            <a:r>
              <a:rPr lang="en-GB" dirty="0" smtClean="0"/>
              <a:t>.</a:t>
            </a:r>
          </a:p>
          <a:p>
            <a:endParaRPr lang="en-GB" dirty="0"/>
          </a:p>
          <a:p>
            <a:r>
              <a:rPr lang="en-GB" dirty="0"/>
              <a:t>This will be the focus of the first topic we will study next year. A great link for this task is </a:t>
            </a:r>
            <a:r>
              <a:rPr lang="en-US" u="sng" dirty="0">
                <a:hlinkClick r:id="rId2"/>
              </a:rPr>
              <a:t>https://allpsych.com/timeline/</a:t>
            </a:r>
            <a:r>
              <a:rPr lang="en-GB" dirty="0"/>
              <a:t>. </a:t>
            </a:r>
          </a:p>
        </p:txBody>
      </p:sp>
      <p:pic>
        <p:nvPicPr>
          <p:cNvPr id="5" name="Picture 4" descr="famous-psychologists-1-orig_orig-e1550489199453.jpg"/>
          <p:cNvPicPr>
            <a:picLocks noChangeAspect="1"/>
          </p:cNvPicPr>
          <p:nvPr/>
        </p:nvPicPr>
        <p:blipFill rotWithShape="1">
          <a:blip r:embed="rId3">
            <a:extLst>
              <a:ext uri="{28A0092B-C50C-407E-A947-70E740481C1C}">
                <a14:useLocalDpi xmlns:a14="http://schemas.microsoft.com/office/drawing/2010/main" val="0"/>
              </a:ext>
            </a:extLst>
          </a:blip>
          <a:srcRect b="3224"/>
          <a:stretch/>
        </p:blipFill>
        <p:spPr>
          <a:xfrm>
            <a:off x="0" y="5665220"/>
            <a:ext cx="6858000" cy="4099675"/>
          </a:xfrm>
          <a:prstGeom prst="rect">
            <a:avLst/>
          </a:prstGeom>
        </p:spPr>
      </p:pic>
    </p:spTree>
    <p:extLst>
      <p:ext uri="{BB962C8B-B14F-4D97-AF65-F5344CB8AC3E}">
        <p14:creationId xmlns:p14="http://schemas.microsoft.com/office/powerpoint/2010/main" val="3726957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13</a:t>
            </a:fld>
            <a:endParaRPr lang="en-GB"/>
          </a:p>
        </p:txBody>
      </p:sp>
      <p:sp>
        <p:nvSpPr>
          <p:cNvPr id="3" name="TextBox 2"/>
          <p:cNvSpPr txBox="1"/>
          <p:nvPr/>
        </p:nvSpPr>
        <p:spPr>
          <a:xfrm>
            <a:off x="211694" y="4374250"/>
            <a:ext cx="6350817" cy="369332"/>
          </a:xfrm>
          <a:prstGeom prst="rect">
            <a:avLst/>
          </a:prstGeom>
          <a:noFill/>
        </p:spPr>
        <p:txBody>
          <a:bodyPr wrap="square" rtlCol="0">
            <a:spAutoFit/>
          </a:bodyPr>
          <a:lstStyle/>
          <a:p>
            <a:r>
              <a:rPr lang="en-US" b="1" u="sng" dirty="0" smtClean="0"/>
              <a:t>Approaches in Psychology: </a:t>
            </a:r>
            <a:endParaRPr lang="en-US" b="1" u="sng" dirty="0"/>
          </a:p>
        </p:txBody>
      </p:sp>
      <p:sp>
        <p:nvSpPr>
          <p:cNvPr id="5" name="Rectangle 4"/>
          <p:cNvSpPr/>
          <p:nvPr/>
        </p:nvSpPr>
        <p:spPr>
          <a:xfrm>
            <a:off x="356131" y="4823046"/>
            <a:ext cx="6294586" cy="4801315"/>
          </a:xfrm>
          <a:prstGeom prst="rect">
            <a:avLst/>
          </a:prstGeom>
        </p:spPr>
        <p:txBody>
          <a:bodyPr wrap="square">
            <a:spAutoFit/>
          </a:bodyPr>
          <a:lstStyle/>
          <a:p>
            <a:r>
              <a:rPr lang="en-GB" b="1" dirty="0" smtClean="0"/>
              <a:t>Task: </a:t>
            </a:r>
            <a:r>
              <a:rPr lang="en-GB" dirty="0" smtClean="0"/>
              <a:t>There </a:t>
            </a:r>
            <a:r>
              <a:rPr lang="en-GB" dirty="0"/>
              <a:t>are some core approaches to Psychology that you need to know for </a:t>
            </a:r>
            <a:r>
              <a:rPr lang="en-GB" dirty="0" smtClean="0"/>
              <a:t>your course next year </a:t>
            </a:r>
            <a:r>
              <a:rPr lang="en-GB" dirty="0"/>
              <a:t>– they are different ways of explaining human behaviours</a:t>
            </a:r>
            <a:r>
              <a:rPr lang="en-GB" dirty="0" smtClean="0"/>
              <a:t>.</a:t>
            </a:r>
          </a:p>
          <a:p>
            <a:endParaRPr lang="en-GB" dirty="0"/>
          </a:p>
          <a:p>
            <a:r>
              <a:rPr lang="en-GB" dirty="0" smtClean="0"/>
              <a:t>Some </a:t>
            </a:r>
            <a:r>
              <a:rPr lang="en-GB" dirty="0"/>
              <a:t>of these are listed below: your job is to do some research on them using the internet (Wikipedia, while sometimes untrustworthy, is very good for this! There are also plenty of great videos on YouTube you can watch). </a:t>
            </a:r>
            <a:endParaRPr lang="en-GB" dirty="0" smtClean="0"/>
          </a:p>
          <a:p>
            <a:endParaRPr lang="en-GB" dirty="0" smtClean="0"/>
          </a:p>
          <a:p>
            <a:r>
              <a:rPr lang="en-GB" dirty="0" smtClean="0"/>
              <a:t>You </a:t>
            </a:r>
            <a:r>
              <a:rPr lang="en-GB" dirty="0"/>
              <a:t>should find out: what does this word mean? How might it explain human behaviour? Identify one key researcher from this area – and why are they famous</a:t>
            </a:r>
            <a:r>
              <a:rPr lang="en-GB" dirty="0" smtClean="0"/>
              <a:t>?</a:t>
            </a:r>
          </a:p>
          <a:p>
            <a:endParaRPr lang="en-GB" dirty="0"/>
          </a:p>
          <a:p>
            <a:pPr marL="342900" indent="-342900">
              <a:buFont typeface="+mj-lt"/>
              <a:buAutoNum type="arabicPeriod"/>
            </a:pPr>
            <a:r>
              <a:rPr lang="en-GB" dirty="0"/>
              <a:t>The Behaviourist Approach</a:t>
            </a:r>
          </a:p>
          <a:p>
            <a:pPr marL="342900" indent="-342900">
              <a:buFont typeface="+mj-lt"/>
              <a:buAutoNum type="arabicPeriod"/>
            </a:pPr>
            <a:r>
              <a:rPr lang="en-GB" dirty="0"/>
              <a:t>The Social Learning Theory Approach</a:t>
            </a:r>
          </a:p>
          <a:p>
            <a:pPr marL="342900" indent="-342900">
              <a:buFont typeface="+mj-lt"/>
              <a:buAutoNum type="arabicPeriod"/>
            </a:pPr>
            <a:r>
              <a:rPr lang="en-GB" dirty="0"/>
              <a:t>The Cognitive Approach</a:t>
            </a:r>
          </a:p>
          <a:p>
            <a:pPr marL="342900" indent="-342900">
              <a:buFont typeface="+mj-lt"/>
              <a:buAutoNum type="arabicPeriod"/>
            </a:pPr>
            <a:r>
              <a:rPr lang="en-GB" dirty="0"/>
              <a:t>The Biological Approach</a:t>
            </a:r>
          </a:p>
        </p:txBody>
      </p:sp>
      <p:pic>
        <p:nvPicPr>
          <p:cNvPr id="6" name="Picture 5" descr="Unknown.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666" y="189249"/>
            <a:ext cx="6418768" cy="4023031"/>
          </a:xfrm>
          <a:prstGeom prst="rect">
            <a:avLst/>
          </a:prstGeom>
        </p:spPr>
      </p:pic>
    </p:spTree>
    <p:extLst>
      <p:ext uri="{BB962C8B-B14F-4D97-AF65-F5344CB8AC3E}">
        <p14:creationId xmlns:p14="http://schemas.microsoft.com/office/powerpoint/2010/main" val="3510462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14</a:t>
            </a:fld>
            <a:endParaRPr lang="en-GB"/>
          </a:p>
        </p:txBody>
      </p:sp>
      <p:sp>
        <p:nvSpPr>
          <p:cNvPr id="3" name="TextBox 2"/>
          <p:cNvSpPr txBox="1"/>
          <p:nvPr/>
        </p:nvSpPr>
        <p:spPr>
          <a:xfrm>
            <a:off x="211694" y="282210"/>
            <a:ext cx="6350817" cy="369332"/>
          </a:xfrm>
          <a:prstGeom prst="rect">
            <a:avLst/>
          </a:prstGeom>
          <a:noFill/>
        </p:spPr>
        <p:txBody>
          <a:bodyPr wrap="square" rtlCol="0">
            <a:spAutoFit/>
          </a:bodyPr>
          <a:lstStyle/>
          <a:p>
            <a:r>
              <a:rPr lang="en-US" b="1" u="sng" dirty="0" smtClean="0"/>
              <a:t>Approaches in Psychology</a:t>
            </a:r>
            <a:r>
              <a:rPr lang="en-US" dirty="0" smtClean="0"/>
              <a:t>: </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536896517"/>
              </p:ext>
            </p:extLst>
          </p:nvPr>
        </p:nvGraphicFramePr>
        <p:xfrm>
          <a:off x="260940" y="853835"/>
          <a:ext cx="6336852" cy="8406168"/>
        </p:xfrm>
        <a:graphic>
          <a:graphicData uri="http://schemas.openxmlformats.org/drawingml/2006/table">
            <a:tbl>
              <a:tblPr firstRow="1" bandRow="1">
                <a:tableStyleId>{5940675A-B579-460E-94D1-54222C63F5DA}</a:tableStyleId>
              </a:tblPr>
              <a:tblGrid>
                <a:gridCol w="3168426"/>
                <a:gridCol w="3168426"/>
              </a:tblGrid>
              <a:tr h="4203084">
                <a:tc>
                  <a:txBody>
                    <a:bodyPr/>
                    <a:lstStyle/>
                    <a:p>
                      <a:r>
                        <a:rPr lang="en-US" b="1" dirty="0" smtClean="0"/>
                        <a:t>What does this Approach mean?</a:t>
                      </a:r>
                      <a:endParaRPr lang="en-US" b="1" dirty="0"/>
                    </a:p>
                  </a:txBody>
                  <a:tcPr/>
                </a:tc>
                <a:tc>
                  <a:txBody>
                    <a:bodyPr/>
                    <a:lstStyle/>
                    <a:p>
                      <a:r>
                        <a:rPr lang="en-US" b="1" dirty="0" smtClean="0"/>
                        <a:t>How does this approach explain human </a:t>
                      </a:r>
                      <a:r>
                        <a:rPr lang="en-US" b="1" dirty="0" err="1" smtClean="0"/>
                        <a:t>behaviour</a:t>
                      </a:r>
                      <a:r>
                        <a:rPr lang="en-US" b="1" dirty="0" smtClean="0"/>
                        <a:t>?</a:t>
                      </a:r>
                      <a:endParaRPr lang="en-US" b="1" dirty="0"/>
                    </a:p>
                  </a:txBody>
                  <a:tcPr/>
                </a:tc>
              </a:tr>
              <a:tr h="4203084">
                <a:tc>
                  <a:txBody>
                    <a:bodyPr/>
                    <a:lstStyle/>
                    <a:p>
                      <a:r>
                        <a:rPr lang="en-US" b="1" dirty="0" smtClean="0"/>
                        <a:t>One Key</a:t>
                      </a:r>
                      <a:r>
                        <a:rPr lang="en-US" b="1" baseline="0" dirty="0" smtClean="0"/>
                        <a:t> Psychologist in this approach?</a:t>
                      </a:r>
                      <a:endParaRPr lang="en-US" b="1" dirty="0"/>
                    </a:p>
                  </a:txBody>
                  <a:tcPr/>
                </a:tc>
                <a:tc>
                  <a:txBody>
                    <a:bodyPr/>
                    <a:lstStyle/>
                    <a:p>
                      <a:r>
                        <a:rPr lang="en-US" b="1" dirty="0" smtClean="0"/>
                        <a:t>Why is</a:t>
                      </a:r>
                      <a:r>
                        <a:rPr lang="en-US" b="1" baseline="0" dirty="0" smtClean="0"/>
                        <a:t> this person famous? </a:t>
                      </a:r>
                      <a:endParaRPr lang="en-US" b="1" dirty="0"/>
                    </a:p>
                  </a:txBody>
                  <a:tcPr/>
                </a:tc>
              </a:tr>
            </a:tbl>
          </a:graphicData>
        </a:graphic>
      </p:graphicFrame>
    </p:spTree>
    <p:extLst>
      <p:ext uri="{BB962C8B-B14F-4D97-AF65-F5344CB8AC3E}">
        <p14:creationId xmlns:p14="http://schemas.microsoft.com/office/powerpoint/2010/main" val="9758722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EC595260-552B-4810-BC7C-84A7ADA885FF}"/>
              </a:ext>
            </a:extLst>
          </p:cNvPr>
          <p:cNvPicPr>
            <a:picLocks noChangeAspect="1"/>
          </p:cNvPicPr>
          <p:nvPr/>
        </p:nvPicPr>
        <p:blipFill>
          <a:blip r:embed="rId2"/>
          <a:stretch>
            <a:fillRect/>
          </a:stretch>
        </p:blipFill>
        <p:spPr>
          <a:xfrm>
            <a:off x="68429" y="502662"/>
            <a:ext cx="6721131" cy="6107688"/>
          </a:xfrm>
          <a:prstGeom prst="rect">
            <a:avLst/>
          </a:prstGeom>
          <a:noFill/>
          <a:ln>
            <a:solidFill>
              <a:schemeClr val="tx1"/>
            </a:solidFill>
          </a:ln>
        </p:spPr>
      </p:pic>
      <p:sp>
        <p:nvSpPr>
          <p:cNvPr id="3" name="TextBox 2">
            <a:extLst>
              <a:ext uri="{FF2B5EF4-FFF2-40B4-BE49-F238E27FC236}">
                <a16:creationId xmlns:a16="http://schemas.microsoft.com/office/drawing/2014/main" xmlns="" id="{C9F89680-1F5A-4CAB-92E1-1B25AC858657}"/>
              </a:ext>
            </a:extLst>
          </p:cNvPr>
          <p:cNvSpPr txBox="1"/>
          <p:nvPr/>
        </p:nvSpPr>
        <p:spPr>
          <a:xfrm>
            <a:off x="2455809" y="733327"/>
            <a:ext cx="1946367" cy="403957"/>
          </a:xfrm>
          <a:prstGeom prst="rect">
            <a:avLst/>
          </a:prstGeom>
          <a:noFill/>
        </p:spPr>
        <p:txBody>
          <a:bodyPr wrap="none" rtlCol="0">
            <a:spAutoFit/>
          </a:bodyPr>
          <a:lstStyle/>
          <a:p>
            <a:r>
              <a:rPr lang="en-GB" sz="2025" b="1" dirty="0">
                <a:solidFill>
                  <a:srgbClr val="000000"/>
                </a:solidFill>
                <a:latin typeface="Century Gothic" panose="020B0502020202020204" pitchFamily="34" charset="0"/>
              </a:rPr>
              <a:t>Research task</a:t>
            </a:r>
          </a:p>
        </p:txBody>
      </p:sp>
      <p:sp>
        <p:nvSpPr>
          <p:cNvPr id="4" name="TextBox 3">
            <a:extLst>
              <a:ext uri="{FF2B5EF4-FFF2-40B4-BE49-F238E27FC236}">
                <a16:creationId xmlns:a16="http://schemas.microsoft.com/office/drawing/2014/main" xmlns="" id="{37B08516-40AC-4D03-BCAB-35D437F02AAF}"/>
              </a:ext>
            </a:extLst>
          </p:cNvPr>
          <p:cNvSpPr txBox="1"/>
          <p:nvPr/>
        </p:nvSpPr>
        <p:spPr>
          <a:xfrm>
            <a:off x="873872" y="1444147"/>
            <a:ext cx="5110243" cy="4001096"/>
          </a:xfrm>
          <a:prstGeom prst="rect">
            <a:avLst/>
          </a:prstGeom>
          <a:noFill/>
        </p:spPr>
        <p:txBody>
          <a:bodyPr wrap="square" rtlCol="0">
            <a:spAutoFit/>
          </a:bodyPr>
          <a:lstStyle/>
          <a:p>
            <a:pPr algn="ctr"/>
            <a:r>
              <a:rPr lang="en-GB" sz="1600" dirty="0">
                <a:solidFill>
                  <a:srgbClr val="000000"/>
                </a:solidFill>
                <a:latin typeface="Century Gothic" panose="020B0502020202020204" pitchFamily="34" charset="0"/>
              </a:rPr>
              <a:t>Chose a professional from the following</a:t>
            </a:r>
            <a:r>
              <a:rPr lang="en-GB" sz="1600" dirty="0" smtClean="0">
                <a:solidFill>
                  <a:srgbClr val="000000"/>
                </a:solidFill>
                <a:latin typeface="Century Gothic" panose="020B0502020202020204" pitchFamily="34" charset="0"/>
              </a:rPr>
              <a:t>:</a:t>
            </a:r>
          </a:p>
          <a:p>
            <a:pPr algn="ctr"/>
            <a:endParaRPr lang="en-GB" sz="1400" dirty="0">
              <a:solidFill>
                <a:srgbClr val="000000"/>
              </a:solidFill>
              <a:latin typeface="Century Gothic" panose="020B0502020202020204" pitchFamily="34" charset="0"/>
            </a:endParaRPr>
          </a:p>
          <a:p>
            <a:pPr marL="285750" indent="-285750" algn="ctr">
              <a:buFont typeface="Arial"/>
              <a:buChar char="•"/>
            </a:pPr>
            <a:r>
              <a:rPr lang="en-GB" sz="1600" dirty="0" smtClean="0">
                <a:solidFill>
                  <a:srgbClr val="000000"/>
                </a:solidFill>
                <a:latin typeface="Century Gothic" panose="020B0502020202020204" pitchFamily="34" charset="0"/>
              </a:rPr>
              <a:t>Clinical Psychologist</a:t>
            </a:r>
          </a:p>
          <a:p>
            <a:pPr marL="285750" indent="-285750" algn="ctr">
              <a:buFont typeface="Arial"/>
              <a:buChar char="•"/>
            </a:pPr>
            <a:r>
              <a:rPr lang="en-GB" sz="1600" dirty="0" err="1" smtClean="0">
                <a:solidFill>
                  <a:srgbClr val="000000"/>
                </a:solidFill>
                <a:latin typeface="Century Gothic" panose="020B0502020202020204" pitchFamily="34" charset="0"/>
              </a:rPr>
              <a:t>Couselling</a:t>
            </a:r>
            <a:r>
              <a:rPr lang="en-GB" sz="1600" dirty="0" smtClean="0">
                <a:solidFill>
                  <a:srgbClr val="000000"/>
                </a:solidFill>
                <a:latin typeface="Century Gothic" panose="020B0502020202020204" pitchFamily="34" charset="0"/>
              </a:rPr>
              <a:t> Psychologist</a:t>
            </a:r>
          </a:p>
          <a:p>
            <a:pPr marL="285750" indent="-285750" algn="ctr">
              <a:buFont typeface="Arial"/>
              <a:buChar char="•"/>
            </a:pPr>
            <a:r>
              <a:rPr lang="en-GB" sz="1600" dirty="0" smtClean="0">
                <a:solidFill>
                  <a:srgbClr val="000000"/>
                </a:solidFill>
                <a:latin typeface="Century Gothic" panose="020B0502020202020204" pitchFamily="34" charset="0"/>
              </a:rPr>
              <a:t>Educational Psychologist</a:t>
            </a:r>
          </a:p>
          <a:p>
            <a:pPr marL="285750" indent="-285750" algn="ctr">
              <a:buFont typeface="Arial"/>
              <a:buChar char="•"/>
            </a:pPr>
            <a:r>
              <a:rPr lang="en-GB" sz="1600" dirty="0" smtClean="0">
                <a:solidFill>
                  <a:srgbClr val="000000"/>
                </a:solidFill>
                <a:latin typeface="Century Gothic" panose="020B0502020202020204" pitchFamily="34" charset="0"/>
              </a:rPr>
              <a:t>Forensic Psychologist</a:t>
            </a:r>
            <a:endParaRPr lang="en-GB" sz="1600" dirty="0">
              <a:solidFill>
                <a:srgbClr val="000000"/>
              </a:solidFill>
              <a:latin typeface="Century Gothic" panose="020B0502020202020204" pitchFamily="34" charset="0"/>
            </a:endParaRPr>
          </a:p>
          <a:p>
            <a:pPr algn="ctr"/>
            <a:r>
              <a:rPr lang="en-GB" sz="1600" dirty="0">
                <a:solidFill>
                  <a:srgbClr val="000000"/>
                </a:solidFill>
                <a:latin typeface="Century Gothic" panose="020B0502020202020204" pitchFamily="34" charset="0"/>
              </a:rPr>
              <a:t>Create a fact file for your chosen job role</a:t>
            </a:r>
          </a:p>
          <a:p>
            <a:pPr algn="ctr"/>
            <a:r>
              <a:rPr lang="en-GB" sz="1600" dirty="0">
                <a:solidFill>
                  <a:srgbClr val="000000"/>
                </a:solidFill>
                <a:latin typeface="Century Gothic" panose="020B0502020202020204" pitchFamily="34" charset="0"/>
              </a:rPr>
              <a:t>You could include:</a:t>
            </a:r>
          </a:p>
          <a:p>
            <a:pPr marL="192867" indent="-192867" algn="ctr">
              <a:buFont typeface="Arial" panose="020B0604020202020204" pitchFamily="34" charset="0"/>
              <a:buChar char="•"/>
            </a:pPr>
            <a:r>
              <a:rPr lang="en-GB" sz="1600" dirty="0">
                <a:solidFill>
                  <a:srgbClr val="000000"/>
                </a:solidFill>
                <a:latin typeface="Century Gothic" panose="020B0502020202020204" pitchFamily="34" charset="0"/>
              </a:rPr>
              <a:t>A day in the life of……</a:t>
            </a:r>
          </a:p>
          <a:p>
            <a:pPr marL="192867" indent="-192867" algn="ctr">
              <a:buFont typeface="Arial" panose="020B0604020202020204" pitchFamily="34" charset="0"/>
              <a:buChar char="•"/>
            </a:pPr>
            <a:r>
              <a:rPr lang="en-GB" sz="1600" dirty="0">
                <a:solidFill>
                  <a:srgbClr val="000000"/>
                </a:solidFill>
                <a:latin typeface="Century Gothic" panose="020B0502020202020204" pitchFamily="34" charset="0"/>
              </a:rPr>
              <a:t>General roles and responsibilities</a:t>
            </a:r>
          </a:p>
          <a:p>
            <a:pPr marL="192867" indent="-192867" algn="ctr">
              <a:buFont typeface="Arial" panose="020B0604020202020204" pitchFamily="34" charset="0"/>
              <a:buChar char="•"/>
            </a:pPr>
            <a:r>
              <a:rPr lang="en-GB" sz="1600" dirty="0">
                <a:solidFill>
                  <a:srgbClr val="000000"/>
                </a:solidFill>
                <a:latin typeface="Century Gothic" panose="020B0502020202020204" pitchFamily="34" charset="0"/>
              </a:rPr>
              <a:t>Routes into the role/ qualifications required</a:t>
            </a:r>
          </a:p>
          <a:p>
            <a:pPr marL="192867" indent="-192867" algn="ctr">
              <a:buFont typeface="Arial" panose="020B0604020202020204" pitchFamily="34" charset="0"/>
              <a:buChar char="•"/>
            </a:pPr>
            <a:r>
              <a:rPr lang="en-GB" sz="1600" dirty="0">
                <a:solidFill>
                  <a:srgbClr val="000000"/>
                </a:solidFill>
                <a:latin typeface="Century Gothic" panose="020B0502020202020204" pitchFamily="34" charset="0"/>
              </a:rPr>
              <a:t>Skills &amp; qualities</a:t>
            </a:r>
          </a:p>
          <a:p>
            <a:pPr marL="192867" indent="-192867" algn="ctr">
              <a:buFont typeface="Arial" panose="020B0604020202020204" pitchFamily="34" charset="0"/>
              <a:buChar char="•"/>
            </a:pPr>
            <a:r>
              <a:rPr lang="en-GB" sz="1600" dirty="0">
                <a:solidFill>
                  <a:srgbClr val="000000"/>
                </a:solidFill>
                <a:latin typeface="Century Gothic" panose="020B0502020202020204" pitchFamily="34" charset="0"/>
              </a:rPr>
              <a:t>Average pay</a:t>
            </a:r>
          </a:p>
          <a:p>
            <a:pPr marL="192867" indent="-192867" algn="ctr">
              <a:buFont typeface="Arial" panose="020B0604020202020204" pitchFamily="34" charset="0"/>
              <a:buChar char="•"/>
            </a:pPr>
            <a:r>
              <a:rPr lang="en-GB" sz="1600" dirty="0">
                <a:solidFill>
                  <a:srgbClr val="000000"/>
                </a:solidFill>
                <a:latin typeface="Century Gothic" panose="020B0502020202020204" pitchFamily="34" charset="0"/>
              </a:rPr>
              <a:t>Where they work</a:t>
            </a:r>
          </a:p>
          <a:p>
            <a:pPr marL="192867" indent="-192867" algn="ctr">
              <a:buFont typeface="Arial" panose="020B0604020202020204" pitchFamily="34" charset="0"/>
              <a:buChar char="•"/>
            </a:pPr>
            <a:r>
              <a:rPr lang="en-GB" sz="1600" dirty="0">
                <a:solidFill>
                  <a:srgbClr val="000000"/>
                </a:solidFill>
                <a:latin typeface="Century Gothic" panose="020B0502020202020204" pitchFamily="34" charset="0"/>
              </a:rPr>
              <a:t>Who they work with</a:t>
            </a:r>
          </a:p>
          <a:p>
            <a:pPr algn="ctr"/>
            <a:r>
              <a:rPr lang="en-GB" sz="1600" dirty="0">
                <a:solidFill>
                  <a:srgbClr val="000000"/>
                </a:solidFill>
                <a:latin typeface="Century Gothic" panose="020B0502020202020204" pitchFamily="34" charset="0"/>
              </a:rPr>
              <a:t>And anything else you think may be suitable</a:t>
            </a:r>
          </a:p>
        </p:txBody>
      </p:sp>
      <p:pic>
        <p:nvPicPr>
          <p:cNvPr id="7170" name="Picture 2" descr="Survey reveals NHS research and innovation priorities | AHSN Network">
            <a:extLst>
              <a:ext uri="{FF2B5EF4-FFF2-40B4-BE49-F238E27FC236}">
                <a16:creationId xmlns:a16="http://schemas.microsoft.com/office/drawing/2014/main" xmlns="" id="{AAAAC22D-1AFB-4530-B266-F453CC85B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943" y="6878860"/>
            <a:ext cx="6588338" cy="2660732"/>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xmlns="" id="{1E3EF752-8F02-48F5-AE1B-2621C55C58CA}"/>
              </a:ext>
            </a:extLst>
          </p:cNvPr>
          <p:cNvSpPr>
            <a:spLocks noGrp="1"/>
          </p:cNvSpPr>
          <p:nvPr>
            <p:ph type="sldNum" sz="quarter" idx="12"/>
          </p:nvPr>
        </p:nvSpPr>
        <p:spPr/>
        <p:txBody>
          <a:bodyPr/>
          <a:lstStyle/>
          <a:p>
            <a:fld id="{42197ACC-EB3C-4466-A41B-F6CC006DF8B4}" type="slidenum">
              <a:rPr lang="en-GB" smtClean="0"/>
              <a:t>15</a:t>
            </a:fld>
            <a:endParaRPr lang="en-GB"/>
          </a:p>
        </p:txBody>
      </p:sp>
      <p:pic>
        <p:nvPicPr>
          <p:cNvPr id="7" name="Picture 6">
            <a:extLst>
              <a:ext uri="{FF2B5EF4-FFF2-40B4-BE49-F238E27FC236}">
                <a16:creationId xmlns:a16="http://schemas.microsoft.com/office/drawing/2014/main" xmlns="" id="{E6B6236D-3F26-48FF-AC0F-FD03279E7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226396" y="0"/>
            <a:ext cx="1490475" cy="1868428"/>
          </a:xfrm>
          <a:prstGeom prst="rect">
            <a:avLst/>
          </a:prstGeom>
        </p:spPr>
      </p:pic>
    </p:spTree>
    <p:extLst>
      <p:ext uri="{BB962C8B-B14F-4D97-AF65-F5344CB8AC3E}">
        <p14:creationId xmlns:p14="http://schemas.microsoft.com/office/powerpoint/2010/main" val="38792983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16</a:t>
            </a:fld>
            <a:endParaRPr lang="en-GB" dirty="0"/>
          </a:p>
        </p:txBody>
      </p:sp>
      <p:sp>
        <p:nvSpPr>
          <p:cNvPr id="4" name="Rectangle 3"/>
          <p:cNvSpPr/>
          <p:nvPr/>
        </p:nvSpPr>
        <p:spPr>
          <a:xfrm>
            <a:off x="179719" y="141134"/>
            <a:ext cx="6506279" cy="8402299"/>
          </a:xfrm>
          <a:prstGeom prst="rect">
            <a:avLst/>
          </a:prstGeom>
        </p:spPr>
        <p:txBody>
          <a:bodyPr wrap="square">
            <a:spAutoFit/>
          </a:bodyPr>
          <a:lstStyle/>
          <a:p>
            <a:r>
              <a:rPr lang="en-GB" b="1" u="sng" dirty="0" smtClean="0"/>
              <a:t>Psychology Today:</a:t>
            </a:r>
          </a:p>
          <a:p>
            <a:endParaRPr lang="en-GB" dirty="0"/>
          </a:p>
          <a:p>
            <a:r>
              <a:rPr lang="en-GB" dirty="0" smtClean="0"/>
              <a:t>Task: Psychology </a:t>
            </a:r>
            <a:r>
              <a:rPr lang="en-GB" dirty="0"/>
              <a:t>is still a developing subject, with new research and information being revealed every single day. As keen young Psychologists, you need to keep abreast of new information. Twitter is seen by some to be the future of social science – it is used by researchers, academics and other social scientists alike to share news and information as well as discuss issues. I would advise that you create yourselves Twitter accounts as soon as possible and follow the below users for information and news</a:t>
            </a:r>
            <a:r>
              <a:rPr lang="en-GB" dirty="0" smtClean="0"/>
              <a:t>:</a:t>
            </a:r>
          </a:p>
          <a:p>
            <a:endParaRPr lang="en-GB" dirty="0" smtClean="0"/>
          </a:p>
          <a:p>
            <a:pPr algn="ctr"/>
            <a:r>
              <a:rPr lang="en-GB" dirty="0" smtClean="0"/>
              <a:t>@</a:t>
            </a:r>
            <a:r>
              <a:rPr lang="en-GB" b="1" dirty="0" err="1" smtClean="0"/>
              <a:t>ParkHallSocSci</a:t>
            </a:r>
            <a:r>
              <a:rPr lang="en-GB" b="1" dirty="0" smtClean="0"/>
              <a:t> (Park Hall Academy Social Science Department)</a:t>
            </a:r>
          </a:p>
          <a:p>
            <a:pPr algn="ctr"/>
            <a:r>
              <a:rPr lang="en-GB" b="1" dirty="0" smtClean="0"/>
              <a:t> </a:t>
            </a:r>
            <a:endParaRPr lang="en-GB" b="1" dirty="0"/>
          </a:p>
          <a:p>
            <a:pPr algn="ctr"/>
            <a:r>
              <a:rPr lang="en-GB" b="1" dirty="0"/>
              <a:t>@</a:t>
            </a:r>
            <a:r>
              <a:rPr lang="en-GB" b="1" dirty="0" err="1"/>
              <a:t>PsychToday</a:t>
            </a:r>
            <a:r>
              <a:rPr lang="en-GB" b="1" dirty="0"/>
              <a:t> (Psychology Today magazine</a:t>
            </a:r>
            <a:r>
              <a:rPr lang="en-GB" b="1" dirty="0" smtClean="0"/>
              <a:t>)</a:t>
            </a:r>
          </a:p>
          <a:p>
            <a:pPr algn="ctr"/>
            <a:endParaRPr lang="en-GB" b="1" dirty="0" smtClean="0"/>
          </a:p>
          <a:p>
            <a:pPr algn="ctr"/>
            <a:r>
              <a:rPr lang="en-GB" b="1" dirty="0"/>
              <a:t>@tutor2uPsych (Tutor2U’s Psychology feed</a:t>
            </a:r>
            <a:r>
              <a:rPr lang="en-GB" b="1" dirty="0" smtClean="0"/>
              <a:t>)</a:t>
            </a:r>
          </a:p>
          <a:p>
            <a:pPr algn="ctr"/>
            <a:endParaRPr lang="en-GB" dirty="0"/>
          </a:p>
          <a:p>
            <a:pPr algn="ctr"/>
            <a:r>
              <a:rPr lang="en-GB" b="1" dirty="0"/>
              <a:t>@</a:t>
            </a:r>
            <a:r>
              <a:rPr lang="en-GB" b="1" dirty="0" err="1" smtClean="0"/>
              <a:t>ResearchDigest</a:t>
            </a:r>
            <a:r>
              <a:rPr lang="en-GB" b="1" dirty="0"/>
              <a:t> </a:t>
            </a:r>
            <a:r>
              <a:rPr lang="en-GB" b="1" dirty="0" smtClean="0"/>
              <a:t>(The </a:t>
            </a:r>
            <a:r>
              <a:rPr lang="en-GB" b="1" dirty="0"/>
              <a:t>British Psychological Society’s Research feed</a:t>
            </a:r>
            <a:r>
              <a:rPr lang="en-GB" b="1" dirty="0" smtClean="0"/>
              <a:t>)</a:t>
            </a:r>
          </a:p>
          <a:p>
            <a:pPr algn="ctr"/>
            <a:endParaRPr lang="en-GB" dirty="0"/>
          </a:p>
          <a:p>
            <a:pPr algn="ctr"/>
            <a:r>
              <a:rPr lang="en-GB" b="1" dirty="0"/>
              <a:t>@</a:t>
            </a:r>
            <a:r>
              <a:rPr lang="en-GB" b="1" dirty="0" err="1"/>
              <a:t>Psychmag</a:t>
            </a:r>
            <a:r>
              <a:rPr lang="en-GB" b="1" dirty="0"/>
              <a:t> (The Psychologist magazine</a:t>
            </a:r>
            <a:r>
              <a:rPr lang="en-GB" b="1" dirty="0" smtClean="0"/>
              <a:t>)</a:t>
            </a:r>
          </a:p>
          <a:p>
            <a:pPr algn="ctr"/>
            <a:endParaRPr lang="en-GB" b="1" dirty="0" smtClean="0"/>
          </a:p>
          <a:p>
            <a:pPr algn="ctr"/>
            <a:r>
              <a:rPr lang="en-GB" dirty="0"/>
              <a:t>Your second task is to keep an eye on these Twitter accounts (as well as wider sources – the news and shows on TV, newspapers and others – there are loads of fantastic movies and documentaries that you can watch for Psychology!) </a:t>
            </a:r>
            <a:r>
              <a:rPr lang="en-GB" dirty="0" smtClean="0"/>
              <a:t>now and over </a:t>
            </a:r>
            <a:r>
              <a:rPr lang="en-GB" dirty="0"/>
              <a:t>the Summer holidays and make a note of any particularly interesting news that is relevant to Psychology. </a:t>
            </a:r>
          </a:p>
          <a:p>
            <a:pPr algn="ctr"/>
            <a:endParaRPr lang="en-GB" dirty="0"/>
          </a:p>
          <a:p>
            <a:endParaRPr lang="en-GB" dirty="0"/>
          </a:p>
        </p:txBody>
      </p:sp>
      <p:pic>
        <p:nvPicPr>
          <p:cNvPr id="5" name="Picture 4" descr="images.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5054" y="8025338"/>
            <a:ext cx="6513303" cy="1748554"/>
          </a:xfrm>
          <a:prstGeom prst="rect">
            <a:avLst/>
          </a:prstGeom>
          <a:ln>
            <a:solidFill>
              <a:srgbClr val="000000"/>
            </a:solidFill>
          </a:ln>
        </p:spPr>
      </p:pic>
    </p:spTree>
    <p:extLst>
      <p:ext uri="{BB962C8B-B14F-4D97-AF65-F5344CB8AC3E}">
        <p14:creationId xmlns:p14="http://schemas.microsoft.com/office/powerpoint/2010/main" val="17494031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17</a:t>
            </a:fld>
            <a:endParaRPr lang="en-GB"/>
          </a:p>
        </p:txBody>
      </p:sp>
      <p:sp>
        <p:nvSpPr>
          <p:cNvPr id="3" name="TextBox 2"/>
          <p:cNvSpPr txBox="1"/>
          <p:nvPr/>
        </p:nvSpPr>
        <p:spPr>
          <a:xfrm>
            <a:off x="246976" y="2275315"/>
            <a:ext cx="6350816" cy="707886"/>
          </a:xfrm>
          <a:prstGeom prst="rect">
            <a:avLst/>
          </a:prstGeom>
          <a:noFill/>
        </p:spPr>
        <p:txBody>
          <a:bodyPr wrap="square" rtlCol="0">
            <a:spAutoFit/>
          </a:bodyPr>
          <a:lstStyle/>
          <a:p>
            <a:r>
              <a:rPr lang="en-US" sz="2000" b="1" dirty="0"/>
              <a:t>Lockdown is the world's biggest psychological experiment - and we will pay the price </a:t>
            </a:r>
            <a:endParaRPr lang="en-US" sz="2000" dirty="0"/>
          </a:p>
        </p:txBody>
      </p:sp>
      <p:sp>
        <p:nvSpPr>
          <p:cNvPr id="4" name="TextBox 3"/>
          <p:cNvSpPr txBox="1"/>
          <p:nvPr/>
        </p:nvSpPr>
        <p:spPr>
          <a:xfrm>
            <a:off x="194052" y="3033755"/>
            <a:ext cx="6509588" cy="7294305"/>
          </a:xfrm>
          <a:prstGeom prst="rect">
            <a:avLst/>
          </a:prstGeom>
          <a:noFill/>
        </p:spPr>
        <p:txBody>
          <a:bodyPr wrap="square" rtlCol="0">
            <a:spAutoFit/>
          </a:bodyPr>
          <a:lstStyle/>
          <a:p>
            <a:r>
              <a:rPr lang="en-US" dirty="0"/>
              <a:t>Currently, an estimated 2.6 billion people – one-third of the world’s population – is living under some kind of lockdown or quarantine. This is arguably the largest psychological experiment ever conducted</a:t>
            </a:r>
            <a:r>
              <a:rPr lang="en-US" dirty="0" smtClean="0"/>
              <a:t>.</a:t>
            </a:r>
          </a:p>
          <a:p>
            <a:endParaRPr lang="en-US" dirty="0"/>
          </a:p>
          <a:p>
            <a:r>
              <a:rPr lang="en-US" u="sng" dirty="0" smtClean="0"/>
              <a:t>The Psychology of a Pandemic: </a:t>
            </a:r>
          </a:p>
          <a:p>
            <a:endParaRPr lang="en-US" dirty="0" smtClean="0"/>
          </a:p>
          <a:p>
            <a:r>
              <a:rPr lang="en-US" dirty="0" smtClean="0"/>
              <a:t>Task:</a:t>
            </a:r>
          </a:p>
          <a:p>
            <a:endParaRPr lang="en-US" dirty="0"/>
          </a:p>
          <a:p>
            <a:r>
              <a:rPr lang="en-US" dirty="0" smtClean="0"/>
              <a:t>1. Pick one of the following lines of enquiry: </a:t>
            </a:r>
          </a:p>
          <a:p>
            <a:pPr marL="742950" lvl="1" indent="-285750">
              <a:buFont typeface="Arial"/>
              <a:buChar char="•"/>
            </a:pPr>
            <a:r>
              <a:rPr lang="en-US" dirty="0" smtClean="0"/>
              <a:t>Conformity</a:t>
            </a:r>
            <a:r>
              <a:rPr lang="en-US" b="1" dirty="0" smtClean="0"/>
              <a:t>: Clapping for our NHS </a:t>
            </a:r>
          </a:p>
          <a:p>
            <a:pPr marL="742950" lvl="1" indent="-285750">
              <a:buFont typeface="Arial"/>
              <a:buChar char="•"/>
            </a:pPr>
            <a:r>
              <a:rPr lang="en-US" dirty="0" smtClean="0"/>
              <a:t>Dis/Obedience: </a:t>
            </a:r>
            <a:r>
              <a:rPr lang="en-US" b="1" dirty="0" smtClean="0"/>
              <a:t>Following Lockdown Policies </a:t>
            </a:r>
          </a:p>
          <a:p>
            <a:pPr marL="742950" lvl="1" indent="-285750">
              <a:buFont typeface="Arial"/>
              <a:buChar char="•"/>
            </a:pPr>
            <a:r>
              <a:rPr lang="en-US" dirty="0" smtClean="0"/>
              <a:t>Minority Influence: </a:t>
            </a:r>
            <a:r>
              <a:rPr lang="en-US" b="1" dirty="0" smtClean="0"/>
              <a:t>How might the UK government convince the majority to’ Stay Home’ using psychological techniques </a:t>
            </a:r>
          </a:p>
          <a:p>
            <a:pPr marL="742950" lvl="1" indent="-285750">
              <a:buFont typeface="Arial"/>
              <a:buChar char="•"/>
            </a:pPr>
            <a:r>
              <a:rPr lang="en-US" dirty="0" smtClean="0"/>
              <a:t>Consumerism: </a:t>
            </a:r>
            <a:r>
              <a:rPr lang="en-US" b="1" dirty="0" smtClean="0"/>
              <a:t>Panic buying Toilet Roll </a:t>
            </a:r>
          </a:p>
          <a:p>
            <a:pPr marL="742950" lvl="1" indent="-285750">
              <a:buFont typeface="Arial"/>
              <a:buChar char="•"/>
            </a:pPr>
            <a:r>
              <a:rPr lang="en-US" dirty="0" smtClean="0"/>
              <a:t>Mental Health: </a:t>
            </a:r>
            <a:r>
              <a:rPr lang="en-US" b="1" dirty="0" smtClean="0"/>
              <a:t>Long Term and Short Term Psychological Effects of Quarantine </a:t>
            </a:r>
          </a:p>
          <a:p>
            <a:endParaRPr lang="en-US" dirty="0"/>
          </a:p>
          <a:p>
            <a:r>
              <a:rPr lang="en-US" dirty="0" smtClean="0"/>
              <a:t>2. Research your chosen line of enquiry </a:t>
            </a:r>
          </a:p>
          <a:p>
            <a:endParaRPr lang="en-US" dirty="0" smtClean="0"/>
          </a:p>
          <a:p>
            <a:r>
              <a:rPr lang="en-US" dirty="0" smtClean="0"/>
              <a:t>3. Write </a:t>
            </a:r>
            <a:r>
              <a:rPr lang="en-US" dirty="0"/>
              <a:t>an </a:t>
            </a:r>
            <a:r>
              <a:rPr lang="en-US" dirty="0" smtClean="0"/>
              <a:t>article </a:t>
            </a:r>
            <a:r>
              <a:rPr lang="en-US" dirty="0"/>
              <a:t>for Park Hall Academy Newsletter titled ‘COVID -19 and Lockdown </a:t>
            </a:r>
            <a:r>
              <a:rPr lang="mr-IN" dirty="0"/>
              <a:t>–</a:t>
            </a:r>
            <a:r>
              <a:rPr lang="en-US" dirty="0"/>
              <a:t> from the Perspective of a Psychologist’ </a:t>
            </a:r>
          </a:p>
          <a:p>
            <a:endParaRPr lang="en-US" dirty="0" smtClean="0"/>
          </a:p>
          <a:p>
            <a:endParaRPr lang="en-US" dirty="0" smtClean="0"/>
          </a:p>
        </p:txBody>
      </p:sp>
      <p:pic>
        <p:nvPicPr>
          <p:cNvPr id="5" name="Picture 4" descr="banner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6411" y="123467"/>
            <a:ext cx="6474306" cy="2046020"/>
          </a:xfrm>
          <a:prstGeom prst="rect">
            <a:avLst/>
          </a:prstGeom>
        </p:spPr>
      </p:pic>
    </p:spTree>
    <p:extLst>
      <p:ext uri="{BB962C8B-B14F-4D97-AF65-F5344CB8AC3E}">
        <p14:creationId xmlns:p14="http://schemas.microsoft.com/office/powerpoint/2010/main" val="1070659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18</a:t>
            </a:fld>
            <a:endParaRPr lang="en-GB"/>
          </a:p>
        </p:txBody>
      </p:sp>
      <p:sp>
        <p:nvSpPr>
          <p:cNvPr id="3" name="TextBox 2"/>
          <p:cNvSpPr txBox="1"/>
          <p:nvPr/>
        </p:nvSpPr>
        <p:spPr>
          <a:xfrm>
            <a:off x="194053" y="282210"/>
            <a:ext cx="6439022"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4000" dirty="0" smtClean="0"/>
              <a:t>INSERT HEADLINE </a:t>
            </a:r>
            <a:endParaRPr lang="en-US" sz="4000" dirty="0"/>
          </a:p>
        </p:txBody>
      </p:sp>
      <p:sp>
        <p:nvSpPr>
          <p:cNvPr id="4" name="TextBox 3"/>
          <p:cNvSpPr txBox="1"/>
          <p:nvPr/>
        </p:nvSpPr>
        <p:spPr>
          <a:xfrm>
            <a:off x="211694" y="1269943"/>
            <a:ext cx="3510590"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smtClean="0"/>
              <a:t>Author: </a:t>
            </a:r>
            <a:endParaRPr lang="en-US" dirty="0"/>
          </a:p>
        </p:txBody>
      </p:sp>
      <p:sp>
        <p:nvSpPr>
          <p:cNvPr id="5" name="TextBox 4"/>
          <p:cNvSpPr txBox="1"/>
          <p:nvPr/>
        </p:nvSpPr>
        <p:spPr>
          <a:xfrm>
            <a:off x="3863414" y="1269943"/>
            <a:ext cx="2752020" cy="2862323"/>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endParaRPr lang="en-US" dirty="0" smtClean="0"/>
          </a:p>
          <a:p>
            <a:endParaRPr lang="en-US" dirty="0"/>
          </a:p>
          <a:p>
            <a:endParaRPr lang="en-US" dirty="0" smtClean="0"/>
          </a:p>
          <a:p>
            <a:endParaRPr lang="en-US" dirty="0"/>
          </a:p>
          <a:p>
            <a:pPr algn="ctr"/>
            <a:r>
              <a:rPr lang="en-US" b="1" dirty="0" smtClean="0"/>
              <a:t>INSET IMAGE</a:t>
            </a:r>
          </a:p>
          <a:p>
            <a:pPr algn="ctr"/>
            <a:endParaRPr lang="en-US" b="1" dirty="0"/>
          </a:p>
          <a:p>
            <a:pPr algn="ctr"/>
            <a:endParaRPr lang="en-US" b="1" dirty="0" smtClean="0"/>
          </a:p>
          <a:p>
            <a:pPr algn="ctr"/>
            <a:endParaRPr lang="en-US" b="1" dirty="0"/>
          </a:p>
          <a:p>
            <a:pPr algn="ctr"/>
            <a:endParaRPr lang="en-US" b="1" dirty="0" smtClean="0"/>
          </a:p>
          <a:p>
            <a:pPr algn="ctr"/>
            <a:endParaRPr lang="en-US" b="1" dirty="0"/>
          </a:p>
        </p:txBody>
      </p:sp>
      <p:sp>
        <p:nvSpPr>
          <p:cNvPr id="6" name="TextBox 5"/>
          <p:cNvSpPr txBox="1"/>
          <p:nvPr/>
        </p:nvSpPr>
        <p:spPr>
          <a:xfrm>
            <a:off x="194053" y="1799086"/>
            <a:ext cx="3475308" cy="230832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smtClean="0"/>
              <a:t>Introduction: </a:t>
            </a:r>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sp>
        <p:nvSpPr>
          <p:cNvPr id="7" name="TextBox 6"/>
          <p:cNvSpPr txBox="1"/>
          <p:nvPr/>
        </p:nvSpPr>
        <p:spPr>
          <a:xfrm>
            <a:off x="194053" y="4268421"/>
            <a:ext cx="6439022" cy="5078314"/>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smtClean="0"/>
              <a:t>Main Article: </a:t>
            </a:r>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a:p>
        </p:txBody>
      </p:sp>
    </p:spTree>
    <p:extLst>
      <p:ext uri="{BB962C8B-B14F-4D97-AF65-F5344CB8AC3E}">
        <p14:creationId xmlns:p14="http://schemas.microsoft.com/office/powerpoint/2010/main" val="13386012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19</a:t>
            </a:fld>
            <a:endParaRPr lang="en-GB"/>
          </a:p>
        </p:txBody>
      </p:sp>
      <p:sp>
        <p:nvSpPr>
          <p:cNvPr id="3" name="TextBox 2"/>
          <p:cNvSpPr txBox="1"/>
          <p:nvPr/>
        </p:nvSpPr>
        <p:spPr>
          <a:xfrm>
            <a:off x="229335" y="7496194"/>
            <a:ext cx="6192046" cy="2031325"/>
          </a:xfrm>
          <a:prstGeom prst="rect">
            <a:avLst/>
          </a:prstGeom>
          <a:noFill/>
        </p:spPr>
        <p:txBody>
          <a:bodyPr wrap="square" rtlCol="0">
            <a:spAutoFit/>
          </a:bodyPr>
          <a:lstStyle/>
          <a:p>
            <a:r>
              <a:rPr lang="en-GB" b="1" dirty="0"/>
              <a:t>If you have any further questions while you are enjoying </a:t>
            </a:r>
            <a:r>
              <a:rPr lang="en-GB" b="1" dirty="0" smtClean="0"/>
              <a:t>Working From Home and your </a:t>
            </a:r>
            <a:r>
              <a:rPr lang="en-GB" b="1" dirty="0"/>
              <a:t>Summer holiday, my email address can be found below </a:t>
            </a:r>
            <a:r>
              <a:rPr lang="en-GB" b="1" dirty="0" smtClean="0">
                <a:sym typeface="Wingdings"/>
              </a:rPr>
              <a:t>: </a:t>
            </a:r>
          </a:p>
          <a:p>
            <a:r>
              <a:rPr lang="en-GB" b="1" dirty="0" smtClean="0"/>
              <a:t> </a:t>
            </a:r>
            <a:endParaRPr lang="en-GB" dirty="0"/>
          </a:p>
          <a:p>
            <a:r>
              <a:rPr lang="en-GB" b="1" dirty="0" smtClean="0"/>
              <a:t>Miss Vaughan</a:t>
            </a:r>
          </a:p>
          <a:p>
            <a:r>
              <a:rPr lang="en-GB" b="1" dirty="0" smtClean="0">
                <a:hlinkClick r:id="rId2"/>
              </a:rPr>
              <a:t>cvaughan@parkhall.org</a:t>
            </a:r>
            <a:r>
              <a:rPr lang="en-GB" b="1" dirty="0" smtClean="0"/>
              <a:t> </a:t>
            </a:r>
            <a:endParaRPr lang="en-GB" dirty="0"/>
          </a:p>
          <a:p>
            <a:endParaRPr lang="en-US" dirty="0"/>
          </a:p>
        </p:txBody>
      </p:sp>
      <p:pic>
        <p:nvPicPr>
          <p:cNvPr id="4" name="Picture 3" descr="Introduction-to-personality-psychology_portfolio-440x320.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530" y="522218"/>
            <a:ext cx="6412153" cy="4663384"/>
          </a:xfrm>
          <a:prstGeom prst="rect">
            <a:avLst/>
          </a:prstGeom>
          <a:ln>
            <a:solidFill>
              <a:schemeClr val="tx1"/>
            </a:solidFill>
          </a:ln>
        </p:spPr>
      </p:pic>
    </p:spTree>
    <p:extLst>
      <p:ext uri="{BB962C8B-B14F-4D97-AF65-F5344CB8AC3E}">
        <p14:creationId xmlns:p14="http://schemas.microsoft.com/office/powerpoint/2010/main" val="84439859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1481</TotalTime>
  <Words>1870</Words>
  <Application>Microsoft Macintosh PowerPoint</Application>
  <PresentationFormat>A4 Paper (210x297 mm)</PresentationFormat>
  <Paragraphs>345</Paragraphs>
  <Slides>19</Slides>
  <Notes>0</Notes>
  <HiddenSlides>0</HiddenSlides>
  <MMClips>0</MMClip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Office Theme</vt:lpstr>
      <vt:lpstr>1_Office Theme</vt:lpstr>
      <vt:lpstr>Park Hall Academy  Transition Booklet: BTEC Applied Psychology 2020-21</vt:lpstr>
      <vt:lpstr>What will I be studying?</vt:lpstr>
      <vt:lpstr>PowerPoint Presentation</vt:lpstr>
      <vt:lpstr>PowerPoint Presentation</vt:lpstr>
      <vt:lpstr>Psychology FREE Online Courses </vt:lpstr>
      <vt:lpstr>Psychology FREE Online Courses </vt:lpstr>
      <vt:lpstr>Psychology FREE Online Courses </vt:lpstr>
      <vt:lpstr>Psychology in the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Oakgrove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Channelle Vaughan</cp:lastModifiedBy>
  <cp:revision>130</cp:revision>
  <dcterms:created xsi:type="dcterms:W3CDTF">2020-03-22T16:46:05Z</dcterms:created>
  <dcterms:modified xsi:type="dcterms:W3CDTF">2020-04-27T12:15:29Z</dcterms:modified>
</cp:coreProperties>
</file>