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7" r:id="rId7"/>
    <p:sldId id="261" r:id="rId8"/>
    <p:sldId id="262" r:id="rId9"/>
    <p:sldId id="263" r:id="rId10"/>
    <p:sldId id="265" r:id="rId11"/>
    <p:sldId id="264" r:id="rId12"/>
    <p:sldId id="279" r:id="rId13"/>
    <p:sldId id="266" r:id="rId14"/>
    <p:sldId id="268" r:id="rId15"/>
    <p:sldId id="269" r:id="rId16"/>
    <p:sldId id="280" r:id="rId17"/>
    <p:sldId id="270" r:id="rId18"/>
    <p:sldId id="271" r:id="rId19"/>
    <p:sldId id="281" r:id="rId20"/>
    <p:sldId id="282" r:id="rId21"/>
    <p:sldId id="284" r:id="rId22"/>
    <p:sldId id="285" r:id="rId23"/>
    <p:sldId id="272" r:id="rId24"/>
    <p:sldId id="274" r:id="rId25"/>
    <p:sldId id="275" r:id="rId26"/>
    <p:sldId id="276" r:id="rId27"/>
    <p:sldId id="273" r:id="rId28"/>
    <p:sldId id="278" r:id="rId29"/>
    <p:sldId id="286" r:id="rId30"/>
    <p:sldId id="283" r:id="rId31"/>
    <p:sldId id="287" r:id="rId32"/>
    <p:sldId id="288" r:id="rId33"/>
    <p:sldId id="289" r:id="rId3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FF"/>
    <a:srgbClr val="CCECFF"/>
    <a:srgbClr val="CCFFCC"/>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0" d="100"/>
          <a:sy n="70" d="100"/>
        </p:scale>
        <p:origin x="536"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BC9B0D6-DA2F-41D7-A4B7-DDF4F41E7B4C}"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E0E07C-F459-432F-8BF8-7EB369458129}" type="slidenum">
              <a:rPr lang="en-GB" smtClean="0"/>
              <a:t>‹#›</a:t>
            </a:fld>
            <a:endParaRPr lang="en-GB"/>
          </a:p>
        </p:txBody>
      </p:sp>
    </p:spTree>
    <p:extLst>
      <p:ext uri="{BB962C8B-B14F-4D97-AF65-F5344CB8AC3E}">
        <p14:creationId xmlns:p14="http://schemas.microsoft.com/office/powerpoint/2010/main" val="4090697868"/>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BC9B0D6-DA2F-41D7-A4B7-DDF4F41E7B4C}"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E0E07C-F459-432F-8BF8-7EB369458129}" type="slidenum">
              <a:rPr lang="en-GB" smtClean="0"/>
              <a:t>‹#›</a:t>
            </a:fld>
            <a:endParaRPr lang="en-GB"/>
          </a:p>
        </p:txBody>
      </p:sp>
    </p:spTree>
    <p:extLst>
      <p:ext uri="{BB962C8B-B14F-4D97-AF65-F5344CB8AC3E}">
        <p14:creationId xmlns:p14="http://schemas.microsoft.com/office/powerpoint/2010/main" val="2675953728"/>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BC9B0D6-DA2F-41D7-A4B7-DDF4F41E7B4C}"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E0E07C-F459-432F-8BF8-7EB369458129}" type="slidenum">
              <a:rPr lang="en-GB" smtClean="0"/>
              <a:t>‹#›</a:t>
            </a:fld>
            <a:endParaRPr lang="en-GB"/>
          </a:p>
        </p:txBody>
      </p:sp>
    </p:spTree>
    <p:extLst>
      <p:ext uri="{BB962C8B-B14F-4D97-AF65-F5344CB8AC3E}">
        <p14:creationId xmlns:p14="http://schemas.microsoft.com/office/powerpoint/2010/main" val="1234849819"/>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BC9B0D6-DA2F-41D7-A4B7-DDF4F41E7B4C}" type="datetimeFigureOut">
              <a:rPr lang="en-GB" smtClean="0"/>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E0E07C-F459-432F-8BF8-7EB369458129}" type="slidenum">
              <a:rPr lang="en-GB" smtClean="0"/>
              <a:t>‹#›</a:t>
            </a:fld>
            <a:endParaRPr lang="en-GB"/>
          </a:p>
        </p:txBody>
      </p:sp>
    </p:spTree>
    <p:extLst>
      <p:ext uri="{BB962C8B-B14F-4D97-AF65-F5344CB8AC3E}">
        <p14:creationId xmlns:p14="http://schemas.microsoft.com/office/powerpoint/2010/main" val="3341976207"/>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BC9B0D6-DA2F-41D7-A4B7-DDF4F41E7B4C}" type="datetimeFigureOut">
              <a:rPr lang="en-GB" smtClean="0"/>
              <a:t>28/04/2020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EE0E07C-F459-432F-8BF8-7EB369458129}" type="slidenum">
              <a:rPr lang="en-GB" smtClean="0"/>
              <a:t>‹#›</a:t>
            </a:fld>
            <a:endParaRPr lang="en-GB"/>
          </a:p>
        </p:txBody>
      </p:sp>
    </p:spTree>
    <p:extLst>
      <p:ext uri="{BB962C8B-B14F-4D97-AF65-F5344CB8AC3E}">
        <p14:creationId xmlns:p14="http://schemas.microsoft.com/office/powerpoint/2010/main" val="3896863022"/>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BC9B0D6-DA2F-41D7-A4B7-DDF4F41E7B4C}" type="datetimeFigureOut">
              <a:rPr lang="en-GB" smtClean="0"/>
              <a:t>28/04/2020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EE0E07C-F459-432F-8BF8-7EB369458129}" type="slidenum">
              <a:rPr lang="en-GB" smtClean="0"/>
              <a:t>‹#›</a:t>
            </a:fld>
            <a:endParaRPr lang="en-GB"/>
          </a:p>
        </p:txBody>
      </p:sp>
    </p:spTree>
    <p:extLst>
      <p:ext uri="{BB962C8B-B14F-4D97-AF65-F5344CB8AC3E}">
        <p14:creationId xmlns:p14="http://schemas.microsoft.com/office/powerpoint/2010/main" val="2546914451"/>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C9B0D6-DA2F-41D7-A4B7-DDF4F41E7B4C}" type="datetimeFigureOut">
              <a:rPr lang="en-GB" smtClean="0"/>
              <a:t>28/04/2020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EE0E07C-F459-432F-8BF8-7EB369458129}" type="slidenum">
              <a:rPr lang="en-GB" smtClean="0"/>
              <a:t>‹#›</a:t>
            </a:fld>
            <a:endParaRPr lang="en-GB"/>
          </a:p>
        </p:txBody>
      </p:sp>
    </p:spTree>
    <p:extLst>
      <p:ext uri="{BB962C8B-B14F-4D97-AF65-F5344CB8AC3E}">
        <p14:creationId xmlns:p14="http://schemas.microsoft.com/office/powerpoint/2010/main" val="4198098585"/>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BC9B0D6-DA2F-41D7-A4B7-DDF4F41E7B4C}" type="datetimeFigureOut">
              <a:rPr lang="en-GB" smtClean="0"/>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E0E07C-F459-432F-8BF8-7EB369458129}" type="slidenum">
              <a:rPr lang="en-GB" smtClean="0"/>
              <a:t>‹#›</a:t>
            </a:fld>
            <a:endParaRPr lang="en-GB"/>
          </a:p>
        </p:txBody>
      </p:sp>
    </p:spTree>
    <p:extLst>
      <p:ext uri="{BB962C8B-B14F-4D97-AF65-F5344CB8AC3E}">
        <p14:creationId xmlns:p14="http://schemas.microsoft.com/office/powerpoint/2010/main" val="1239633960"/>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BC9B0D6-DA2F-41D7-A4B7-DDF4F41E7B4C}" type="datetimeFigureOut">
              <a:rPr lang="en-GB" smtClean="0"/>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E0E07C-F459-432F-8BF8-7EB369458129}" type="slidenum">
              <a:rPr lang="en-GB" smtClean="0"/>
              <a:t>‹#›</a:t>
            </a:fld>
            <a:endParaRPr lang="en-GB"/>
          </a:p>
        </p:txBody>
      </p:sp>
    </p:spTree>
    <p:extLst>
      <p:ext uri="{BB962C8B-B14F-4D97-AF65-F5344CB8AC3E}">
        <p14:creationId xmlns:p14="http://schemas.microsoft.com/office/powerpoint/2010/main" val="2337082334"/>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BC9B0D6-DA2F-41D7-A4B7-DDF4F41E7B4C}"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E0E07C-F459-432F-8BF8-7EB369458129}" type="slidenum">
              <a:rPr lang="en-GB" smtClean="0"/>
              <a:t>‹#›</a:t>
            </a:fld>
            <a:endParaRPr lang="en-GB"/>
          </a:p>
        </p:txBody>
      </p:sp>
    </p:spTree>
    <p:extLst>
      <p:ext uri="{BB962C8B-B14F-4D97-AF65-F5344CB8AC3E}">
        <p14:creationId xmlns:p14="http://schemas.microsoft.com/office/powerpoint/2010/main" val="3470168980"/>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BC9B0D6-DA2F-41D7-A4B7-DDF4F41E7B4C}"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E0E07C-F459-432F-8BF8-7EB369458129}" type="slidenum">
              <a:rPr lang="en-GB" smtClean="0"/>
              <a:t>‹#›</a:t>
            </a:fld>
            <a:endParaRPr lang="en-GB"/>
          </a:p>
        </p:txBody>
      </p:sp>
    </p:spTree>
    <p:extLst>
      <p:ext uri="{BB962C8B-B14F-4D97-AF65-F5344CB8AC3E}">
        <p14:creationId xmlns:p14="http://schemas.microsoft.com/office/powerpoint/2010/main" val="719782333"/>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C9B0D6-DA2F-41D7-A4B7-DDF4F41E7B4C}" type="datetimeFigureOut">
              <a:rPr lang="en-GB" smtClean="0"/>
              <a:t>28/04/2020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E0E07C-F459-432F-8BF8-7EB369458129}" type="slidenum">
              <a:rPr lang="en-GB" smtClean="0"/>
              <a:t>‹#›</a:t>
            </a:fld>
            <a:endParaRPr lang="en-GB"/>
          </a:p>
        </p:txBody>
      </p:sp>
    </p:spTree>
    <p:extLst>
      <p:ext uri="{BB962C8B-B14F-4D97-AF65-F5344CB8AC3E}">
        <p14:creationId xmlns:p14="http://schemas.microsoft.com/office/powerpoint/2010/main" val="1507155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0000"/>
    </mc:Choice>
    <mc:Fallback xmlns="">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hyperlink" Target="http://news.bbc.co.uk/1/hi/business/8124838.stm"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youtube.com/watch?v=crnROARFX5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www.independent.co.uk/news/caution-you-are-about-to-enter-gangland-britain-1597228.html"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www.youtube.com/watch?v=lUuKocuJtBM" TargetMode="Externa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youtube.com/watch?v=1Bx86O_E1fk" TargetMode="External"/><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youtube.com/watch?v=rIvKxT8r8Rc" TargetMode="External"/><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hyperlink" Target="https://www.youtube.com/watch?v=1-SI8RF6wDE&amp;t=89s"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s://www.youtube.com/watch?v=qDkYQD2ImFM" TargetMode="External"/><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2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3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hyperlink" Target="http://www.amnesty.org.uk/"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hyperlink" Target="https://www.victimsupport.org.uk/crime-info/types-crime/hate-crime" TargetMode="External"/><Relationship Id="rId2" Type="http://schemas.openxmlformats.org/officeDocument/2006/relationships/hyperlink" Target="http://www.independent.co.uk/news/uk/crime/brexit-hate-crime-racism-stats-spike-police-england-wales-eu-referendum-a7126706.html" TargetMode="External"/><Relationship Id="rId1" Type="http://schemas.openxmlformats.org/officeDocument/2006/relationships/slideLayout" Target="../slideLayouts/slideLayout2.xml"/><Relationship Id="rId6" Type="http://schemas.openxmlformats.org/officeDocument/2006/relationships/hyperlink" Target="https://www.youtube.com/watch?v=B03jduD9N5o&amp;safe=active" TargetMode="External"/><Relationship Id="rId5" Type="http://schemas.openxmlformats.org/officeDocument/2006/relationships/hyperlink" Target="http://www.lgbthatecrime.org.uk/" TargetMode="External"/><Relationship Id="rId4" Type="http://schemas.openxmlformats.org/officeDocument/2006/relationships/hyperlink" Target="http://www.stophateuk.org/"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https://www.youtube.com/channel/UCY8HnjAb_RYmQNGJPn0bPwg" TargetMode="External"/><Relationship Id="rId2" Type="http://schemas.openxmlformats.org/officeDocument/2006/relationships/hyperlink" Target="https://player.fm/podcasts/Criminology"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Freeform 14">
            <a:extLst>
              <a:ext uri="{FF2B5EF4-FFF2-40B4-BE49-F238E27FC236}">
                <a16:creationId xmlns:a16="http://schemas.microsoft.com/office/drawing/2014/main" id="{6FC11E2E-9797-4FEA-90FD-894E32A20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448626"/>
            <a:ext cx="6738450" cy="1409374"/>
          </a:xfrm>
          <a:custGeom>
            <a:avLst/>
            <a:gdLst>
              <a:gd name="connsiteX0" fmla="*/ 0 w 6738450"/>
              <a:gd name="connsiteY0" fmla="*/ 0 h 1409374"/>
              <a:gd name="connsiteX1" fmla="*/ 6738450 w 6738450"/>
              <a:gd name="connsiteY1" fmla="*/ 0 h 1409374"/>
              <a:gd name="connsiteX2" fmla="*/ 6085725 w 6738450"/>
              <a:gd name="connsiteY2" fmla="*/ 1409374 h 1409374"/>
              <a:gd name="connsiteX3" fmla="*/ 1524000 w 6738450"/>
              <a:gd name="connsiteY3" fmla="*/ 1409374 h 1409374"/>
              <a:gd name="connsiteX4" fmla="*/ 1200418 w 6738450"/>
              <a:gd name="connsiteY4" fmla="*/ 1409374 h 1409374"/>
              <a:gd name="connsiteX5" fmla="*/ 0 w 6738450"/>
              <a:gd name="connsiteY5" fmla="*/ 1409374 h 14093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38450" h="1409374">
                <a:moveTo>
                  <a:pt x="0" y="0"/>
                </a:moveTo>
                <a:lnTo>
                  <a:pt x="6738450" y="0"/>
                </a:lnTo>
                <a:lnTo>
                  <a:pt x="6085725" y="1409374"/>
                </a:lnTo>
                <a:lnTo>
                  <a:pt x="1524000" y="1409374"/>
                </a:lnTo>
                <a:lnTo>
                  <a:pt x="1200418" y="1409374"/>
                </a:lnTo>
                <a:lnTo>
                  <a:pt x="0" y="1409374"/>
                </a:lnTo>
                <a:close/>
              </a:path>
            </a:pathLst>
          </a:custGeom>
          <a:solidFill>
            <a:schemeClr val="tx1">
              <a:lumMod val="50000"/>
              <a:lumOff val="5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0" name="Freeform 33">
            <a:extLst>
              <a:ext uri="{FF2B5EF4-FFF2-40B4-BE49-F238E27FC236}">
                <a16:creationId xmlns:a16="http://schemas.microsoft.com/office/drawing/2014/main" id="{F8828EFD-56F8-4B00-9A0D-B623CC074A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02096" y="3608996"/>
            <a:ext cx="4522796" cy="3249004"/>
          </a:xfrm>
          <a:custGeom>
            <a:avLst/>
            <a:gdLst>
              <a:gd name="connsiteX0" fmla="*/ 3018081 w 4522796"/>
              <a:gd name="connsiteY0" fmla="*/ 0 h 3249004"/>
              <a:gd name="connsiteX1" fmla="*/ 0 w 4522796"/>
              <a:gd name="connsiteY1" fmla="*/ 0 h 3249004"/>
              <a:gd name="connsiteX2" fmla="*/ 0 w 4522796"/>
              <a:gd name="connsiteY2" fmla="*/ 3249004 h 3249004"/>
              <a:gd name="connsiteX3" fmla="*/ 4522796 w 4522796"/>
              <a:gd name="connsiteY3" fmla="*/ 3249004 h 3249004"/>
            </a:gdLst>
            <a:ahLst/>
            <a:cxnLst>
              <a:cxn ang="0">
                <a:pos x="connsiteX0" y="connsiteY0"/>
              </a:cxn>
              <a:cxn ang="0">
                <a:pos x="connsiteX1" y="connsiteY1"/>
              </a:cxn>
              <a:cxn ang="0">
                <a:pos x="connsiteX2" y="connsiteY2"/>
              </a:cxn>
              <a:cxn ang="0">
                <a:pos x="connsiteX3" y="connsiteY3"/>
              </a:cxn>
            </a:cxnLst>
            <a:rect l="l" t="t" r="r" b="b"/>
            <a:pathLst>
              <a:path w="4522796" h="3249004">
                <a:moveTo>
                  <a:pt x="3018081" y="0"/>
                </a:moveTo>
                <a:lnTo>
                  <a:pt x="0" y="0"/>
                </a:lnTo>
                <a:lnTo>
                  <a:pt x="0" y="3249004"/>
                </a:lnTo>
                <a:lnTo>
                  <a:pt x="4522796" y="324900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1"/>
          </a:p>
        </p:txBody>
      </p:sp>
      <p:sp>
        <p:nvSpPr>
          <p:cNvPr id="2" name="Title 1"/>
          <p:cNvSpPr>
            <a:spLocks noGrp="1"/>
          </p:cNvSpPr>
          <p:nvPr>
            <p:ph type="ctrTitle"/>
          </p:nvPr>
        </p:nvSpPr>
        <p:spPr>
          <a:xfrm>
            <a:off x="1524000" y="3011117"/>
            <a:ext cx="6618051" cy="1355750"/>
          </a:xfrm>
        </p:spPr>
        <p:txBody>
          <a:bodyPr>
            <a:normAutofit/>
          </a:bodyPr>
          <a:lstStyle/>
          <a:p>
            <a:pPr algn="l"/>
            <a:r>
              <a:rPr lang="en-GB" sz="4600" b="1"/>
              <a:t>Introduction to Criminology</a:t>
            </a:r>
          </a:p>
        </p:txBody>
      </p:sp>
      <p:sp>
        <p:nvSpPr>
          <p:cNvPr id="12" name="Freeform 24">
            <a:extLst>
              <a:ext uri="{FF2B5EF4-FFF2-40B4-BE49-F238E27FC236}">
                <a16:creationId xmlns:a16="http://schemas.microsoft.com/office/drawing/2014/main" id="{3D4697C8-4A0D-4493-B526-7CC15E0EE5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20618" cy="2896258"/>
          </a:xfrm>
          <a:custGeom>
            <a:avLst/>
            <a:gdLst>
              <a:gd name="connsiteX0" fmla="*/ 0 w 5920618"/>
              <a:gd name="connsiteY0" fmla="*/ 0 h 2896258"/>
              <a:gd name="connsiteX1" fmla="*/ 3191370 w 5920618"/>
              <a:gd name="connsiteY1" fmla="*/ 0 h 2896258"/>
              <a:gd name="connsiteX2" fmla="*/ 3346315 w 5920618"/>
              <a:gd name="connsiteY2" fmla="*/ 0 h 2896258"/>
              <a:gd name="connsiteX3" fmla="*/ 5920618 w 5920618"/>
              <a:gd name="connsiteY3" fmla="*/ 0 h 2896258"/>
              <a:gd name="connsiteX4" fmla="*/ 4583705 w 5920618"/>
              <a:gd name="connsiteY4" fmla="*/ 2896258 h 2896258"/>
              <a:gd name="connsiteX5" fmla="*/ 3346315 w 5920618"/>
              <a:gd name="connsiteY5" fmla="*/ 2896258 h 2896258"/>
              <a:gd name="connsiteX6" fmla="*/ 1854457 w 5920618"/>
              <a:gd name="connsiteY6" fmla="*/ 2896258 h 2896258"/>
              <a:gd name="connsiteX7" fmla="*/ 0 w 5920618"/>
              <a:gd name="connsiteY7" fmla="*/ 2896258 h 2896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20618" h="2896258">
                <a:moveTo>
                  <a:pt x="0" y="0"/>
                </a:moveTo>
                <a:lnTo>
                  <a:pt x="3191370" y="0"/>
                </a:lnTo>
                <a:lnTo>
                  <a:pt x="3346315" y="0"/>
                </a:lnTo>
                <a:lnTo>
                  <a:pt x="5920618" y="0"/>
                </a:lnTo>
                <a:lnTo>
                  <a:pt x="4583705" y="2896258"/>
                </a:lnTo>
                <a:lnTo>
                  <a:pt x="3346315" y="2896258"/>
                </a:lnTo>
                <a:lnTo>
                  <a:pt x="1854457" y="2896258"/>
                </a:lnTo>
                <a:lnTo>
                  <a:pt x="0" y="2896258"/>
                </a:lnTo>
                <a:close/>
              </a:path>
            </a:pathLst>
          </a:custGeom>
          <a:solidFill>
            <a:srgbClr val="B78A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A picture containing drawing&#10;&#10;Description generated with very high confidence">
            <a:extLst>
              <a:ext uri="{FF2B5EF4-FFF2-40B4-BE49-F238E27FC236}">
                <a16:creationId xmlns:a16="http://schemas.microsoft.com/office/drawing/2014/main" id="{F66988F6-D105-4C65-8C3A-0AA6947C1FED}"/>
              </a:ext>
            </a:extLst>
          </p:cNvPr>
          <p:cNvPicPr>
            <a:picLocks noChangeAspect="1"/>
          </p:cNvPicPr>
          <p:nvPr/>
        </p:nvPicPr>
        <p:blipFill>
          <a:blip r:embed="rId2"/>
          <a:stretch>
            <a:fillRect/>
          </a:stretch>
        </p:blipFill>
        <p:spPr>
          <a:xfrm>
            <a:off x="8472791" y="1001723"/>
            <a:ext cx="3079129" cy="3445179"/>
          </a:xfrm>
          <a:prstGeom prst="rect">
            <a:avLst/>
          </a:prstGeom>
        </p:spPr>
      </p:pic>
      <p:sp>
        <p:nvSpPr>
          <p:cNvPr id="14" name="Freeform 15">
            <a:extLst>
              <a:ext uri="{FF2B5EF4-FFF2-40B4-BE49-F238E27FC236}">
                <a16:creationId xmlns:a16="http://schemas.microsoft.com/office/drawing/2014/main" id="{A085B63A-2D2F-4B09-9BFB-E2080686C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66810" y="5448626"/>
            <a:ext cx="5925190" cy="1409374"/>
          </a:xfrm>
          <a:custGeom>
            <a:avLst/>
            <a:gdLst>
              <a:gd name="connsiteX0" fmla="*/ 652725 w 5925190"/>
              <a:gd name="connsiteY0" fmla="*/ 0 h 1409374"/>
              <a:gd name="connsiteX1" fmla="*/ 5925190 w 5925190"/>
              <a:gd name="connsiteY1" fmla="*/ 0 h 1409374"/>
              <a:gd name="connsiteX2" fmla="*/ 5925190 w 5925190"/>
              <a:gd name="connsiteY2" fmla="*/ 1409374 h 1409374"/>
              <a:gd name="connsiteX3" fmla="*/ 0 w 5925190"/>
              <a:gd name="connsiteY3" fmla="*/ 1409374 h 1409374"/>
            </a:gdLst>
            <a:ahLst/>
            <a:cxnLst>
              <a:cxn ang="0">
                <a:pos x="connsiteX0" y="connsiteY0"/>
              </a:cxn>
              <a:cxn ang="0">
                <a:pos x="connsiteX1" y="connsiteY1"/>
              </a:cxn>
              <a:cxn ang="0">
                <a:pos x="connsiteX2" y="connsiteY2"/>
              </a:cxn>
              <a:cxn ang="0">
                <a:pos x="connsiteX3" y="connsiteY3"/>
              </a:cxn>
            </a:cxnLst>
            <a:rect l="l" t="t" r="r" b="b"/>
            <a:pathLst>
              <a:path w="5925190" h="1409374">
                <a:moveTo>
                  <a:pt x="652725" y="0"/>
                </a:moveTo>
                <a:lnTo>
                  <a:pt x="5925190" y="0"/>
                </a:lnTo>
                <a:lnTo>
                  <a:pt x="5925190" y="1409374"/>
                </a:lnTo>
                <a:lnTo>
                  <a:pt x="0" y="1409374"/>
                </a:ln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417393832"/>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7972" y="0"/>
            <a:ext cx="11116056" cy="1325563"/>
          </a:xfrm>
        </p:spPr>
        <p:txBody>
          <a:bodyPr/>
          <a:lstStyle/>
          <a:p>
            <a:r>
              <a:rPr lang="en-GB" b="1" u="sng" dirty="0">
                <a:solidFill>
                  <a:srgbClr val="FF0000"/>
                </a:solidFill>
              </a:rPr>
              <a:t>The aim of Unit 1: Changing Awareness of Crime</a:t>
            </a:r>
          </a:p>
        </p:txBody>
      </p:sp>
      <p:sp>
        <p:nvSpPr>
          <p:cNvPr id="3" name="Content Placeholder 2"/>
          <p:cNvSpPr>
            <a:spLocks noGrp="1"/>
          </p:cNvSpPr>
          <p:nvPr>
            <p:ph idx="1"/>
          </p:nvPr>
        </p:nvSpPr>
        <p:spPr>
          <a:xfrm>
            <a:off x="178308" y="1139824"/>
            <a:ext cx="11835384" cy="5517007"/>
          </a:xfrm>
        </p:spPr>
        <p:txBody>
          <a:bodyPr>
            <a:normAutofit/>
          </a:bodyPr>
          <a:lstStyle/>
          <a:p>
            <a:r>
              <a:rPr lang="en-GB" dirty="0"/>
              <a:t>This unit is a controlled assessment / coursework unit</a:t>
            </a:r>
          </a:p>
          <a:p>
            <a:r>
              <a:rPr lang="en-GB" dirty="0"/>
              <a:t>The aim of your coursework is to ‘plan campaigns for change relating to crime’</a:t>
            </a:r>
          </a:p>
          <a:p>
            <a:r>
              <a:rPr lang="en-GB" dirty="0"/>
              <a:t>In this unit you will:</a:t>
            </a:r>
          </a:p>
          <a:p>
            <a:pPr lvl="2">
              <a:buFont typeface="Wingdings" panose="05000000000000000000" pitchFamily="2" charset="2"/>
              <a:buChar char="ü"/>
            </a:pPr>
            <a:r>
              <a:rPr lang="en-GB" sz="2800" dirty="0"/>
              <a:t>Analyse different types of crime</a:t>
            </a:r>
          </a:p>
          <a:p>
            <a:pPr lvl="2">
              <a:buFont typeface="Wingdings" panose="05000000000000000000" pitchFamily="2" charset="2"/>
              <a:buChar char="ü"/>
            </a:pPr>
            <a:r>
              <a:rPr lang="en-GB" sz="2800" dirty="0"/>
              <a:t>Explain why certain crimes go unreported</a:t>
            </a:r>
          </a:p>
          <a:p>
            <a:pPr lvl="2">
              <a:buFont typeface="Wingdings" panose="05000000000000000000" pitchFamily="2" charset="2"/>
              <a:buChar char="ü"/>
            </a:pPr>
            <a:r>
              <a:rPr lang="en-GB" sz="2800" dirty="0"/>
              <a:t>Explain the consequences of unreported crime</a:t>
            </a:r>
          </a:p>
          <a:p>
            <a:pPr lvl="2">
              <a:buFont typeface="Wingdings" panose="05000000000000000000" pitchFamily="2" charset="2"/>
              <a:buChar char="ü"/>
            </a:pPr>
            <a:r>
              <a:rPr lang="en-GB" sz="2800" dirty="0"/>
              <a:t>Describe the links between crime and the media and the impact this has</a:t>
            </a:r>
          </a:p>
          <a:p>
            <a:pPr lvl="2">
              <a:buFont typeface="Wingdings" panose="05000000000000000000" pitchFamily="2" charset="2"/>
              <a:buChar char="ü"/>
            </a:pPr>
            <a:r>
              <a:rPr lang="en-GB" sz="2800" dirty="0"/>
              <a:t>Look at crime statistics</a:t>
            </a:r>
          </a:p>
          <a:p>
            <a:pPr lvl="2">
              <a:buFont typeface="Wingdings" panose="05000000000000000000" pitchFamily="2" charset="2"/>
              <a:buChar char="ü"/>
            </a:pPr>
            <a:r>
              <a:rPr lang="en-GB" sz="2800" dirty="0"/>
              <a:t>Compare and evaluate campaigns for change</a:t>
            </a:r>
          </a:p>
          <a:p>
            <a:pPr lvl="2">
              <a:buFont typeface="Wingdings" panose="05000000000000000000" pitchFamily="2" charset="2"/>
              <a:buChar char="ü"/>
            </a:pPr>
            <a:r>
              <a:rPr lang="en-GB" sz="2800" dirty="0"/>
              <a:t>Complete your controlled assessment</a:t>
            </a:r>
          </a:p>
          <a:p>
            <a:pPr lvl="2">
              <a:buFont typeface="Wingdings" panose="05000000000000000000" pitchFamily="2" charset="2"/>
              <a:buChar char="ü"/>
            </a:pPr>
            <a:endParaRPr lang="en-GB" sz="2800" dirty="0"/>
          </a:p>
          <a:p>
            <a:pPr lvl="2">
              <a:buFont typeface="Wingdings" panose="05000000000000000000" pitchFamily="2" charset="2"/>
              <a:buChar char="ü"/>
            </a:pPr>
            <a:endParaRPr lang="en-GB" sz="2800" dirty="0"/>
          </a:p>
        </p:txBody>
      </p:sp>
      <p:pic>
        <p:nvPicPr>
          <p:cNvPr id="4" name="Picture 3"/>
          <p:cNvPicPr>
            <a:picLocks noChangeAspect="1"/>
          </p:cNvPicPr>
          <p:nvPr/>
        </p:nvPicPr>
        <p:blipFill>
          <a:blip r:embed="rId2"/>
          <a:stretch>
            <a:fillRect/>
          </a:stretch>
        </p:blipFill>
        <p:spPr>
          <a:xfrm>
            <a:off x="8796529" y="4558093"/>
            <a:ext cx="3041332" cy="2248954"/>
          </a:xfrm>
          <a:prstGeom prst="rect">
            <a:avLst/>
          </a:prstGeom>
        </p:spPr>
      </p:pic>
    </p:spTree>
    <p:extLst>
      <p:ext uri="{BB962C8B-B14F-4D97-AF65-F5344CB8AC3E}">
        <p14:creationId xmlns:p14="http://schemas.microsoft.com/office/powerpoint/2010/main" val="1930026943"/>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9708" y="2052164"/>
            <a:ext cx="11174855" cy="1569660"/>
          </a:xfrm>
          <a:prstGeom prst="rect">
            <a:avLst/>
          </a:prstGeom>
          <a:noFill/>
        </p:spPr>
        <p:txBody>
          <a:bodyPr wrap="none" lIns="91440" tIns="45720" rIns="91440" bIns="45720">
            <a:spAutoFit/>
          </a:bodyPr>
          <a:lstStyle/>
          <a:p>
            <a:pPr algn="ctr"/>
            <a:r>
              <a:rPr lang="en-US" sz="9600" b="1" cap="none" spc="0" dirty="0">
                <a:ln w="22225">
                  <a:solidFill>
                    <a:sysClr val="windowText" lastClr="000000"/>
                  </a:solidFill>
                  <a:prstDash val="solid"/>
                </a:ln>
                <a:solidFill>
                  <a:srgbClr val="CC99FF"/>
                </a:solidFill>
                <a:effectLst/>
              </a:rPr>
              <a:t>AC 1.1:Types of crime</a:t>
            </a:r>
          </a:p>
        </p:txBody>
      </p:sp>
      <p:pic>
        <p:nvPicPr>
          <p:cNvPr id="3" name="Picture 2"/>
          <p:cNvPicPr>
            <a:picLocks noChangeAspect="1"/>
          </p:cNvPicPr>
          <p:nvPr/>
        </p:nvPicPr>
        <p:blipFill>
          <a:blip r:embed="rId2"/>
          <a:stretch>
            <a:fillRect/>
          </a:stretch>
        </p:blipFill>
        <p:spPr>
          <a:xfrm>
            <a:off x="-62668" y="7970"/>
            <a:ext cx="3162246" cy="2368632"/>
          </a:xfrm>
          <a:prstGeom prst="rect">
            <a:avLst/>
          </a:prstGeom>
        </p:spPr>
      </p:pic>
      <p:pic>
        <p:nvPicPr>
          <p:cNvPr id="4" name="Picture 3"/>
          <p:cNvPicPr>
            <a:picLocks noChangeAspect="1"/>
          </p:cNvPicPr>
          <p:nvPr/>
        </p:nvPicPr>
        <p:blipFill>
          <a:blip r:embed="rId3"/>
          <a:stretch>
            <a:fillRect/>
          </a:stretch>
        </p:blipFill>
        <p:spPr>
          <a:xfrm>
            <a:off x="4234735" y="89429"/>
            <a:ext cx="3053494" cy="2287173"/>
          </a:xfrm>
          <a:prstGeom prst="rect">
            <a:avLst/>
          </a:prstGeom>
        </p:spPr>
      </p:pic>
      <p:pic>
        <p:nvPicPr>
          <p:cNvPr id="5" name="Picture 4"/>
          <p:cNvPicPr>
            <a:picLocks noChangeAspect="1"/>
          </p:cNvPicPr>
          <p:nvPr/>
        </p:nvPicPr>
        <p:blipFill>
          <a:blip r:embed="rId4"/>
          <a:stretch>
            <a:fillRect/>
          </a:stretch>
        </p:blipFill>
        <p:spPr>
          <a:xfrm>
            <a:off x="7956148" y="7971"/>
            <a:ext cx="4198406" cy="2099203"/>
          </a:xfrm>
          <a:prstGeom prst="rect">
            <a:avLst/>
          </a:prstGeom>
        </p:spPr>
      </p:pic>
      <p:pic>
        <p:nvPicPr>
          <p:cNvPr id="6" name="Picture 5"/>
          <p:cNvPicPr>
            <a:picLocks noChangeAspect="1"/>
          </p:cNvPicPr>
          <p:nvPr/>
        </p:nvPicPr>
        <p:blipFill>
          <a:blip r:embed="rId5"/>
          <a:stretch>
            <a:fillRect/>
          </a:stretch>
        </p:blipFill>
        <p:spPr>
          <a:xfrm>
            <a:off x="6209276" y="3351909"/>
            <a:ext cx="3612053" cy="1701089"/>
          </a:xfrm>
          <a:prstGeom prst="rect">
            <a:avLst/>
          </a:prstGeom>
        </p:spPr>
      </p:pic>
      <p:pic>
        <p:nvPicPr>
          <p:cNvPr id="7" name="Picture 6"/>
          <p:cNvPicPr>
            <a:picLocks noChangeAspect="1"/>
          </p:cNvPicPr>
          <p:nvPr/>
        </p:nvPicPr>
        <p:blipFill>
          <a:blip r:embed="rId6"/>
          <a:stretch>
            <a:fillRect/>
          </a:stretch>
        </p:blipFill>
        <p:spPr>
          <a:xfrm>
            <a:off x="0" y="4782312"/>
            <a:ext cx="3086568" cy="2053971"/>
          </a:xfrm>
          <a:prstGeom prst="rect">
            <a:avLst/>
          </a:prstGeom>
        </p:spPr>
      </p:pic>
      <p:pic>
        <p:nvPicPr>
          <p:cNvPr id="8" name="Picture 7"/>
          <p:cNvPicPr>
            <a:picLocks noChangeAspect="1"/>
          </p:cNvPicPr>
          <p:nvPr/>
        </p:nvPicPr>
        <p:blipFill>
          <a:blip r:embed="rId7"/>
          <a:stretch>
            <a:fillRect/>
          </a:stretch>
        </p:blipFill>
        <p:spPr>
          <a:xfrm>
            <a:off x="3032020" y="3516195"/>
            <a:ext cx="2781300" cy="1647825"/>
          </a:xfrm>
          <a:prstGeom prst="rect">
            <a:avLst/>
          </a:prstGeom>
        </p:spPr>
      </p:pic>
      <p:pic>
        <p:nvPicPr>
          <p:cNvPr id="9" name="Picture 8"/>
          <p:cNvPicPr>
            <a:picLocks noChangeAspect="1"/>
          </p:cNvPicPr>
          <p:nvPr/>
        </p:nvPicPr>
        <p:blipFill>
          <a:blip r:embed="rId8"/>
          <a:stretch>
            <a:fillRect/>
          </a:stretch>
        </p:blipFill>
        <p:spPr>
          <a:xfrm>
            <a:off x="5813320" y="5109637"/>
            <a:ext cx="2686050" cy="1704975"/>
          </a:xfrm>
          <a:prstGeom prst="rect">
            <a:avLst/>
          </a:prstGeom>
        </p:spPr>
      </p:pic>
      <p:pic>
        <p:nvPicPr>
          <p:cNvPr id="10" name="Picture 9"/>
          <p:cNvPicPr>
            <a:picLocks noChangeAspect="1"/>
          </p:cNvPicPr>
          <p:nvPr/>
        </p:nvPicPr>
        <p:blipFill>
          <a:blip r:embed="rId9"/>
          <a:stretch>
            <a:fillRect/>
          </a:stretch>
        </p:blipFill>
        <p:spPr>
          <a:xfrm>
            <a:off x="3456805" y="5181060"/>
            <a:ext cx="1986278" cy="1676940"/>
          </a:xfrm>
          <a:prstGeom prst="rect">
            <a:avLst/>
          </a:prstGeom>
        </p:spPr>
      </p:pic>
      <p:pic>
        <p:nvPicPr>
          <p:cNvPr id="11" name="Picture 10"/>
          <p:cNvPicPr>
            <a:picLocks noChangeAspect="1"/>
          </p:cNvPicPr>
          <p:nvPr/>
        </p:nvPicPr>
        <p:blipFill>
          <a:blip r:embed="rId10"/>
          <a:stretch>
            <a:fillRect/>
          </a:stretch>
        </p:blipFill>
        <p:spPr>
          <a:xfrm>
            <a:off x="610596" y="3385081"/>
            <a:ext cx="1865376" cy="1397231"/>
          </a:xfrm>
          <a:prstGeom prst="rect">
            <a:avLst/>
          </a:prstGeom>
        </p:spPr>
      </p:pic>
      <p:pic>
        <p:nvPicPr>
          <p:cNvPr id="12" name="Picture 11"/>
          <p:cNvPicPr>
            <a:picLocks noChangeAspect="1"/>
          </p:cNvPicPr>
          <p:nvPr/>
        </p:nvPicPr>
        <p:blipFill>
          <a:blip r:embed="rId11"/>
          <a:stretch>
            <a:fillRect/>
          </a:stretch>
        </p:blipFill>
        <p:spPr>
          <a:xfrm>
            <a:off x="8997696" y="4961366"/>
            <a:ext cx="2728313" cy="1896634"/>
          </a:xfrm>
          <a:prstGeom prst="rect">
            <a:avLst/>
          </a:prstGeom>
        </p:spPr>
      </p:pic>
      <p:pic>
        <p:nvPicPr>
          <p:cNvPr id="13" name="Picture 12"/>
          <p:cNvPicPr>
            <a:picLocks noChangeAspect="1"/>
          </p:cNvPicPr>
          <p:nvPr/>
        </p:nvPicPr>
        <p:blipFill>
          <a:blip r:embed="rId12"/>
          <a:stretch>
            <a:fillRect/>
          </a:stretch>
        </p:blipFill>
        <p:spPr>
          <a:xfrm>
            <a:off x="9968983" y="3498677"/>
            <a:ext cx="2139392" cy="1283635"/>
          </a:xfrm>
          <a:prstGeom prst="rect">
            <a:avLst/>
          </a:prstGeom>
        </p:spPr>
      </p:pic>
    </p:spTree>
    <p:extLst>
      <p:ext uri="{BB962C8B-B14F-4D97-AF65-F5344CB8AC3E}">
        <p14:creationId xmlns:p14="http://schemas.microsoft.com/office/powerpoint/2010/main" val="472612257"/>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43156" y="322873"/>
            <a:ext cx="7194790" cy="1107996"/>
          </a:xfrm>
          <a:prstGeom prst="rect">
            <a:avLst/>
          </a:prstGeom>
          <a:noFill/>
        </p:spPr>
        <p:txBody>
          <a:bodyPr wrap="none" lIns="91440" tIns="45720" rIns="91440" bIns="45720" anchor="t">
            <a:spAutoFit/>
          </a:bodyPr>
          <a:lstStyle/>
          <a:p>
            <a:pPr algn="ctr"/>
            <a:r>
              <a:rPr lang="en-US" sz="6600" b="1" dirty="0">
                <a:ln w="22225">
                  <a:solidFill>
                    <a:sysClr val="windowText" lastClr="000000"/>
                  </a:solidFill>
                  <a:prstDash val="solid"/>
                </a:ln>
                <a:solidFill>
                  <a:srgbClr val="CC99FF"/>
                </a:solidFill>
              </a:rPr>
              <a:t>Learning </a:t>
            </a:r>
            <a:r>
              <a:rPr lang="en-US" sz="6600" b="1" cap="none" spc="0" dirty="0">
                <a:ln w="22225">
                  <a:solidFill>
                    <a:sysClr val="windowText" lastClr="000000"/>
                  </a:solidFill>
                  <a:prstDash val="solid"/>
                </a:ln>
                <a:solidFill>
                  <a:srgbClr val="CC99FF"/>
                </a:solidFill>
                <a:effectLst/>
              </a:rPr>
              <a:t>objectives:</a:t>
            </a:r>
          </a:p>
        </p:txBody>
      </p:sp>
      <p:graphicFrame>
        <p:nvGraphicFramePr>
          <p:cNvPr id="3" name="Table 2"/>
          <p:cNvGraphicFramePr>
            <a:graphicFrameLocks noGrp="1"/>
          </p:cNvGraphicFramePr>
          <p:nvPr>
            <p:extLst>
              <p:ext uri="{D42A27DB-BD31-4B8C-83A1-F6EECF244321}">
                <p14:modId xmlns:p14="http://schemas.microsoft.com/office/powerpoint/2010/main" val="3634668342"/>
              </p:ext>
            </p:extLst>
          </p:nvPr>
        </p:nvGraphicFramePr>
        <p:xfrm>
          <a:off x="1876552" y="2146130"/>
          <a:ext cx="8127999" cy="2712720"/>
        </p:xfrm>
        <a:graphic>
          <a:graphicData uri="http://schemas.openxmlformats.org/drawingml/2006/table">
            <a:tbl>
              <a:tblPr firstRow="1" bandRow="1">
                <a:tableStyleId>{0505E3EF-67EA-436B-97B2-0124C06EBD24}</a:tableStyleId>
              </a:tblPr>
              <a:tblGrid>
                <a:gridCol w="1380226">
                  <a:extLst>
                    <a:ext uri="{9D8B030D-6E8A-4147-A177-3AD203B41FA5}">
                      <a16:colId xmlns:a16="http://schemas.microsoft.com/office/drawing/2014/main" val="20000"/>
                    </a:ext>
                  </a:extLst>
                </a:gridCol>
                <a:gridCol w="6747773">
                  <a:extLst>
                    <a:ext uri="{9D8B030D-6E8A-4147-A177-3AD203B41FA5}">
                      <a16:colId xmlns:a16="http://schemas.microsoft.com/office/drawing/2014/main" val="20001"/>
                    </a:ext>
                  </a:extLst>
                </a:gridCol>
              </a:tblGrid>
              <a:tr h="370840">
                <a:tc>
                  <a:txBody>
                    <a:bodyPr/>
                    <a:lstStyle/>
                    <a:p>
                      <a:r>
                        <a:rPr lang="en-GB" sz="3200" b="1" dirty="0"/>
                        <a:t>Bronze</a:t>
                      </a:r>
                    </a:p>
                  </a:txBody>
                  <a:tcPr>
                    <a:solidFill>
                      <a:srgbClr val="ED7D31"/>
                    </a:solidFill>
                  </a:tcPr>
                </a:tc>
                <a:tc>
                  <a:txBody>
                    <a:bodyPr/>
                    <a:lstStyle/>
                    <a:p>
                      <a:r>
                        <a:rPr lang="en-GB" sz="3200" b="0" dirty="0"/>
                        <a:t>To explain a variety of types of crime</a:t>
                      </a:r>
                    </a:p>
                  </a:txBody>
                  <a:tcPr>
                    <a:noFill/>
                  </a:tcPr>
                </a:tc>
                <a:extLst>
                  <a:ext uri="{0D108BD9-81ED-4DB2-BD59-A6C34878D82A}">
                    <a16:rowId xmlns:a16="http://schemas.microsoft.com/office/drawing/2014/main" val="10000"/>
                  </a:ext>
                </a:extLst>
              </a:tr>
              <a:tr h="370840">
                <a:tc>
                  <a:txBody>
                    <a:bodyPr/>
                    <a:lstStyle/>
                    <a:p>
                      <a:r>
                        <a:rPr lang="en-GB" sz="3200" b="1" dirty="0"/>
                        <a:t>Silver</a:t>
                      </a:r>
                    </a:p>
                  </a:txBody>
                  <a:tcPr>
                    <a:solidFill>
                      <a:schemeClr val="bg1">
                        <a:lumMod val="95000"/>
                      </a:schemeClr>
                    </a:solidFill>
                  </a:tcPr>
                </a:tc>
                <a:tc>
                  <a:txBody>
                    <a:bodyPr/>
                    <a:lstStyle/>
                    <a:p>
                      <a:r>
                        <a:rPr lang="en-GB" sz="3200" dirty="0"/>
                        <a:t>To analyse who the perpetrators and victims are of a variety of crimes</a:t>
                      </a:r>
                    </a:p>
                  </a:txBody>
                  <a:tcPr>
                    <a:noFill/>
                  </a:tcPr>
                </a:tc>
                <a:extLst>
                  <a:ext uri="{0D108BD9-81ED-4DB2-BD59-A6C34878D82A}">
                    <a16:rowId xmlns:a16="http://schemas.microsoft.com/office/drawing/2014/main" val="10001"/>
                  </a:ext>
                </a:extLst>
              </a:tr>
              <a:tr h="370840">
                <a:tc>
                  <a:txBody>
                    <a:bodyPr/>
                    <a:lstStyle/>
                    <a:p>
                      <a:r>
                        <a:rPr lang="en-GB" sz="3200" b="1" dirty="0"/>
                        <a:t>Gold</a:t>
                      </a:r>
                    </a:p>
                  </a:txBody>
                  <a:tcPr>
                    <a:solidFill>
                      <a:srgbClr val="FFC000"/>
                    </a:solidFill>
                  </a:tcPr>
                </a:tc>
                <a:tc>
                  <a:txBody>
                    <a:bodyPr/>
                    <a:lstStyle/>
                    <a:p>
                      <a:r>
                        <a:rPr lang="en-GB" sz="3200" dirty="0"/>
                        <a:t>To evaluate how widespread a variety</a:t>
                      </a:r>
                      <a:r>
                        <a:rPr lang="en-GB" sz="3200" baseline="0" dirty="0"/>
                        <a:t> of crimes are in the UK and the world</a:t>
                      </a:r>
                      <a:endParaRPr lang="en-GB" sz="3200" dirty="0"/>
                    </a:p>
                  </a:txBody>
                  <a:tcP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715350364"/>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sz="3200" dirty="0"/>
              <a:t>Definition: </a:t>
            </a:r>
            <a:r>
              <a:rPr lang="en-US" sz="3200" dirty="0"/>
              <a:t>‘a nonviolent crime committed for financial gain’</a:t>
            </a:r>
          </a:p>
          <a:p>
            <a:r>
              <a:rPr lang="en-US" sz="3200" dirty="0"/>
              <a:t>There are three main types of white collar crime:</a:t>
            </a:r>
          </a:p>
          <a:p>
            <a:pPr lvl="2">
              <a:buFont typeface="Wingdings" panose="05000000000000000000" pitchFamily="2" charset="2"/>
              <a:buChar char="ü"/>
            </a:pPr>
            <a:r>
              <a:rPr lang="en-US" sz="3200" dirty="0"/>
              <a:t>Organised</a:t>
            </a:r>
          </a:p>
          <a:p>
            <a:pPr lvl="2">
              <a:buFont typeface="Wingdings" panose="05000000000000000000" pitchFamily="2" charset="2"/>
              <a:buChar char="ü"/>
            </a:pPr>
            <a:r>
              <a:rPr lang="en-US" sz="3200" dirty="0"/>
              <a:t>Corporate</a:t>
            </a:r>
          </a:p>
          <a:p>
            <a:pPr lvl="2">
              <a:buFont typeface="Wingdings" panose="05000000000000000000" pitchFamily="2" charset="2"/>
              <a:buChar char="ü"/>
            </a:pPr>
            <a:r>
              <a:rPr lang="en-US" sz="3200" dirty="0"/>
              <a:t>Professional </a:t>
            </a:r>
            <a:endParaRPr lang="en-GB" sz="3200" dirty="0"/>
          </a:p>
        </p:txBody>
      </p:sp>
      <p:sp>
        <p:nvSpPr>
          <p:cNvPr id="4" name="TextBox 3"/>
          <p:cNvSpPr txBox="1"/>
          <p:nvPr/>
        </p:nvSpPr>
        <p:spPr>
          <a:xfrm>
            <a:off x="4782312" y="3182112"/>
            <a:ext cx="7068312" cy="3539430"/>
          </a:xfrm>
          <a:prstGeom prst="rect">
            <a:avLst/>
          </a:prstGeom>
          <a:noFill/>
          <a:ln w="38100">
            <a:solidFill>
              <a:schemeClr val="tx1"/>
            </a:solidFill>
          </a:ln>
        </p:spPr>
        <p:txBody>
          <a:bodyPr wrap="square" rtlCol="0" anchor="t">
            <a:spAutoFit/>
          </a:bodyPr>
          <a:lstStyle/>
          <a:p>
            <a:r>
              <a:rPr lang="en-GB" sz="2800" b="1" u="sng" dirty="0">
                <a:solidFill>
                  <a:srgbClr val="FF0000"/>
                </a:solidFill>
              </a:rPr>
              <a:t>Research task:</a:t>
            </a:r>
            <a:endParaRPr lang="en-US" dirty="0"/>
          </a:p>
          <a:p>
            <a:r>
              <a:rPr lang="en-GB" sz="2800" dirty="0"/>
              <a:t> Research types and variety of white collar crime.</a:t>
            </a:r>
            <a:endParaRPr lang="en-US">
              <a:cs typeface="Calibri"/>
            </a:endParaRPr>
          </a:p>
          <a:p>
            <a:r>
              <a:rPr lang="en-GB" sz="2800" dirty="0"/>
              <a:t>Consider the case of Bernard Madoff and Ponzi Schemes</a:t>
            </a:r>
          </a:p>
          <a:p>
            <a:r>
              <a:rPr lang="en-GB" sz="2800" dirty="0">
                <a:hlinkClick r:id="rId2"/>
              </a:rPr>
              <a:t>http://news.bbc.co.uk/1/hi/business/8124838.stm</a:t>
            </a:r>
            <a:r>
              <a:rPr lang="en-GB" sz="2800" dirty="0"/>
              <a:t> </a:t>
            </a:r>
          </a:p>
          <a:p>
            <a:pPr algn="r"/>
            <a:r>
              <a:rPr lang="en-GB" sz="2800" dirty="0"/>
              <a:t>15 minutes</a:t>
            </a:r>
          </a:p>
        </p:txBody>
      </p:sp>
      <p:sp>
        <p:nvSpPr>
          <p:cNvPr id="5" name="Rectangle 4"/>
          <p:cNvSpPr/>
          <p:nvPr/>
        </p:nvSpPr>
        <p:spPr>
          <a:xfrm>
            <a:off x="1000966" y="224052"/>
            <a:ext cx="10352834" cy="923330"/>
          </a:xfrm>
          <a:prstGeom prst="rect">
            <a:avLst/>
          </a:prstGeom>
          <a:noFill/>
        </p:spPr>
        <p:txBody>
          <a:bodyPr wrap="none" lIns="91440" tIns="45720" rIns="91440" bIns="45720">
            <a:spAutoFit/>
          </a:bodyPr>
          <a:lstStyle/>
          <a:p>
            <a:pPr algn="ctr"/>
            <a:r>
              <a:rPr lang="en-US" sz="5400" b="1" cap="none" spc="0" dirty="0">
                <a:ln w="38100">
                  <a:solidFill>
                    <a:sysClr val="windowText" lastClr="000000"/>
                  </a:solidFill>
                  <a:prstDash val="solid"/>
                </a:ln>
                <a:solidFill>
                  <a:srgbClr val="FF0000"/>
                </a:solidFill>
                <a:effectLst/>
              </a:rPr>
              <a:t>Type of crime 1</a:t>
            </a:r>
            <a:r>
              <a:rPr lang="en-US" sz="5400" b="1" dirty="0">
                <a:ln w="38100">
                  <a:solidFill>
                    <a:sysClr val="windowText" lastClr="000000"/>
                  </a:solidFill>
                  <a:prstDash val="solid"/>
                </a:ln>
                <a:solidFill>
                  <a:srgbClr val="FF0000"/>
                </a:solidFill>
              </a:rPr>
              <a:t>:</a:t>
            </a:r>
            <a:r>
              <a:rPr lang="en-US" sz="5400" b="1" cap="none" spc="0" dirty="0">
                <a:ln w="38100">
                  <a:solidFill>
                    <a:sysClr val="windowText" lastClr="000000"/>
                  </a:solidFill>
                  <a:prstDash val="solid"/>
                </a:ln>
                <a:solidFill>
                  <a:srgbClr val="FF0000"/>
                </a:solidFill>
                <a:effectLst/>
              </a:rPr>
              <a:t> White Collar Crime</a:t>
            </a:r>
          </a:p>
        </p:txBody>
      </p:sp>
    </p:spTree>
    <p:extLst>
      <p:ext uri="{BB962C8B-B14F-4D97-AF65-F5344CB8AC3E}">
        <p14:creationId xmlns:p14="http://schemas.microsoft.com/office/powerpoint/2010/main" val="3402981790"/>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solidFill>
                  <a:srgbClr val="FF0000"/>
                </a:solidFill>
              </a:rPr>
              <a:t>Examples of white-collar crime</a:t>
            </a:r>
          </a:p>
        </p:txBody>
      </p:sp>
      <p:sp>
        <p:nvSpPr>
          <p:cNvPr id="3" name="Content Placeholder 2"/>
          <p:cNvSpPr>
            <a:spLocks noGrp="1"/>
          </p:cNvSpPr>
          <p:nvPr>
            <p:ph idx="1"/>
          </p:nvPr>
        </p:nvSpPr>
        <p:spPr/>
        <p:txBody>
          <a:bodyPr/>
          <a:lstStyle/>
          <a:p>
            <a:r>
              <a:rPr lang="en-GB" dirty="0"/>
              <a:t>Bribery and corruption in government and businesses</a:t>
            </a:r>
          </a:p>
          <a:p>
            <a:r>
              <a:rPr lang="en-GB" dirty="0"/>
              <a:t>Fiddling expenses</a:t>
            </a:r>
          </a:p>
          <a:p>
            <a:r>
              <a:rPr lang="en-GB" dirty="0"/>
              <a:t>Professional misconduct</a:t>
            </a:r>
          </a:p>
          <a:p>
            <a:r>
              <a:rPr lang="en-GB" dirty="0"/>
              <a:t>Fraud</a:t>
            </a:r>
          </a:p>
          <a:p>
            <a:r>
              <a:rPr lang="en-GB" dirty="0"/>
              <a:t>Embezzlement</a:t>
            </a:r>
          </a:p>
          <a:p>
            <a:r>
              <a:rPr lang="en-GB" dirty="0"/>
              <a:t>Lord Conrad Black (millionaire former owner of the Daily and Sunday Telegraph) was convicted and jailed for 6.5 years in the US for misusing his position to defraud shareholders of millions of dollars</a:t>
            </a:r>
          </a:p>
          <a:p>
            <a:r>
              <a:rPr lang="en-GB" dirty="0"/>
              <a:t>One GP made £700,000 over five years writing fake prescriptions</a:t>
            </a:r>
          </a:p>
          <a:p>
            <a:endParaRPr lang="en-GB" dirty="0"/>
          </a:p>
        </p:txBody>
      </p:sp>
    </p:spTree>
    <p:extLst>
      <p:ext uri="{BB962C8B-B14F-4D97-AF65-F5344CB8AC3E}">
        <p14:creationId xmlns:p14="http://schemas.microsoft.com/office/powerpoint/2010/main" val="1620396642"/>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392" y="-141320"/>
            <a:ext cx="10515600" cy="1325563"/>
          </a:xfrm>
        </p:spPr>
        <p:txBody>
          <a:bodyPr>
            <a:normAutofit/>
          </a:bodyPr>
          <a:lstStyle/>
          <a:p>
            <a:r>
              <a:rPr lang="en-GB" sz="4800" b="1" u="sng" dirty="0">
                <a:solidFill>
                  <a:srgbClr val="FF0000"/>
                </a:solidFill>
              </a:rPr>
              <a:t>Organised crime</a:t>
            </a:r>
          </a:p>
        </p:txBody>
      </p:sp>
      <p:sp>
        <p:nvSpPr>
          <p:cNvPr id="3" name="Content Placeholder 2"/>
          <p:cNvSpPr>
            <a:spLocks noGrp="1"/>
          </p:cNvSpPr>
          <p:nvPr>
            <p:ph idx="1"/>
          </p:nvPr>
        </p:nvSpPr>
        <p:spPr>
          <a:xfrm>
            <a:off x="88392" y="947801"/>
            <a:ext cx="11762232" cy="4255135"/>
          </a:xfrm>
        </p:spPr>
        <p:txBody>
          <a:bodyPr>
            <a:normAutofit/>
          </a:bodyPr>
          <a:lstStyle/>
          <a:p>
            <a:r>
              <a:rPr lang="en-GB" sz="3200" dirty="0"/>
              <a:t>Definition: ‘</a:t>
            </a:r>
            <a:r>
              <a:rPr lang="en-US" sz="3200" dirty="0"/>
              <a:t>criminal activities that are planned and controlled by powerful groups and carried out on a large scale’</a:t>
            </a:r>
            <a:endParaRPr lang="en-GB" sz="3200" dirty="0"/>
          </a:p>
        </p:txBody>
      </p:sp>
      <p:sp>
        <p:nvSpPr>
          <p:cNvPr id="4" name="TextBox 3"/>
          <p:cNvSpPr txBox="1"/>
          <p:nvPr/>
        </p:nvSpPr>
        <p:spPr>
          <a:xfrm>
            <a:off x="242126" y="2093976"/>
            <a:ext cx="7802880" cy="4647426"/>
          </a:xfrm>
          <a:prstGeom prst="rect">
            <a:avLst/>
          </a:prstGeom>
          <a:solidFill>
            <a:srgbClr val="CCECFF"/>
          </a:solidFill>
          <a:ln w="38100">
            <a:solidFill>
              <a:schemeClr val="tx1"/>
            </a:solidFill>
          </a:ln>
        </p:spPr>
        <p:txBody>
          <a:bodyPr wrap="square" rtlCol="0">
            <a:spAutoFit/>
          </a:bodyPr>
          <a:lstStyle/>
          <a:p>
            <a:r>
              <a:rPr lang="en-GB" sz="2400" b="1" u="sng" dirty="0"/>
              <a:t>The Mafia (Italy or Sicily, USA)</a:t>
            </a:r>
          </a:p>
          <a:p>
            <a:endParaRPr lang="en-GB" sz="2400" dirty="0"/>
          </a:p>
          <a:p>
            <a:r>
              <a:rPr lang="en-GB" sz="2400" b="1" u="sng" dirty="0"/>
              <a:t>Who are they?</a:t>
            </a:r>
          </a:p>
          <a:p>
            <a:r>
              <a:rPr lang="en-GB" sz="2000" dirty="0"/>
              <a:t>Originally from Italy or Sicily and commonly found in the USA, the Mafia are huge crime gangs, who are usually related by family. They are defined by having a strict hierarchy, with the ‘boss’ at the top who heads up the ‘legal’ businesses and the ‘capos’ and ‘soldiers’ who commit the crimes. Each family has separate business dealings and they tend to stay out of each other’s way</a:t>
            </a:r>
          </a:p>
          <a:p>
            <a:endParaRPr lang="en-GB" sz="2000" dirty="0"/>
          </a:p>
          <a:p>
            <a:r>
              <a:rPr lang="en-GB" sz="2400" b="1" u="sng" dirty="0"/>
              <a:t>What crimes do they commit?</a:t>
            </a:r>
          </a:p>
          <a:p>
            <a:r>
              <a:rPr lang="en-GB" sz="2000" dirty="0"/>
              <a:t>Extortion (threatening people so they give them money), protection rackets, drug dealing and smuggling, prostitution, illegal gambling, gang war, assassination, murder, anything that will make them money</a:t>
            </a:r>
          </a:p>
        </p:txBody>
      </p:sp>
      <p:pic>
        <p:nvPicPr>
          <p:cNvPr id="5" name="Picture 4"/>
          <p:cNvPicPr>
            <a:picLocks noChangeAspect="1"/>
          </p:cNvPicPr>
          <p:nvPr/>
        </p:nvPicPr>
        <p:blipFill>
          <a:blip r:embed="rId2"/>
          <a:stretch>
            <a:fillRect/>
          </a:stretch>
        </p:blipFill>
        <p:spPr>
          <a:xfrm>
            <a:off x="8052808" y="2093976"/>
            <a:ext cx="3951550" cy="4586255"/>
          </a:xfrm>
          <a:prstGeom prst="rect">
            <a:avLst/>
          </a:prstGeom>
        </p:spPr>
      </p:pic>
    </p:spTree>
    <p:extLst>
      <p:ext uri="{BB962C8B-B14F-4D97-AF65-F5344CB8AC3E}">
        <p14:creationId xmlns:p14="http://schemas.microsoft.com/office/powerpoint/2010/main" val="4222671805"/>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6406" y="182880"/>
            <a:ext cx="3918394" cy="6617196"/>
          </a:xfrm>
          <a:prstGeom prst="rect">
            <a:avLst/>
          </a:prstGeom>
          <a:solidFill>
            <a:srgbClr val="CCECFF"/>
          </a:solidFill>
          <a:ln w="38100">
            <a:solidFill>
              <a:schemeClr val="tx1"/>
            </a:solidFill>
          </a:ln>
        </p:spPr>
        <p:txBody>
          <a:bodyPr wrap="square" rtlCol="0">
            <a:spAutoFit/>
          </a:bodyPr>
          <a:lstStyle/>
          <a:p>
            <a:r>
              <a:rPr lang="en-GB" sz="2400" b="1" u="sng" dirty="0"/>
              <a:t>The Triads (China)</a:t>
            </a:r>
          </a:p>
          <a:p>
            <a:endParaRPr lang="en-GB" sz="2400" dirty="0"/>
          </a:p>
          <a:p>
            <a:r>
              <a:rPr lang="en-GB" sz="2400" b="1" u="sng" dirty="0"/>
              <a:t>Who are they?</a:t>
            </a:r>
          </a:p>
          <a:p>
            <a:r>
              <a:rPr lang="en-US" sz="2000" dirty="0"/>
              <a:t>Triads are the most well-known organized crime group in China, Hong Kong and Macao. The number of people involved in organized crime in general has risen from around 100,000 in 1986 to around 1.5 million in 2000. New members are often recruited among the 120-million-strong "floating population" of migrant workers.</a:t>
            </a:r>
            <a:endParaRPr lang="en-GB" sz="2000" dirty="0"/>
          </a:p>
          <a:p>
            <a:endParaRPr lang="en-GB" sz="2400" b="1" u="sng" dirty="0"/>
          </a:p>
          <a:p>
            <a:r>
              <a:rPr lang="en-GB" sz="2400" b="1" u="sng" dirty="0"/>
              <a:t>What crimes do they commit?</a:t>
            </a:r>
          </a:p>
          <a:p>
            <a:r>
              <a:rPr lang="en-US" sz="2000" dirty="0"/>
              <a:t>People trafficking, drug smuggling, illegal gambling and extortion; murder, rape, robbery, kidnapping, assault</a:t>
            </a:r>
            <a:endParaRPr lang="en-GB" sz="2000" b="1" u="sng" dirty="0"/>
          </a:p>
        </p:txBody>
      </p:sp>
      <p:pic>
        <p:nvPicPr>
          <p:cNvPr id="4" name="Picture 3"/>
          <p:cNvPicPr>
            <a:picLocks noChangeAspect="1"/>
          </p:cNvPicPr>
          <p:nvPr/>
        </p:nvPicPr>
        <p:blipFill>
          <a:blip r:embed="rId2"/>
          <a:stretch>
            <a:fillRect/>
          </a:stretch>
        </p:blipFill>
        <p:spPr>
          <a:xfrm>
            <a:off x="4148633" y="302585"/>
            <a:ext cx="3160166" cy="2553414"/>
          </a:xfrm>
          <a:prstGeom prst="rect">
            <a:avLst/>
          </a:prstGeom>
        </p:spPr>
      </p:pic>
      <p:sp>
        <p:nvSpPr>
          <p:cNvPr id="5" name="TextBox 4"/>
          <p:cNvSpPr txBox="1"/>
          <p:nvPr/>
        </p:nvSpPr>
        <p:spPr>
          <a:xfrm>
            <a:off x="7342632" y="182880"/>
            <a:ext cx="4714302" cy="6555641"/>
          </a:xfrm>
          <a:prstGeom prst="rect">
            <a:avLst/>
          </a:prstGeom>
          <a:solidFill>
            <a:srgbClr val="CCFFCC"/>
          </a:solidFill>
          <a:ln w="38100">
            <a:solidFill>
              <a:schemeClr val="tx1"/>
            </a:solidFill>
          </a:ln>
        </p:spPr>
        <p:txBody>
          <a:bodyPr wrap="square" rtlCol="0">
            <a:spAutoFit/>
          </a:bodyPr>
          <a:lstStyle/>
          <a:p>
            <a:r>
              <a:rPr lang="en-GB" sz="2400" b="1" u="sng" dirty="0"/>
              <a:t>The Yakuza (Japan)</a:t>
            </a:r>
          </a:p>
          <a:p>
            <a:endParaRPr lang="en-GB" sz="2400" dirty="0"/>
          </a:p>
          <a:p>
            <a:r>
              <a:rPr lang="en-GB" sz="2400" b="1" u="sng" dirty="0"/>
              <a:t>Who are they?</a:t>
            </a:r>
          </a:p>
          <a:p>
            <a:r>
              <a:rPr lang="en-US" sz="2000" dirty="0"/>
              <a:t>The Yakuza is the world’s largest organised crime group and has approximately 60,000-members. It is made up of 22 families, called </a:t>
            </a:r>
            <a:r>
              <a:rPr lang="en-US" sz="2000" i="1" dirty="0" err="1"/>
              <a:t>boryokudan</a:t>
            </a:r>
            <a:r>
              <a:rPr lang="en-US" sz="2000" dirty="0"/>
              <a:t> (“violence group”). These </a:t>
            </a:r>
            <a:r>
              <a:rPr lang="en-US" sz="2000" i="1" dirty="0" err="1"/>
              <a:t>boryokudan</a:t>
            </a:r>
            <a:r>
              <a:rPr lang="en-US" sz="2000" dirty="0"/>
              <a:t> are often made up of smaller affiliated gangs. Out of the 22 </a:t>
            </a:r>
            <a:r>
              <a:rPr lang="en-US" sz="2000" i="1" dirty="0" err="1"/>
              <a:t>boryokudan</a:t>
            </a:r>
            <a:r>
              <a:rPr lang="en-US" sz="2000" dirty="0"/>
              <a:t>, there are three main families. The Yakuza identify each other through tattoos.</a:t>
            </a:r>
          </a:p>
          <a:p>
            <a:endParaRPr lang="en-GB" sz="2400" b="1" u="sng" dirty="0"/>
          </a:p>
          <a:p>
            <a:r>
              <a:rPr lang="en-GB" sz="2400" b="1" u="sng" dirty="0"/>
              <a:t>What crimes do they commit?</a:t>
            </a:r>
          </a:p>
          <a:p>
            <a:r>
              <a:rPr lang="en-US" sz="2000" dirty="0"/>
              <a:t>They operate a huge portion of Japan's nightclubs, love hotels, gambling pits, casinos  and prostitution services. Heroin and opium dealing, blackmail, child pornography, murder, sex slavery and human trafficking</a:t>
            </a:r>
            <a:endParaRPr lang="en-GB" sz="2000" dirty="0"/>
          </a:p>
        </p:txBody>
      </p:sp>
      <p:pic>
        <p:nvPicPr>
          <p:cNvPr id="6" name="Picture 5"/>
          <p:cNvPicPr>
            <a:picLocks noChangeAspect="1"/>
          </p:cNvPicPr>
          <p:nvPr/>
        </p:nvPicPr>
        <p:blipFill>
          <a:blip r:embed="rId3"/>
          <a:stretch>
            <a:fillRect/>
          </a:stretch>
        </p:blipFill>
        <p:spPr>
          <a:xfrm>
            <a:off x="4148633" y="3337525"/>
            <a:ext cx="3160166" cy="3273588"/>
          </a:xfrm>
          <a:prstGeom prst="rect">
            <a:avLst/>
          </a:prstGeom>
        </p:spPr>
      </p:pic>
    </p:spTree>
    <p:extLst>
      <p:ext uri="{BB962C8B-B14F-4D97-AF65-F5344CB8AC3E}">
        <p14:creationId xmlns:p14="http://schemas.microsoft.com/office/powerpoint/2010/main" val="3769539864"/>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5696" y="198945"/>
            <a:ext cx="5480304" cy="1626680"/>
          </a:xfrm>
        </p:spPr>
        <p:txBody>
          <a:bodyPr/>
          <a:lstStyle/>
          <a:p>
            <a:r>
              <a:rPr lang="en-GB" b="1" u="sng" dirty="0">
                <a:solidFill>
                  <a:srgbClr val="FF0000"/>
                </a:solidFill>
              </a:rPr>
              <a:t>What about organised crime in the UK?</a:t>
            </a:r>
          </a:p>
        </p:txBody>
      </p:sp>
      <p:sp>
        <p:nvSpPr>
          <p:cNvPr id="3" name="Content Placeholder 2"/>
          <p:cNvSpPr>
            <a:spLocks noGrp="1"/>
          </p:cNvSpPr>
          <p:nvPr>
            <p:ph idx="1"/>
          </p:nvPr>
        </p:nvSpPr>
        <p:spPr>
          <a:xfrm>
            <a:off x="472440" y="2191385"/>
            <a:ext cx="10515600" cy="4351338"/>
          </a:xfrm>
        </p:spPr>
        <p:txBody>
          <a:bodyPr/>
          <a:lstStyle/>
          <a:p>
            <a:r>
              <a:rPr lang="en-GB" dirty="0"/>
              <a:t>Who knows who these people are?</a:t>
            </a:r>
          </a:p>
          <a:p>
            <a:r>
              <a:rPr lang="en-GB" dirty="0"/>
              <a:t>Arguably, the </a:t>
            </a:r>
            <a:r>
              <a:rPr lang="en-GB" dirty="0" err="1"/>
              <a:t>Kray</a:t>
            </a:r>
            <a:r>
              <a:rPr lang="en-GB" dirty="0"/>
              <a:t> twins were the original English organised crime gangsters</a:t>
            </a:r>
          </a:p>
          <a:p>
            <a:r>
              <a:rPr lang="en-GB" dirty="0"/>
              <a:t>They set up their gang across east London and ran many illegal businesses over the years</a:t>
            </a:r>
          </a:p>
          <a:p>
            <a:r>
              <a:rPr lang="en-GB" dirty="0"/>
              <a:t>Watch the following documentary and make notes, ready to make a case-study sheet on the Krays</a:t>
            </a:r>
          </a:p>
          <a:p>
            <a:endParaRPr lang="en-GB" dirty="0"/>
          </a:p>
          <a:p>
            <a:r>
              <a:rPr lang="en-GB" dirty="0">
                <a:hlinkClick r:id="rId2"/>
              </a:rPr>
              <a:t>https://www.youtube.com/watch?v=crnROARFX5k</a:t>
            </a:r>
            <a:r>
              <a:rPr lang="en-GB" dirty="0"/>
              <a:t> </a:t>
            </a:r>
          </a:p>
        </p:txBody>
      </p:sp>
      <p:pic>
        <p:nvPicPr>
          <p:cNvPr id="4" name="Picture 3"/>
          <p:cNvPicPr>
            <a:picLocks noChangeAspect="1"/>
          </p:cNvPicPr>
          <p:nvPr/>
        </p:nvPicPr>
        <p:blipFill>
          <a:blip r:embed="rId3"/>
          <a:stretch>
            <a:fillRect/>
          </a:stretch>
        </p:blipFill>
        <p:spPr>
          <a:xfrm>
            <a:off x="7732280" y="101600"/>
            <a:ext cx="3720199" cy="2422144"/>
          </a:xfrm>
          <a:prstGeom prst="rect">
            <a:avLst/>
          </a:prstGeom>
        </p:spPr>
      </p:pic>
    </p:spTree>
    <p:extLst>
      <p:ext uri="{BB962C8B-B14F-4D97-AF65-F5344CB8AC3E}">
        <p14:creationId xmlns:p14="http://schemas.microsoft.com/office/powerpoint/2010/main" val="4277554391"/>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solidFill>
                  <a:srgbClr val="FF0000"/>
                </a:solidFill>
              </a:rPr>
              <a:t>The Krays; a case study</a:t>
            </a:r>
          </a:p>
        </p:txBody>
      </p:sp>
      <p:sp>
        <p:nvSpPr>
          <p:cNvPr id="3" name="Content Placeholder 2"/>
          <p:cNvSpPr>
            <a:spLocks noGrp="1"/>
          </p:cNvSpPr>
          <p:nvPr>
            <p:ph idx="1"/>
          </p:nvPr>
        </p:nvSpPr>
        <p:spPr/>
        <p:txBody>
          <a:bodyPr/>
          <a:lstStyle/>
          <a:p>
            <a:pPr marL="0" indent="0">
              <a:buNone/>
            </a:pPr>
            <a:r>
              <a:rPr lang="en-GB" dirty="0"/>
              <a:t>Create a case study explaining the life of the Krays. You can choose which way to present this:</a:t>
            </a:r>
          </a:p>
          <a:p>
            <a:pPr>
              <a:buFont typeface="Wingdings" panose="05000000000000000000" pitchFamily="2" charset="2"/>
              <a:buChar char="ü"/>
            </a:pPr>
            <a:r>
              <a:rPr lang="en-GB" dirty="0"/>
              <a:t>As a timeline</a:t>
            </a:r>
          </a:p>
          <a:p>
            <a:pPr>
              <a:buFont typeface="Wingdings" panose="05000000000000000000" pitchFamily="2" charset="2"/>
              <a:buChar char="ü"/>
            </a:pPr>
            <a:r>
              <a:rPr lang="en-GB" dirty="0"/>
              <a:t>As a ‘wanted’ poster</a:t>
            </a:r>
          </a:p>
          <a:p>
            <a:pPr>
              <a:buFont typeface="Wingdings" panose="05000000000000000000" pitchFamily="2" charset="2"/>
              <a:buChar char="ü"/>
            </a:pPr>
            <a:r>
              <a:rPr lang="en-GB" dirty="0"/>
              <a:t>As a 1 sheet autobiography</a:t>
            </a:r>
          </a:p>
          <a:p>
            <a:pPr>
              <a:buFont typeface="Wingdings" panose="05000000000000000000" pitchFamily="2" charset="2"/>
              <a:buChar char="ü"/>
            </a:pPr>
            <a:r>
              <a:rPr lang="en-GB" dirty="0"/>
              <a:t>As a criminal history sheet</a:t>
            </a:r>
          </a:p>
          <a:p>
            <a:pPr>
              <a:buFont typeface="Wingdings" panose="05000000000000000000" pitchFamily="2" charset="2"/>
              <a:buChar char="ü"/>
            </a:pPr>
            <a:r>
              <a:rPr lang="en-GB" dirty="0"/>
              <a:t>Any other way you like</a:t>
            </a:r>
          </a:p>
          <a:p>
            <a:pPr>
              <a:buFont typeface="Wingdings" panose="05000000000000000000" pitchFamily="2" charset="2"/>
              <a:buChar char="ü"/>
            </a:pPr>
            <a:endParaRPr lang="en-GB" dirty="0"/>
          </a:p>
        </p:txBody>
      </p:sp>
      <p:sp>
        <p:nvSpPr>
          <p:cNvPr id="4" name="TextBox 3"/>
          <p:cNvSpPr txBox="1"/>
          <p:nvPr/>
        </p:nvSpPr>
        <p:spPr>
          <a:xfrm>
            <a:off x="6217920" y="2596896"/>
            <a:ext cx="5577840" cy="3970318"/>
          </a:xfrm>
          <a:prstGeom prst="rect">
            <a:avLst/>
          </a:prstGeom>
          <a:noFill/>
          <a:ln w="38100">
            <a:solidFill>
              <a:srgbClr val="0070C0"/>
            </a:solidFill>
          </a:ln>
        </p:spPr>
        <p:txBody>
          <a:bodyPr wrap="square" rtlCol="0">
            <a:spAutoFit/>
          </a:bodyPr>
          <a:lstStyle/>
          <a:p>
            <a:r>
              <a:rPr lang="en-GB" sz="2800" dirty="0">
                <a:solidFill>
                  <a:srgbClr val="0070C0"/>
                </a:solidFill>
              </a:rPr>
              <a:t>Include </a:t>
            </a:r>
            <a:r>
              <a:rPr lang="en-GB" sz="2800" u="sng" dirty="0">
                <a:solidFill>
                  <a:srgbClr val="0070C0"/>
                </a:solidFill>
              </a:rPr>
              <a:t>a minimum </a:t>
            </a:r>
            <a:r>
              <a:rPr lang="en-GB" sz="2800" dirty="0">
                <a:solidFill>
                  <a:srgbClr val="0070C0"/>
                </a:solidFill>
              </a:rPr>
              <a:t>of:</a:t>
            </a:r>
          </a:p>
          <a:p>
            <a:pPr marL="285750" indent="-285750">
              <a:buFont typeface="Wingdings" panose="05000000000000000000" pitchFamily="2" charset="2"/>
              <a:buChar char="Ø"/>
            </a:pPr>
            <a:r>
              <a:rPr lang="en-GB" sz="2800" dirty="0">
                <a:solidFill>
                  <a:srgbClr val="0070C0"/>
                </a:solidFill>
              </a:rPr>
              <a:t>Their background and upbringing</a:t>
            </a:r>
          </a:p>
          <a:p>
            <a:pPr marL="285750" indent="-285750">
              <a:buFont typeface="Wingdings" panose="05000000000000000000" pitchFamily="2" charset="2"/>
              <a:buChar char="Ø"/>
            </a:pPr>
            <a:r>
              <a:rPr lang="en-GB" sz="2800" dirty="0">
                <a:solidFill>
                  <a:srgbClr val="0070C0"/>
                </a:solidFill>
              </a:rPr>
              <a:t>The time they were working in</a:t>
            </a:r>
          </a:p>
          <a:p>
            <a:pPr marL="285750" indent="-285750">
              <a:buFont typeface="Wingdings" panose="05000000000000000000" pitchFamily="2" charset="2"/>
              <a:buChar char="Ø"/>
            </a:pPr>
            <a:r>
              <a:rPr lang="en-GB" sz="2800" dirty="0">
                <a:solidFill>
                  <a:srgbClr val="0070C0"/>
                </a:solidFill>
              </a:rPr>
              <a:t>The most famous crimes they committed</a:t>
            </a:r>
          </a:p>
          <a:p>
            <a:pPr marL="285750" indent="-285750">
              <a:buFont typeface="Wingdings" panose="05000000000000000000" pitchFamily="2" charset="2"/>
              <a:buChar char="Ø"/>
            </a:pPr>
            <a:r>
              <a:rPr lang="en-GB" sz="2800" dirty="0">
                <a:solidFill>
                  <a:srgbClr val="0070C0"/>
                </a:solidFill>
              </a:rPr>
              <a:t>What eventually happened to them</a:t>
            </a:r>
          </a:p>
          <a:p>
            <a:pPr marL="285750" indent="-285750">
              <a:buFont typeface="Wingdings" panose="05000000000000000000" pitchFamily="2" charset="2"/>
              <a:buChar char="Ø"/>
            </a:pPr>
            <a:r>
              <a:rPr lang="en-GB" sz="2800" dirty="0">
                <a:solidFill>
                  <a:srgbClr val="0070C0"/>
                </a:solidFill>
              </a:rPr>
              <a:t>Any other information you find interesting</a:t>
            </a:r>
          </a:p>
        </p:txBody>
      </p:sp>
      <p:pic>
        <p:nvPicPr>
          <p:cNvPr id="5" name="Picture 4"/>
          <p:cNvPicPr>
            <a:picLocks noChangeAspect="1"/>
          </p:cNvPicPr>
          <p:nvPr/>
        </p:nvPicPr>
        <p:blipFill>
          <a:blip r:embed="rId2"/>
          <a:stretch>
            <a:fillRect/>
          </a:stretch>
        </p:blipFill>
        <p:spPr>
          <a:xfrm>
            <a:off x="6327076" y="80963"/>
            <a:ext cx="2847975" cy="1609725"/>
          </a:xfrm>
          <a:prstGeom prst="rect">
            <a:avLst/>
          </a:prstGeom>
        </p:spPr>
      </p:pic>
      <p:sp>
        <p:nvSpPr>
          <p:cNvPr id="6" name="TextBox 5"/>
          <p:cNvSpPr txBox="1"/>
          <p:nvPr/>
        </p:nvSpPr>
        <p:spPr>
          <a:xfrm>
            <a:off x="33528" y="5761464"/>
            <a:ext cx="6062472" cy="830997"/>
          </a:xfrm>
          <a:prstGeom prst="rect">
            <a:avLst/>
          </a:prstGeom>
          <a:solidFill>
            <a:srgbClr val="CCECFF"/>
          </a:solidFill>
        </p:spPr>
        <p:txBody>
          <a:bodyPr wrap="square" rtlCol="0">
            <a:spAutoFit/>
          </a:bodyPr>
          <a:lstStyle/>
          <a:p>
            <a:r>
              <a:rPr lang="en-GB" sz="2400" b="1" dirty="0"/>
              <a:t>EXTENSION:</a:t>
            </a:r>
          </a:p>
          <a:p>
            <a:r>
              <a:rPr lang="en-GB" sz="2400" b="1" dirty="0"/>
              <a:t>Does mental illness contribute to criminality?</a:t>
            </a:r>
          </a:p>
        </p:txBody>
      </p:sp>
    </p:spTree>
    <p:extLst>
      <p:ext uri="{BB962C8B-B14F-4D97-AF65-F5344CB8AC3E}">
        <p14:creationId xmlns:p14="http://schemas.microsoft.com/office/powerpoint/2010/main" val="3497386632"/>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168" y="-227013"/>
            <a:ext cx="10515600" cy="1325563"/>
          </a:xfrm>
        </p:spPr>
        <p:txBody>
          <a:bodyPr/>
          <a:lstStyle/>
          <a:p>
            <a:r>
              <a:rPr lang="en-GB" b="1" u="sng" dirty="0">
                <a:solidFill>
                  <a:srgbClr val="FF0000"/>
                </a:solidFill>
              </a:rPr>
              <a:t>Organised crime in the UK today</a:t>
            </a:r>
          </a:p>
        </p:txBody>
      </p:sp>
      <p:sp>
        <p:nvSpPr>
          <p:cNvPr id="3" name="Content Placeholder 2"/>
          <p:cNvSpPr>
            <a:spLocks noGrp="1"/>
          </p:cNvSpPr>
          <p:nvPr>
            <p:ph idx="1"/>
          </p:nvPr>
        </p:nvSpPr>
        <p:spPr>
          <a:xfrm>
            <a:off x="7434072" y="0"/>
            <a:ext cx="4757928" cy="588391"/>
          </a:xfrm>
        </p:spPr>
        <p:txBody>
          <a:bodyPr>
            <a:normAutofit/>
          </a:bodyPr>
          <a:lstStyle/>
          <a:p>
            <a:pPr marL="0" indent="0">
              <a:buNone/>
            </a:pPr>
            <a:r>
              <a:rPr lang="en-GB" sz="1600" dirty="0">
                <a:hlinkClick r:id="rId2"/>
              </a:rPr>
              <a:t>http://www.independent.co.uk/news/caution-you-are-about-to-enter-gangland-britain-1597228.html</a:t>
            </a:r>
            <a:r>
              <a:rPr lang="en-GB" sz="1600" dirty="0"/>
              <a:t> </a:t>
            </a:r>
          </a:p>
        </p:txBody>
      </p:sp>
      <p:sp>
        <p:nvSpPr>
          <p:cNvPr id="4" name="TextBox 3"/>
          <p:cNvSpPr txBox="1"/>
          <p:nvPr/>
        </p:nvSpPr>
        <p:spPr>
          <a:xfrm>
            <a:off x="201168" y="815404"/>
            <a:ext cx="11667744" cy="5940088"/>
          </a:xfrm>
          <a:prstGeom prst="rect">
            <a:avLst/>
          </a:prstGeom>
          <a:noFill/>
        </p:spPr>
        <p:txBody>
          <a:bodyPr wrap="square" rtlCol="0">
            <a:spAutoFit/>
          </a:bodyPr>
          <a:lstStyle/>
          <a:p>
            <a:r>
              <a:rPr lang="en-GB" sz="1900" b="1" dirty="0"/>
              <a:t>Read the article and answer the following questions:</a:t>
            </a:r>
          </a:p>
          <a:p>
            <a:pPr marL="342900" indent="-342900">
              <a:buFont typeface="+mj-lt"/>
              <a:buAutoNum type="arabicPeriod"/>
            </a:pPr>
            <a:r>
              <a:rPr lang="en-GB" sz="1900" dirty="0"/>
              <a:t>Why is organised crime in the UK arguably more ‘complex than ever before’ according to Parliament?</a:t>
            </a:r>
          </a:p>
          <a:p>
            <a:pPr marL="342900" indent="-342900">
              <a:buFont typeface="+mj-lt"/>
              <a:buAutoNum type="arabicPeriod"/>
            </a:pPr>
            <a:r>
              <a:rPr lang="en-GB" sz="1900" dirty="0"/>
              <a:t>How is the British banking system used by organised gangs?</a:t>
            </a:r>
          </a:p>
          <a:p>
            <a:pPr marL="342900" indent="-342900">
              <a:buFont typeface="+mj-lt"/>
              <a:buAutoNum type="arabicPeriod"/>
            </a:pPr>
            <a:r>
              <a:rPr lang="en-GB" sz="1900" dirty="0"/>
              <a:t>How is organised crime structured in the UK?</a:t>
            </a:r>
          </a:p>
          <a:p>
            <a:pPr marL="342900" indent="-342900">
              <a:buFont typeface="+mj-lt"/>
              <a:buAutoNum type="arabicPeriod"/>
            </a:pPr>
            <a:r>
              <a:rPr lang="en-GB" sz="1900" dirty="0"/>
              <a:t>In 1995 (when the article was written), how many criminals were on the NCIS’ list?</a:t>
            </a:r>
          </a:p>
          <a:p>
            <a:pPr marL="342900" indent="-342900">
              <a:buFont typeface="+mj-lt"/>
              <a:buAutoNum type="arabicPeriod"/>
            </a:pPr>
            <a:r>
              <a:rPr lang="en-GB" sz="1900" dirty="0">
                <a:solidFill>
                  <a:srgbClr val="FF0000"/>
                </a:solidFill>
              </a:rPr>
              <a:t>EXTENSION QUESTION: How many people did the NCA (National Crime Agency- replaced NCIS) monitor in 2014? (use Wikipedia)</a:t>
            </a:r>
          </a:p>
          <a:p>
            <a:pPr marL="342900" indent="-342900">
              <a:buFont typeface="+mj-lt"/>
              <a:buAutoNum type="arabicPeriod"/>
            </a:pPr>
            <a:r>
              <a:rPr lang="en-GB" sz="1900" dirty="0"/>
              <a:t>How much organised crime in the UK involves drug supplying?</a:t>
            </a:r>
          </a:p>
          <a:p>
            <a:pPr marL="342900" indent="-342900">
              <a:buFont typeface="+mj-lt"/>
              <a:buAutoNum type="arabicPeriod"/>
            </a:pPr>
            <a:r>
              <a:rPr lang="en-GB" sz="1900" dirty="0"/>
              <a:t>What types of illegal activities are growing?</a:t>
            </a:r>
          </a:p>
          <a:p>
            <a:pPr marL="342900" indent="-342900">
              <a:buFont typeface="+mj-lt"/>
              <a:buAutoNum type="arabicPeriod"/>
            </a:pPr>
            <a:r>
              <a:rPr lang="en-GB" sz="1900" dirty="0"/>
              <a:t>Who were one of the most powerful family gangs in recent years? Who are they/where are they from/ what did they do?</a:t>
            </a:r>
          </a:p>
          <a:p>
            <a:pPr marL="342900" indent="-342900">
              <a:buFont typeface="+mj-lt"/>
              <a:buAutoNum type="arabicPeriod"/>
            </a:pPr>
            <a:r>
              <a:rPr lang="en-GB" sz="1900" dirty="0"/>
              <a:t>How are door-men involved in organised crime in the north-east of England?</a:t>
            </a:r>
          </a:p>
          <a:p>
            <a:pPr marL="342900" indent="-342900">
              <a:buFont typeface="+mj-lt"/>
              <a:buAutoNum type="arabicPeriod"/>
            </a:pPr>
            <a:r>
              <a:rPr lang="en-GB" sz="1900" dirty="0"/>
              <a:t>Which group are the only ones to be able to stop other gangs encroaching on their territory? Why is this?</a:t>
            </a:r>
          </a:p>
          <a:p>
            <a:pPr marL="342900" indent="-342900">
              <a:buFont typeface="+mj-lt"/>
              <a:buAutoNum type="arabicPeriod"/>
            </a:pPr>
            <a:r>
              <a:rPr lang="en-GB" sz="1900" dirty="0"/>
              <a:t>What are the two biggest ‘ethnic community’ organised gangs that have been established since the 70s?</a:t>
            </a:r>
          </a:p>
          <a:p>
            <a:pPr marL="342900" indent="-342900">
              <a:buFont typeface="+mj-lt"/>
              <a:buAutoNum type="arabicPeriod"/>
            </a:pPr>
            <a:r>
              <a:rPr lang="en-GB" sz="1900" dirty="0"/>
              <a:t>What is ‘tea money’?</a:t>
            </a:r>
          </a:p>
          <a:p>
            <a:pPr marL="342900" indent="-342900">
              <a:buFont typeface="+mj-lt"/>
              <a:buAutoNum type="arabicPeriod"/>
            </a:pPr>
            <a:r>
              <a:rPr lang="en-GB" sz="1900" dirty="0"/>
              <a:t>How many Triad groups work in the UK and how do they work?</a:t>
            </a:r>
          </a:p>
          <a:p>
            <a:pPr marL="342900" indent="-342900">
              <a:buFont typeface="+mj-lt"/>
              <a:buAutoNum type="arabicPeriod"/>
            </a:pPr>
            <a:r>
              <a:rPr lang="en-GB" sz="1900" dirty="0"/>
              <a:t>Which group monopolises the supply of crack cocaine?</a:t>
            </a:r>
          </a:p>
          <a:p>
            <a:pPr marL="342900" indent="-342900">
              <a:buFont typeface="+mj-lt"/>
              <a:buAutoNum type="arabicPeriod"/>
            </a:pPr>
            <a:r>
              <a:rPr lang="en-GB" sz="1900" dirty="0"/>
              <a:t>How have former Soviet Union gangs broken into the UK?</a:t>
            </a:r>
          </a:p>
          <a:p>
            <a:pPr marL="342900" indent="-342900">
              <a:buFont typeface="+mj-lt"/>
              <a:buAutoNum type="arabicPeriod"/>
            </a:pPr>
            <a:endParaRPr lang="en-GB" sz="1900" dirty="0"/>
          </a:p>
          <a:p>
            <a:pPr marL="342900" indent="-342900">
              <a:buFont typeface="+mj-lt"/>
              <a:buAutoNum type="arabicPeriod"/>
            </a:pPr>
            <a:r>
              <a:rPr lang="en-GB" sz="1900" dirty="0"/>
              <a:t>Summarise who all of the different gangs that operate in the UK are- 1 sentence for each</a:t>
            </a:r>
          </a:p>
        </p:txBody>
      </p:sp>
    </p:spTree>
    <p:extLst>
      <p:ext uri="{BB962C8B-B14F-4D97-AF65-F5344CB8AC3E}">
        <p14:creationId xmlns:p14="http://schemas.microsoft.com/office/powerpoint/2010/main" val="1362200700"/>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3504" y="429768"/>
            <a:ext cx="11228832" cy="1569660"/>
          </a:xfrm>
          <a:prstGeom prst="rect">
            <a:avLst/>
          </a:prstGeom>
          <a:noFill/>
        </p:spPr>
        <p:txBody>
          <a:bodyPr wrap="square" rtlCol="0">
            <a:spAutoFit/>
          </a:bodyPr>
          <a:lstStyle/>
          <a:p>
            <a:pPr algn="ctr"/>
            <a:r>
              <a:rPr lang="en-GB" sz="4800" i="1" dirty="0">
                <a:solidFill>
                  <a:srgbClr val="FF0000"/>
                </a:solidFill>
              </a:rPr>
              <a:t>‘Will we ever know the full extent of organised crime in the UK?’</a:t>
            </a:r>
          </a:p>
        </p:txBody>
      </p:sp>
      <p:sp>
        <p:nvSpPr>
          <p:cNvPr id="3" name="TextBox 2"/>
          <p:cNvSpPr txBox="1"/>
          <p:nvPr/>
        </p:nvSpPr>
        <p:spPr>
          <a:xfrm>
            <a:off x="2496312" y="2871216"/>
            <a:ext cx="8385048" cy="707886"/>
          </a:xfrm>
          <a:prstGeom prst="rect">
            <a:avLst/>
          </a:prstGeom>
          <a:noFill/>
        </p:spPr>
        <p:txBody>
          <a:bodyPr wrap="square" rtlCol="0">
            <a:spAutoFit/>
          </a:bodyPr>
          <a:lstStyle/>
          <a:p>
            <a:r>
              <a:rPr lang="en-GB" sz="4000" dirty="0"/>
              <a:t>Explain your opinion in 50-60 words</a:t>
            </a:r>
          </a:p>
        </p:txBody>
      </p:sp>
      <p:pic>
        <p:nvPicPr>
          <p:cNvPr id="4" name="Picture 3"/>
          <p:cNvPicPr>
            <a:picLocks noChangeAspect="1"/>
          </p:cNvPicPr>
          <p:nvPr/>
        </p:nvPicPr>
        <p:blipFill>
          <a:blip r:embed="rId2"/>
          <a:stretch>
            <a:fillRect/>
          </a:stretch>
        </p:blipFill>
        <p:spPr>
          <a:xfrm>
            <a:off x="3741420" y="3698557"/>
            <a:ext cx="4104132" cy="3046529"/>
          </a:xfrm>
          <a:prstGeom prst="rect">
            <a:avLst/>
          </a:prstGeom>
        </p:spPr>
      </p:pic>
    </p:spTree>
    <p:extLst>
      <p:ext uri="{BB962C8B-B14F-4D97-AF65-F5344CB8AC3E}">
        <p14:creationId xmlns:p14="http://schemas.microsoft.com/office/powerpoint/2010/main" val="2575471419"/>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7264" y="-247523"/>
            <a:ext cx="10515600" cy="1325563"/>
          </a:xfrm>
        </p:spPr>
        <p:txBody>
          <a:bodyPr/>
          <a:lstStyle/>
          <a:p>
            <a:r>
              <a:rPr lang="en-GB" b="1" u="sng" dirty="0">
                <a:solidFill>
                  <a:srgbClr val="FF0000"/>
                </a:solidFill>
              </a:rPr>
              <a:t>Corporate crime</a:t>
            </a:r>
          </a:p>
        </p:txBody>
      </p:sp>
      <p:sp>
        <p:nvSpPr>
          <p:cNvPr id="3" name="Content Placeholder 2"/>
          <p:cNvSpPr>
            <a:spLocks noGrp="1"/>
          </p:cNvSpPr>
          <p:nvPr>
            <p:ph idx="1"/>
          </p:nvPr>
        </p:nvSpPr>
        <p:spPr>
          <a:xfrm>
            <a:off x="207264" y="892936"/>
            <a:ext cx="11689080" cy="5800472"/>
          </a:xfrm>
        </p:spPr>
        <p:txBody>
          <a:bodyPr>
            <a:normAutofit/>
          </a:bodyPr>
          <a:lstStyle/>
          <a:p>
            <a:r>
              <a:rPr lang="en-US" sz="3000" b="1" dirty="0"/>
              <a:t>Corporate crime</a:t>
            </a:r>
            <a:r>
              <a:rPr lang="en-US" sz="3000" dirty="0"/>
              <a:t> refers to </a:t>
            </a:r>
            <a:r>
              <a:rPr lang="en-US" sz="3000" b="1" dirty="0"/>
              <a:t>crimes</a:t>
            </a:r>
            <a:r>
              <a:rPr lang="en-US" sz="3000" dirty="0"/>
              <a:t> committed either by a </a:t>
            </a:r>
            <a:r>
              <a:rPr lang="en-US" sz="3000" b="1" dirty="0"/>
              <a:t>corporation </a:t>
            </a:r>
            <a:r>
              <a:rPr lang="en-US" sz="3000" dirty="0"/>
              <a:t>(business), or by individuals acting on behalf of a </a:t>
            </a:r>
            <a:r>
              <a:rPr lang="en-US" sz="3000" b="1" dirty="0"/>
              <a:t>corporation</a:t>
            </a:r>
            <a:r>
              <a:rPr lang="en-US" sz="3000" dirty="0"/>
              <a:t> or other businesses</a:t>
            </a:r>
          </a:p>
          <a:p>
            <a:r>
              <a:rPr lang="en-US" sz="3000" dirty="0"/>
              <a:t>Examples of corporate crime:</a:t>
            </a:r>
          </a:p>
          <a:p>
            <a:pPr marL="971550" lvl="1" indent="-514350">
              <a:buFont typeface="+mj-lt"/>
              <a:buAutoNum type="arabicPeriod"/>
            </a:pPr>
            <a:r>
              <a:rPr lang="en-GB" sz="2600" b="1" dirty="0">
                <a:solidFill>
                  <a:srgbClr val="0070C0"/>
                </a:solidFill>
              </a:rPr>
              <a:t>Paperwork and non-compliance- </a:t>
            </a:r>
            <a:r>
              <a:rPr lang="en-GB" sz="2600" dirty="0"/>
              <a:t>not complying with health and safety regulations </a:t>
            </a:r>
          </a:p>
          <a:p>
            <a:pPr marL="971550" lvl="1" indent="-514350">
              <a:buFont typeface="+mj-lt"/>
              <a:buAutoNum type="arabicPeriod"/>
            </a:pPr>
            <a:r>
              <a:rPr lang="en-GB" sz="2600" b="1" dirty="0">
                <a:solidFill>
                  <a:srgbClr val="0070C0"/>
                </a:solidFill>
              </a:rPr>
              <a:t>Environmental (green) crimes- </a:t>
            </a:r>
            <a:r>
              <a:rPr lang="en-GB" sz="2600" dirty="0"/>
              <a:t>damaging the environment, either deliberately or through negligence</a:t>
            </a:r>
          </a:p>
          <a:p>
            <a:pPr marL="971550" lvl="1" indent="-514350">
              <a:buFont typeface="+mj-lt"/>
              <a:buAutoNum type="arabicPeriod"/>
            </a:pPr>
            <a:r>
              <a:rPr lang="en-GB" sz="2600" b="1" dirty="0">
                <a:solidFill>
                  <a:srgbClr val="0070C0"/>
                </a:solidFill>
              </a:rPr>
              <a:t>Manufacturing offences- </a:t>
            </a:r>
            <a:r>
              <a:rPr lang="en-GB" sz="2600" dirty="0"/>
              <a:t>producing unsafe products/counterfeit goods</a:t>
            </a:r>
          </a:p>
          <a:p>
            <a:pPr marL="971550" lvl="1" indent="-514350">
              <a:buFont typeface="+mj-lt"/>
              <a:buAutoNum type="arabicPeriod"/>
            </a:pPr>
            <a:r>
              <a:rPr lang="en-GB" sz="2600" b="1" dirty="0">
                <a:solidFill>
                  <a:srgbClr val="0070C0"/>
                </a:solidFill>
              </a:rPr>
              <a:t>Labour law violations- </a:t>
            </a:r>
            <a:r>
              <a:rPr lang="en-GB" sz="2600" dirty="0"/>
              <a:t>not complying with worker health and safety policies</a:t>
            </a:r>
          </a:p>
          <a:p>
            <a:pPr marL="971550" lvl="1" indent="-514350">
              <a:buFont typeface="+mj-lt"/>
              <a:buAutoNum type="arabicPeriod"/>
            </a:pPr>
            <a:r>
              <a:rPr lang="en-GB" sz="2600" b="1" dirty="0">
                <a:solidFill>
                  <a:srgbClr val="0070C0"/>
                </a:solidFill>
              </a:rPr>
              <a:t>Unfair trade practices- </a:t>
            </a:r>
            <a:r>
              <a:rPr lang="en-GB" sz="2600" dirty="0"/>
              <a:t>false advertising; price fixing; illegally obtaining information on rival businesses</a:t>
            </a:r>
          </a:p>
          <a:p>
            <a:pPr marL="971550" lvl="1" indent="-514350">
              <a:buFont typeface="+mj-lt"/>
              <a:buAutoNum type="arabicPeriod"/>
            </a:pPr>
            <a:r>
              <a:rPr lang="en-GB" sz="2600" b="1" dirty="0">
                <a:solidFill>
                  <a:srgbClr val="0070C0"/>
                </a:solidFill>
              </a:rPr>
              <a:t>Financial offences- </a:t>
            </a:r>
            <a:r>
              <a:rPr lang="en-GB" sz="2600" dirty="0"/>
              <a:t>tax evasion; concealment of losses or debts</a:t>
            </a:r>
            <a:endParaRPr lang="en-US" sz="2200" dirty="0"/>
          </a:p>
          <a:p>
            <a:pPr lvl="2">
              <a:buFont typeface="Wingdings" panose="05000000000000000000" pitchFamily="2" charset="2"/>
              <a:buChar char="ü"/>
            </a:pPr>
            <a:endParaRPr lang="en-GB" sz="2800" dirty="0"/>
          </a:p>
        </p:txBody>
      </p:sp>
    </p:spTree>
    <p:extLst>
      <p:ext uri="{BB962C8B-B14F-4D97-AF65-F5344CB8AC3E}">
        <p14:creationId xmlns:p14="http://schemas.microsoft.com/office/powerpoint/2010/main" val="1845592132"/>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248" y="14476"/>
            <a:ext cx="10515600" cy="960755"/>
          </a:xfrm>
        </p:spPr>
        <p:txBody>
          <a:bodyPr>
            <a:normAutofit/>
          </a:bodyPr>
          <a:lstStyle/>
          <a:p>
            <a:r>
              <a:rPr lang="en-GB" sz="4000" b="1" u="sng" dirty="0">
                <a:solidFill>
                  <a:srgbClr val="FF0000"/>
                </a:solidFill>
              </a:rPr>
              <a:t>Examples of corporate crime:</a:t>
            </a:r>
          </a:p>
        </p:txBody>
      </p:sp>
      <p:sp>
        <p:nvSpPr>
          <p:cNvPr id="3" name="Content Placeholder 2"/>
          <p:cNvSpPr>
            <a:spLocks noGrp="1"/>
          </p:cNvSpPr>
          <p:nvPr>
            <p:ph sz="half" idx="1"/>
          </p:nvPr>
        </p:nvSpPr>
        <p:spPr>
          <a:xfrm>
            <a:off x="164592" y="975232"/>
            <a:ext cx="5897880" cy="5782183"/>
          </a:xfrm>
          <a:ln w="38100">
            <a:solidFill>
              <a:srgbClr val="FF0000"/>
            </a:solidFill>
          </a:ln>
        </p:spPr>
        <p:txBody>
          <a:bodyPr>
            <a:normAutofit lnSpcReduction="10000"/>
          </a:bodyPr>
          <a:lstStyle/>
          <a:p>
            <a:pPr marL="0" indent="0">
              <a:buNone/>
            </a:pPr>
            <a:r>
              <a:rPr lang="en-US" b="1" u="sng" dirty="0"/>
              <a:t>1984: The Bhopal disaster</a:t>
            </a:r>
            <a:endParaRPr lang="en-US" u="sng" dirty="0"/>
          </a:p>
          <a:p>
            <a:pPr>
              <a:buFont typeface="Wingdings" panose="05000000000000000000" pitchFamily="2" charset="2"/>
              <a:buChar char="ü"/>
            </a:pPr>
            <a:r>
              <a:rPr lang="en-US" dirty="0"/>
              <a:t>The Bhopal disaster was the worst industrial tragedy in history, with an estimated 25,000 people killed as a result</a:t>
            </a:r>
          </a:p>
          <a:p>
            <a:pPr>
              <a:buFont typeface="Wingdings" panose="05000000000000000000" pitchFamily="2" charset="2"/>
              <a:buChar char="ü"/>
            </a:pPr>
            <a:r>
              <a:rPr lang="en-US" dirty="0"/>
              <a:t>A chemical factory started leaking a deadly gas due to a faulty valve</a:t>
            </a:r>
          </a:p>
          <a:p>
            <a:pPr>
              <a:buFont typeface="Wingdings" panose="05000000000000000000" pitchFamily="2" charset="2"/>
              <a:buChar char="ü"/>
            </a:pPr>
            <a:r>
              <a:rPr lang="en-US" dirty="0"/>
              <a:t>The factory was located next to an intensely overcrowded slum, and half a million people were exposed to the gas</a:t>
            </a:r>
          </a:p>
          <a:p>
            <a:pPr>
              <a:buFont typeface="Wingdings" panose="05000000000000000000" pitchFamily="2" charset="2"/>
              <a:buChar char="ü"/>
            </a:pPr>
            <a:r>
              <a:rPr lang="en-US" dirty="0"/>
              <a:t>The gas caused people’s lungs to fill up with fluid, with most dying from cardiac arrest or respiratory failure</a:t>
            </a:r>
          </a:p>
          <a:p>
            <a:pPr marL="0" indent="0">
              <a:buNone/>
            </a:pPr>
            <a:endParaRPr lang="en-GB" dirty="0"/>
          </a:p>
        </p:txBody>
      </p:sp>
      <p:sp>
        <p:nvSpPr>
          <p:cNvPr id="4" name="Content Placeholder 3"/>
          <p:cNvSpPr>
            <a:spLocks noGrp="1"/>
          </p:cNvSpPr>
          <p:nvPr>
            <p:ph sz="half" idx="2"/>
          </p:nvPr>
        </p:nvSpPr>
        <p:spPr>
          <a:xfrm>
            <a:off x="6138672" y="155449"/>
            <a:ext cx="5949696" cy="6601966"/>
          </a:xfrm>
          <a:ln w="38100">
            <a:solidFill>
              <a:srgbClr val="FF0000"/>
            </a:solidFill>
          </a:ln>
        </p:spPr>
        <p:txBody>
          <a:bodyPr>
            <a:normAutofit lnSpcReduction="10000"/>
          </a:bodyPr>
          <a:lstStyle/>
          <a:p>
            <a:pPr marL="0" indent="0">
              <a:buNone/>
            </a:pPr>
            <a:r>
              <a:rPr lang="en-GB" b="1" u="sng" dirty="0"/>
              <a:t>The Thalidomide case study</a:t>
            </a:r>
          </a:p>
          <a:p>
            <a:pPr>
              <a:buFont typeface="Wingdings" panose="05000000000000000000" pitchFamily="2" charset="2"/>
              <a:buChar char="ü"/>
            </a:pPr>
            <a:r>
              <a:rPr lang="en-GB" dirty="0" err="1"/>
              <a:t>Thaliomide</a:t>
            </a:r>
            <a:r>
              <a:rPr lang="en-GB" dirty="0"/>
              <a:t> was developed by the drug company </a:t>
            </a:r>
            <a:r>
              <a:rPr lang="en-GB" dirty="0" err="1"/>
              <a:t>Chemie</a:t>
            </a:r>
            <a:r>
              <a:rPr lang="en-GB" dirty="0"/>
              <a:t> </a:t>
            </a:r>
            <a:r>
              <a:rPr lang="en-GB" dirty="0" err="1"/>
              <a:t>Grunenthal</a:t>
            </a:r>
            <a:r>
              <a:rPr lang="en-GB" dirty="0"/>
              <a:t>, but it was not adequately tested</a:t>
            </a:r>
          </a:p>
          <a:p>
            <a:pPr>
              <a:buFont typeface="Wingdings" panose="05000000000000000000" pitchFamily="2" charset="2"/>
              <a:buChar char="ü"/>
            </a:pPr>
            <a:r>
              <a:rPr lang="en-GB" dirty="0"/>
              <a:t>It was give to pregnant women in the 1950s to combat morning sickness</a:t>
            </a:r>
          </a:p>
          <a:p>
            <a:pPr>
              <a:buFont typeface="Wingdings" panose="05000000000000000000" pitchFamily="2" charset="2"/>
              <a:buChar char="ü"/>
            </a:pPr>
            <a:r>
              <a:rPr lang="en-GB" dirty="0"/>
              <a:t>However it resulted in 10,000 infants being born with deformed limbs</a:t>
            </a:r>
          </a:p>
          <a:p>
            <a:pPr>
              <a:buFont typeface="Wingdings" panose="05000000000000000000" pitchFamily="2" charset="2"/>
              <a:buChar char="ü"/>
            </a:pPr>
            <a:r>
              <a:rPr lang="en-GB" dirty="0"/>
              <a:t>There were delays in withdrawing the drug from the market</a:t>
            </a:r>
          </a:p>
          <a:p>
            <a:pPr>
              <a:buFont typeface="Wingdings" panose="05000000000000000000" pitchFamily="2" charset="2"/>
              <a:buChar char="ü"/>
            </a:pPr>
            <a:r>
              <a:rPr lang="en-GB" dirty="0"/>
              <a:t>No one was ever prosecuted</a:t>
            </a:r>
          </a:p>
          <a:p>
            <a:pPr marL="0" indent="0">
              <a:buNone/>
            </a:pPr>
            <a:endParaRPr lang="en-GB" dirty="0"/>
          </a:p>
        </p:txBody>
      </p:sp>
      <p:sp>
        <p:nvSpPr>
          <p:cNvPr id="5" name="Rectangle 4"/>
          <p:cNvSpPr/>
          <p:nvPr/>
        </p:nvSpPr>
        <p:spPr>
          <a:xfrm>
            <a:off x="630096" y="6307574"/>
            <a:ext cx="4966873" cy="369332"/>
          </a:xfrm>
          <a:prstGeom prst="rect">
            <a:avLst/>
          </a:prstGeom>
        </p:spPr>
        <p:txBody>
          <a:bodyPr wrap="none">
            <a:spAutoFit/>
          </a:bodyPr>
          <a:lstStyle/>
          <a:p>
            <a:r>
              <a:rPr lang="en-GB" dirty="0">
                <a:hlinkClick r:id="rId2"/>
              </a:rPr>
              <a:t>https://www.youtube.com/watch?v=lUuKocuJtBM</a:t>
            </a:r>
            <a:r>
              <a:rPr lang="en-GB" dirty="0"/>
              <a:t> </a:t>
            </a:r>
          </a:p>
        </p:txBody>
      </p:sp>
    </p:spTree>
    <p:extLst>
      <p:ext uri="{BB962C8B-B14F-4D97-AF65-F5344CB8AC3E}">
        <p14:creationId xmlns:p14="http://schemas.microsoft.com/office/powerpoint/2010/main" val="3533096203"/>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solidFill>
                  <a:srgbClr val="FF0000"/>
                </a:solidFill>
              </a:rPr>
              <a:t>Professional crime</a:t>
            </a:r>
          </a:p>
        </p:txBody>
      </p:sp>
      <p:sp>
        <p:nvSpPr>
          <p:cNvPr id="3" name="Content Placeholder 2"/>
          <p:cNvSpPr>
            <a:spLocks noGrp="1"/>
          </p:cNvSpPr>
          <p:nvPr>
            <p:ph idx="1"/>
          </p:nvPr>
        </p:nvSpPr>
        <p:spPr/>
        <p:txBody>
          <a:bodyPr/>
          <a:lstStyle/>
          <a:p>
            <a:r>
              <a:rPr lang="en-GB" dirty="0"/>
              <a:t>Definition: ‘people for whom crime is their permanent occupation and primary source of income.’</a:t>
            </a:r>
          </a:p>
          <a:p>
            <a:r>
              <a:rPr lang="en-GB" dirty="0"/>
              <a:t>Examples:</a:t>
            </a:r>
          </a:p>
          <a:p>
            <a:pPr lvl="2">
              <a:buFont typeface="Wingdings" panose="05000000000000000000" pitchFamily="2" charset="2"/>
              <a:buChar char="ü"/>
            </a:pPr>
            <a:r>
              <a:rPr lang="en-GB" sz="2800" dirty="0"/>
              <a:t>Major drug dealers</a:t>
            </a:r>
          </a:p>
          <a:p>
            <a:pPr lvl="2">
              <a:buFont typeface="Wingdings" panose="05000000000000000000" pitchFamily="2" charset="2"/>
              <a:buChar char="ü"/>
            </a:pPr>
            <a:r>
              <a:rPr lang="en-GB" sz="2800" dirty="0"/>
              <a:t>Bank robbers</a:t>
            </a:r>
          </a:p>
          <a:p>
            <a:pPr lvl="2">
              <a:buFont typeface="Wingdings" panose="05000000000000000000" pitchFamily="2" charset="2"/>
              <a:buChar char="ü"/>
            </a:pPr>
            <a:r>
              <a:rPr lang="en-GB" sz="2800" dirty="0"/>
              <a:t>Assassins</a:t>
            </a:r>
          </a:p>
          <a:p>
            <a:pPr lvl="2">
              <a:buFont typeface="Wingdings" panose="05000000000000000000" pitchFamily="2" charset="2"/>
              <a:buChar char="ü"/>
            </a:pPr>
            <a:r>
              <a:rPr lang="en-GB" sz="2800" dirty="0"/>
              <a:t>Human traffickers</a:t>
            </a:r>
          </a:p>
          <a:p>
            <a:pPr lvl="2">
              <a:buFont typeface="Wingdings" panose="05000000000000000000" pitchFamily="2" charset="2"/>
              <a:buChar char="ü"/>
            </a:pPr>
            <a:r>
              <a:rPr lang="en-GB" sz="2800" dirty="0"/>
              <a:t>Prostitution </a:t>
            </a:r>
          </a:p>
        </p:txBody>
      </p:sp>
      <p:pic>
        <p:nvPicPr>
          <p:cNvPr id="4" name="Picture 3"/>
          <p:cNvPicPr>
            <a:picLocks noChangeAspect="1"/>
          </p:cNvPicPr>
          <p:nvPr/>
        </p:nvPicPr>
        <p:blipFill>
          <a:blip r:embed="rId2"/>
          <a:stretch>
            <a:fillRect/>
          </a:stretch>
        </p:blipFill>
        <p:spPr>
          <a:xfrm>
            <a:off x="9005240" y="2338006"/>
            <a:ext cx="3027311" cy="2014538"/>
          </a:xfrm>
          <a:prstGeom prst="rect">
            <a:avLst/>
          </a:prstGeom>
        </p:spPr>
      </p:pic>
      <p:pic>
        <p:nvPicPr>
          <p:cNvPr id="5" name="Picture 4"/>
          <p:cNvPicPr>
            <a:picLocks noChangeAspect="1"/>
          </p:cNvPicPr>
          <p:nvPr/>
        </p:nvPicPr>
        <p:blipFill>
          <a:blip r:embed="rId3"/>
          <a:stretch>
            <a:fillRect/>
          </a:stretch>
        </p:blipFill>
        <p:spPr>
          <a:xfrm>
            <a:off x="6173796" y="2991644"/>
            <a:ext cx="2646735" cy="2357596"/>
          </a:xfrm>
          <a:prstGeom prst="rect">
            <a:avLst/>
          </a:prstGeom>
        </p:spPr>
      </p:pic>
      <p:pic>
        <p:nvPicPr>
          <p:cNvPr id="6" name="Picture 5"/>
          <p:cNvPicPr>
            <a:picLocks noChangeAspect="1"/>
          </p:cNvPicPr>
          <p:nvPr/>
        </p:nvPicPr>
        <p:blipFill>
          <a:blip r:embed="rId4"/>
          <a:stretch>
            <a:fillRect/>
          </a:stretch>
        </p:blipFill>
        <p:spPr>
          <a:xfrm>
            <a:off x="9005240" y="4568825"/>
            <a:ext cx="3027311" cy="2014538"/>
          </a:xfrm>
          <a:prstGeom prst="rect">
            <a:avLst/>
          </a:prstGeom>
        </p:spPr>
      </p:pic>
    </p:spTree>
    <p:extLst>
      <p:ext uri="{BB962C8B-B14F-4D97-AF65-F5344CB8AC3E}">
        <p14:creationId xmlns:p14="http://schemas.microsoft.com/office/powerpoint/2010/main" val="2558656677"/>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8704" y="115696"/>
            <a:ext cx="11734800" cy="6440551"/>
          </a:xfrm>
        </p:spPr>
        <p:txBody>
          <a:bodyPr>
            <a:noAutofit/>
          </a:bodyPr>
          <a:lstStyle/>
          <a:p>
            <a:r>
              <a:rPr lang="en-GB" dirty="0"/>
              <a:t>From this we can see that the people who are committing these white-collar crime are powerful people like politicians and business executives.</a:t>
            </a:r>
          </a:p>
          <a:p>
            <a:r>
              <a:rPr lang="en-GB" dirty="0"/>
              <a:t>These crimes in recent times are becoming more raised to our attention and have the interest of the public. Before a lot of what was going on was mostly being ignored. </a:t>
            </a:r>
          </a:p>
          <a:p>
            <a:r>
              <a:rPr lang="en-GB" dirty="0"/>
              <a:t>Cases including environmental pollution, health and safety violations, fraud, consumer affairs, money laundering and food regulation.</a:t>
            </a:r>
          </a:p>
          <a:p>
            <a:r>
              <a:rPr lang="en-GB" dirty="0"/>
              <a:t>The reasons behind why these crimes go unnoticed can be that the social and political interest is lower. Media attention paid to white collar crime is different. The space devoted to it is far less, is far less prominent, it can be only in specialist press issues or just business sections of the mainstream press.</a:t>
            </a:r>
          </a:p>
          <a:p>
            <a:r>
              <a:rPr lang="en-GB" dirty="0"/>
              <a:t>Also can be really difficult to research as much of the business activity is private or hidden. Many criminologists have avoided writing as the knowledge on this area is limited. Many crimes go unreported and are not included in crime statistics.</a:t>
            </a:r>
          </a:p>
        </p:txBody>
      </p:sp>
    </p:spTree>
    <p:extLst>
      <p:ext uri="{BB962C8B-B14F-4D97-AF65-F5344CB8AC3E}">
        <p14:creationId xmlns:p14="http://schemas.microsoft.com/office/powerpoint/2010/main" val="3521873579"/>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6992" y="1898776"/>
            <a:ext cx="11725656" cy="4812919"/>
          </a:xfrm>
        </p:spPr>
        <p:txBody>
          <a:bodyPr>
            <a:normAutofit fontScale="92500" lnSpcReduction="20000"/>
          </a:bodyPr>
          <a:lstStyle/>
          <a:p>
            <a:r>
              <a:rPr lang="en-GB" sz="3200" dirty="0"/>
              <a:t>Immoral crime, definition: </a:t>
            </a:r>
            <a:r>
              <a:rPr lang="en-US" sz="3200" dirty="0"/>
              <a:t>‘a phrase used in criminal law to describe actions that go against the morals of society. Crimes involving moral turpitude have an inherent quality of vileness, depravity or evil against individuals or society in general.’</a:t>
            </a:r>
          </a:p>
          <a:p>
            <a:r>
              <a:rPr lang="en-US" sz="3200" dirty="0"/>
              <a:t>Examples:</a:t>
            </a:r>
          </a:p>
          <a:p>
            <a:pPr lvl="2">
              <a:buFont typeface="Wingdings" panose="05000000000000000000" pitchFamily="2" charset="2"/>
              <a:buChar char="ü"/>
            </a:pPr>
            <a:r>
              <a:rPr lang="en-US" sz="3200" dirty="0"/>
              <a:t>Rape</a:t>
            </a:r>
          </a:p>
          <a:p>
            <a:pPr lvl="2">
              <a:buFont typeface="Wingdings" panose="05000000000000000000" pitchFamily="2" charset="2"/>
              <a:buChar char="ü"/>
            </a:pPr>
            <a:r>
              <a:rPr lang="en-US" sz="3200" dirty="0"/>
              <a:t>Paedophilia</a:t>
            </a:r>
          </a:p>
          <a:p>
            <a:pPr lvl="2">
              <a:buFont typeface="Wingdings" panose="05000000000000000000" pitchFamily="2" charset="2"/>
              <a:buChar char="ü"/>
            </a:pPr>
            <a:r>
              <a:rPr lang="en-US" sz="3200" dirty="0"/>
              <a:t>Prostitution</a:t>
            </a:r>
          </a:p>
          <a:p>
            <a:pPr lvl="2">
              <a:buFont typeface="Wingdings" panose="05000000000000000000" pitchFamily="2" charset="2"/>
              <a:buChar char="ü"/>
            </a:pPr>
            <a:r>
              <a:rPr lang="en-US" sz="3200" dirty="0"/>
              <a:t>Slavery</a:t>
            </a:r>
          </a:p>
          <a:p>
            <a:pPr lvl="2">
              <a:buFont typeface="Wingdings" panose="05000000000000000000" pitchFamily="2" charset="2"/>
              <a:buChar char="ü"/>
            </a:pPr>
            <a:r>
              <a:rPr lang="en-US" sz="3200" dirty="0"/>
              <a:t>Incest</a:t>
            </a:r>
          </a:p>
          <a:p>
            <a:pPr lvl="2">
              <a:buFont typeface="Wingdings" panose="05000000000000000000" pitchFamily="2" charset="2"/>
              <a:buChar char="ü"/>
            </a:pPr>
            <a:r>
              <a:rPr lang="en-US" sz="3200" dirty="0"/>
              <a:t>Bestiality </a:t>
            </a:r>
          </a:p>
          <a:p>
            <a:pPr lvl="2">
              <a:buFont typeface="Wingdings" panose="05000000000000000000" pitchFamily="2" charset="2"/>
              <a:buChar char="ü"/>
            </a:pPr>
            <a:r>
              <a:rPr lang="en-US" sz="3200" dirty="0"/>
              <a:t>Torture </a:t>
            </a:r>
          </a:p>
          <a:p>
            <a:pPr lvl="2">
              <a:buFont typeface="Wingdings" panose="05000000000000000000" pitchFamily="2" charset="2"/>
              <a:buChar char="ü"/>
            </a:pPr>
            <a:endParaRPr lang="en-US" sz="3200" dirty="0"/>
          </a:p>
          <a:p>
            <a:pPr lvl="2">
              <a:buFont typeface="Wingdings" panose="05000000000000000000" pitchFamily="2" charset="2"/>
              <a:buChar char="ü"/>
            </a:pPr>
            <a:endParaRPr lang="en-GB" sz="3200" dirty="0"/>
          </a:p>
        </p:txBody>
      </p:sp>
      <p:sp>
        <p:nvSpPr>
          <p:cNvPr id="5" name="Rectangle 4"/>
          <p:cNvSpPr/>
          <p:nvPr/>
        </p:nvSpPr>
        <p:spPr>
          <a:xfrm>
            <a:off x="-20399" y="224052"/>
            <a:ext cx="12395573" cy="1754326"/>
          </a:xfrm>
          <a:prstGeom prst="rect">
            <a:avLst/>
          </a:prstGeom>
          <a:noFill/>
        </p:spPr>
        <p:txBody>
          <a:bodyPr wrap="none" lIns="91440" tIns="45720" rIns="91440" bIns="45720">
            <a:spAutoFit/>
          </a:bodyPr>
          <a:lstStyle/>
          <a:p>
            <a:pPr algn="ctr"/>
            <a:r>
              <a:rPr lang="en-US" sz="5400" b="1" cap="none" spc="0" dirty="0">
                <a:ln w="38100">
                  <a:solidFill>
                    <a:sysClr val="windowText" lastClr="000000"/>
                  </a:solidFill>
                  <a:prstDash val="solid"/>
                </a:ln>
                <a:solidFill>
                  <a:srgbClr val="FF0000"/>
                </a:solidFill>
                <a:effectLst/>
              </a:rPr>
              <a:t>Type of crime 2</a:t>
            </a:r>
            <a:r>
              <a:rPr lang="en-US" sz="5400" b="1" dirty="0">
                <a:ln w="38100">
                  <a:solidFill>
                    <a:sysClr val="windowText" lastClr="000000"/>
                  </a:solidFill>
                  <a:prstDash val="solid"/>
                </a:ln>
                <a:solidFill>
                  <a:srgbClr val="FF0000"/>
                </a:solidFill>
              </a:rPr>
              <a:t>:</a:t>
            </a:r>
            <a:r>
              <a:rPr lang="en-US" sz="5400" b="1" cap="none" spc="0" dirty="0">
                <a:ln w="38100">
                  <a:solidFill>
                    <a:sysClr val="windowText" lastClr="000000"/>
                  </a:solidFill>
                  <a:prstDash val="solid"/>
                </a:ln>
                <a:solidFill>
                  <a:srgbClr val="FF0000"/>
                </a:solidFill>
                <a:effectLst/>
              </a:rPr>
              <a:t> </a:t>
            </a:r>
            <a:r>
              <a:rPr lang="en-US" sz="5400" b="1" dirty="0">
                <a:ln w="38100">
                  <a:solidFill>
                    <a:sysClr val="windowText" lastClr="000000"/>
                  </a:solidFill>
                  <a:prstDash val="solid"/>
                </a:ln>
                <a:solidFill>
                  <a:srgbClr val="FF0000"/>
                </a:solidFill>
              </a:rPr>
              <a:t>M</a:t>
            </a:r>
            <a:r>
              <a:rPr lang="en-US" sz="5400" b="1" cap="none" spc="0" dirty="0">
                <a:ln w="38100">
                  <a:solidFill>
                    <a:sysClr val="windowText" lastClr="000000"/>
                  </a:solidFill>
                  <a:prstDash val="solid"/>
                </a:ln>
                <a:solidFill>
                  <a:srgbClr val="FF0000"/>
                </a:solidFill>
                <a:effectLst/>
              </a:rPr>
              <a:t>oral and immoral crime </a:t>
            </a:r>
          </a:p>
          <a:p>
            <a:pPr algn="ctr"/>
            <a:r>
              <a:rPr lang="en-US" sz="5400" b="1" cap="none" spc="0" dirty="0">
                <a:ln w="38100">
                  <a:solidFill>
                    <a:sysClr val="windowText" lastClr="000000"/>
                  </a:solidFill>
                  <a:prstDash val="solid"/>
                </a:ln>
                <a:solidFill>
                  <a:srgbClr val="FF0000"/>
                </a:solidFill>
                <a:effectLst/>
              </a:rPr>
              <a:t>(moral turpitude crimes)</a:t>
            </a:r>
          </a:p>
        </p:txBody>
      </p:sp>
    </p:spTree>
    <p:extLst>
      <p:ext uri="{BB962C8B-B14F-4D97-AF65-F5344CB8AC3E}">
        <p14:creationId xmlns:p14="http://schemas.microsoft.com/office/powerpoint/2010/main" val="4238735383"/>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104" y="310896"/>
            <a:ext cx="2938272" cy="933323"/>
          </a:xfrm>
        </p:spPr>
        <p:txBody>
          <a:bodyPr>
            <a:normAutofit fontScale="90000"/>
          </a:bodyPr>
          <a:lstStyle/>
          <a:p>
            <a:r>
              <a:rPr lang="en-GB" b="1" u="sng" dirty="0">
                <a:solidFill>
                  <a:srgbClr val="FF0000"/>
                </a:solidFill>
              </a:rPr>
              <a:t>Example of an immoral crime:</a:t>
            </a:r>
          </a:p>
        </p:txBody>
      </p:sp>
      <p:sp>
        <p:nvSpPr>
          <p:cNvPr id="4" name="Content Placeholder 3"/>
          <p:cNvSpPr>
            <a:spLocks noGrp="1"/>
          </p:cNvSpPr>
          <p:nvPr>
            <p:ph sz="half" idx="2"/>
          </p:nvPr>
        </p:nvSpPr>
        <p:spPr>
          <a:xfrm>
            <a:off x="3182112" y="128651"/>
            <a:ext cx="8741664" cy="5471287"/>
          </a:xfrm>
        </p:spPr>
        <p:txBody>
          <a:bodyPr>
            <a:noAutofit/>
          </a:bodyPr>
          <a:lstStyle/>
          <a:p>
            <a:pPr marL="0" indent="0">
              <a:buNone/>
            </a:pPr>
            <a:r>
              <a:rPr lang="en-US" sz="1900" dirty="0"/>
              <a:t>In 1984, </a:t>
            </a:r>
            <a:r>
              <a:rPr lang="en-US" sz="1900" dirty="0" err="1"/>
              <a:t>Fritzl</a:t>
            </a:r>
            <a:r>
              <a:rPr lang="en-US" sz="1900" dirty="0"/>
              <a:t> lured his 18-year-old daughter Elisabeth into his cellar where he drugged her and raped her repeatedly.</a:t>
            </a:r>
          </a:p>
          <a:p>
            <a:pPr marL="0" indent="0">
              <a:buNone/>
            </a:pPr>
            <a:r>
              <a:rPr lang="en-US" sz="1900" dirty="0"/>
              <a:t>After telling his own wife that Elisabeth had ran away and joined a cult, </a:t>
            </a:r>
            <a:r>
              <a:rPr lang="en-US" sz="1900" dirty="0" err="1"/>
              <a:t>Fritzl</a:t>
            </a:r>
            <a:r>
              <a:rPr lang="en-US" sz="1900" dirty="0"/>
              <a:t> managed to keep his daughter prisoner in the soundproof basement for 24 years.</a:t>
            </a:r>
          </a:p>
          <a:p>
            <a:pPr marL="0" indent="0">
              <a:buNone/>
            </a:pPr>
            <a:r>
              <a:rPr lang="en-US" sz="1900" dirty="0"/>
              <a:t>Josef fathered seven children with his own child in the small cellar where he had installed cramped living quarters including a kitchen and bathroom.</a:t>
            </a:r>
          </a:p>
          <a:p>
            <a:pPr marL="0" indent="0">
              <a:buNone/>
            </a:pPr>
            <a:r>
              <a:rPr lang="en-US" sz="1900" dirty="0"/>
              <a:t>While one of the children died shortly after birth, and was incinerated by </a:t>
            </a:r>
            <a:r>
              <a:rPr lang="en-US" sz="1900" dirty="0" err="1"/>
              <a:t>Fritzl</a:t>
            </a:r>
            <a:r>
              <a:rPr lang="en-US" sz="1900" dirty="0"/>
              <a:t>, three of the other kids were brought upstairs to live with him and his wife Rosemarie .</a:t>
            </a:r>
          </a:p>
          <a:p>
            <a:pPr marL="0" indent="0">
              <a:buNone/>
            </a:pPr>
            <a:r>
              <a:rPr lang="en-US" sz="1900" dirty="0" err="1"/>
              <a:t>Fritzl</a:t>
            </a:r>
            <a:r>
              <a:rPr lang="en-US" sz="1900" dirty="0"/>
              <a:t> told his spouse that the children belonged to Elisabeth and had been left on their doorstep as she was unable to care for them.</a:t>
            </a:r>
          </a:p>
          <a:p>
            <a:pPr marL="0" indent="0">
              <a:buNone/>
            </a:pPr>
            <a:r>
              <a:rPr lang="en-US" sz="1900" dirty="0"/>
              <a:t>The three remaining children were kept in the windowless cellar –aged five to 19 when released – and would first see sunlight in 2008.</a:t>
            </a:r>
          </a:p>
          <a:p>
            <a:pPr marL="0" indent="0">
              <a:buNone/>
            </a:pPr>
            <a:r>
              <a:rPr lang="en-US" sz="1900" dirty="0" err="1"/>
              <a:t>Fritzl’s</a:t>
            </a:r>
            <a:r>
              <a:rPr lang="en-US" sz="1900" dirty="0"/>
              <a:t> crimes were uncovered when the oldest cellar child, a 19-year-old girl, became seriously ill.</a:t>
            </a:r>
          </a:p>
          <a:p>
            <a:pPr marL="0" indent="0">
              <a:buNone/>
            </a:pPr>
            <a:r>
              <a:rPr lang="en-US" sz="1900" dirty="0"/>
              <a:t>Elisabeth begged her father to take the girl to hospital and later that day doctors quickly alerted police to </a:t>
            </a:r>
            <a:r>
              <a:rPr lang="en-US" sz="1900" dirty="0" err="1"/>
              <a:t>Fritzl’s</a:t>
            </a:r>
            <a:r>
              <a:rPr lang="en-US" sz="1900" dirty="0"/>
              <a:t> home after questioning the teenager who had never been in the outside world before.</a:t>
            </a:r>
          </a:p>
          <a:p>
            <a:pPr marL="0" indent="0">
              <a:buNone/>
            </a:pPr>
            <a:r>
              <a:rPr lang="en-US" sz="1900" dirty="0"/>
              <a:t>In March 2009, </a:t>
            </a:r>
            <a:r>
              <a:rPr lang="en-US" sz="1900" dirty="0" err="1"/>
              <a:t>Fritzl</a:t>
            </a:r>
            <a:r>
              <a:rPr lang="en-US" sz="1900" dirty="0"/>
              <a:t> was jailed for life after pleading guilty to murder by negligence, over the death of the baby he cremated.</a:t>
            </a:r>
          </a:p>
          <a:p>
            <a:pPr marL="0" indent="0">
              <a:buNone/>
            </a:pPr>
            <a:r>
              <a:rPr lang="en-US" sz="1900" dirty="0"/>
              <a:t>The other charges included enslavement, incest, rape, coercion and false imprisonment.</a:t>
            </a:r>
          </a:p>
        </p:txBody>
      </p:sp>
      <p:pic>
        <p:nvPicPr>
          <p:cNvPr id="6" name="Picture 5"/>
          <p:cNvPicPr>
            <a:picLocks noChangeAspect="1"/>
          </p:cNvPicPr>
          <p:nvPr/>
        </p:nvPicPr>
        <p:blipFill>
          <a:blip r:embed="rId2"/>
          <a:stretch>
            <a:fillRect/>
          </a:stretch>
        </p:blipFill>
        <p:spPr>
          <a:xfrm>
            <a:off x="150305" y="1575244"/>
            <a:ext cx="2858071" cy="3569034"/>
          </a:xfrm>
          <a:prstGeom prst="rect">
            <a:avLst/>
          </a:prstGeom>
        </p:spPr>
      </p:pic>
      <p:sp>
        <p:nvSpPr>
          <p:cNvPr id="7" name="Rectangle 6"/>
          <p:cNvSpPr/>
          <p:nvPr/>
        </p:nvSpPr>
        <p:spPr>
          <a:xfrm>
            <a:off x="855163" y="4933966"/>
            <a:ext cx="1593706" cy="1754326"/>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Josef</a:t>
            </a:r>
          </a:p>
          <a:p>
            <a:pPr algn="ctr"/>
            <a:r>
              <a:rPr lang="en-US" sz="5400" dirty="0" err="1">
                <a:ln w="0"/>
                <a:solidFill>
                  <a:schemeClr val="accent1"/>
                </a:solidFill>
                <a:effectLst>
                  <a:outerShdw blurRad="38100" dist="25400" dir="5400000" algn="ctr" rotWithShape="0">
                    <a:srgbClr val="6E747A">
                      <a:alpha val="43000"/>
                    </a:srgbClr>
                  </a:outerShdw>
                </a:effectLst>
              </a:rPr>
              <a:t>Fritzl</a:t>
            </a:r>
            <a:endParaRPr lang="en-US" sz="5400" b="0" cap="none"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2280173162"/>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3072" y="0"/>
            <a:ext cx="11340797" cy="830997"/>
          </a:xfrm>
          <a:prstGeom prst="rect">
            <a:avLst/>
          </a:prstGeom>
          <a:noFill/>
        </p:spPr>
        <p:txBody>
          <a:bodyPr wrap="none" lIns="91440" tIns="45720" rIns="91440" bIns="45720">
            <a:spAutoFit/>
          </a:bodyPr>
          <a:lstStyle/>
          <a:p>
            <a:pPr algn="ctr"/>
            <a:r>
              <a:rPr lang="en-US" sz="4800" b="1" cap="none" spc="0" dirty="0">
                <a:ln w="38100">
                  <a:solidFill>
                    <a:sysClr val="windowText" lastClr="000000"/>
                  </a:solidFill>
                  <a:prstDash val="solid"/>
                </a:ln>
                <a:solidFill>
                  <a:srgbClr val="FF0000"/>
                </a:solidFill>
                <a:effectLst/>
              </a:rPr>
              <a:t>Can you think of any other immoral crimes?</a:t>
            </a:r>
          </a:p>
        </p:txBody>
      </p:sp>
      <p:pic>
        <p:nvPicPr>
          <p:cNvPr id="4" name="Picture 3"/>
          <p:cNvPicPr>
            <a:picLocks noChangeAspect="1"/>
          </p:cNvPicPr>
          <p:nvPr/>
        </p:nvPicPr>
        <p:blipFill>
          <a:blip r:embed="rId2"/>
          <a:stretch>
            <a:fillRect/>
          </a:stretch>
        </p:blipFill>
        <p:spPr>
          <a:xfrm>
            <a:off x="253746" y="1109090"/>
            <a:ext cx="3979926" cy="2494461"/>
          </a:xfrm>
          <a:prstGeom prst="rect">
            <a:avLst/>
          </a:prstGeom>
        </p:spPr>
      </p:pic>
      <p:pic>
        <p:nvPicPr>
          <p:cNvPr id="5" name="Picture 4"/>
          <p:cNvPicPr>
            <a:picLocks noChangeAspect="1"/>
          </p:cNvPicPr>
          <p:nvPr/>
        </p:nvPicPr>
        <p:blipFill>
          <a:blip r:embed="rId3"/>
          <a:stretch>
            <a:fillRect/>
          </a:stretch>
        </p:blipFill>
        <p:spPr>
          <a:xfrm>
            <a:off x="4439505" y="1118166"/>
            <a:ext cx="3635312" cy="2419135"/>
          </a:xfrm>
          <a:prstGeom prst="rect">
            <a:avLst/>
          </a:prstGeom>
        </p:spPr>
      </p:pic>
      <p:pic>
        <p:nvPicPr>
          <p:cNvPr id="6" name="Picture 5"/>
          <p:cNvPicPr>
            <a:picLocks noChangeAspect="1"/>
          </p:cNvPicPr>
          <p:nvPr/>
        </p:nvPicPr>
        <p:blipFill>
          <a:blip r:embed="rId4"/>
          <a:stretch>
            <a:fillRect/>
          </a:stretch>
        </p:blipFill>
        <p:spPr>
          <a:xfrm>
            <a:off x="69722" y="4099369"/>
            <a:ext cx="1847850" cy="2466975"/>
          </a:xfrm>
          <a:prstGeom prst="rect">
            <a:avLst/>
          </a:prstGeom>
        </p:spPr>
      </p:pic>
      <p:pic>
        <p:nvPicPr>
          <p:cNvPr id="7" name="Picture 6"/>
          <p:cNvPicPr>
            <a:picLocks noChangeAspect="1"/>
          </p:cNvPicPr>
          <p:nvPr/>
        </p:nvPicPr>
        <p:blipFill>
          <a:blip r:embed="rId5"/>
          <a:stretch>
            <a:fillRect/>
          </a:stretch>
        </p:blipFill>
        <p:spPr>
          <a:xfrm>
            <a:off x="5755002" y="4099368"/>
            <a:ext cx="4161875" cy="2465769"/>
          </a:xfrm>
          <a:prstGeom prst="rect">
            <a:avLst/>
          </a:prstGeom>
        </p:spPr>
      </p:pic>
      <p:pic>
        <p:nvPicPr>
          <p:cNvPr id="8" name="Picture 7"/>
          <p:cNvPicPr>
            <a:picLocks noChangeAspect="1"/>
          </p:cNvPicPr>
          <p:nvPr/>
        </p:nvPicPr>
        <p:blipFill>
          <a:blip r:embed="rId6"/>
          <a:stretch>
            <a:fillRect/>
          </a:stretch>
        </p:blipFill>
        <p:spPr>
          <a:xfrm>
            <a:off x="2012299" y="4099368"/>
            <a:ext cx="3707203" cy="2466975"/>
          </a:xfrm>
          <a:prstGeom prst="rect">
            <a:avLst/>
          </a:prstGeom>
        </p:spPr>
      </p:pic>
      <p:pic>
        <p:nvPicPr>
          <p:cNvPr id="9" name="Picture 8"/>
          <p:cNvPicPr>
            <a:picLocks noChangeAspect="1"/>
          </p:cNvPicPr>
          <p:nvPr/>
        </p:nvPicPr>
        <p:blipFill>
          <a:blip r:embed="rId7"/>
          <a:stretch>
            <a:fillRect/>
          </a:stretch>
        </p:blipFill>
        <p:spPr>
          <a:xfrm>
            <a:off x="8143589" y="1215745"/>
            <a:ext cx="3971383" cy="2223975"/>
          </a:xfrm>
          <a:prstGeom prst="rect">
            <a:avLst/>
          </a:prstGeom>
        </p:spPr>
      </p:pic>
      <p:pic>
        <p:nvPicPr>
          <p:cNvPr id="10" name="Picture 9"/>
          <p:cNvPicPr>
            <a:picLocks noChangeAspect="1"/>
          </p:cNvPicPr>
          <p:nvPr/>
        </p:nvPicPr>
        <p:blipFill>
          <a:blip r:embed="rId8"/>
          <a:stretch>
            <a:fillRect/>
          </a:stretch>
        </p:blipFill>
        <p:spPr>
          <a:xfrm>
            <a:off x="9952378" y="4809744"/>
            <a:ext cx="2271556" cy="1511617"/>
          </a:xfrm>
          <a:prstGeom prst="rect">
            <a:avLst/>
          </a:prstGeom>
        </p:spPr>
      </p:pic>
    </p:spTree>
    <p:extLst>
      <p:ext uri="{BB962C8B-B14F-4D97-AF65-F5344CB8AC3E}">
        <p14:creationId xmlns:p14="http://schemas.microsoft.com/office/powerpoint/2010/main" val="3382731661"/>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5904" y="856361"/>
            <a:ext cx="10515600" cy="4351338"/>
          </a:xfrm>
        </p:spPr>
        <p:txBody>
          <a:bodyPr>
            <a:noAutofit/>
          </a:bodyPr>
          <a:lstStyle/>
          <a:p>
            <a:pPr marL="0" indent="0">
              <a:buNone/>
            </a:pPr>
            <a:r>
              <a:rPr lang="en-GB" sz="3600" dirty="0"/>
              <a:t>Fun fact: how many active serial killers are there in the UK at any one time?</a:t>
            </a:r>
          </a:p>
          <a:p>
            <a:pPr marL="0" indent="0">
              <a:buNone/>
            </a:pPr>
            <a:endParaRPr lang="en-GB" sz="3600" dirty="0"/>
          </a:p>
          <a:p>
            <a:pPr marL="0" indent="0">
              <a:buNone/>
            </a:pPr>
            <a:r>
              <a:rPr lang="en-GB" sz="3600" dirty="0">
                <a:solidFill>
                  <a:srgbClr val="FF0000"/>
                </a:solidFill>
              </a:rPr>
              <a:t>Research indicates 2 at any one time</a:t>
            </a:r>
          </a:p>
          <a:p>
            <a:pPr marL="0" indent="0">
              <a:buNone/>
            </a:pPr>
            <a:endParaRPr lang="en-GB" sz="3600" dirty="0"/>
          </a:p>
          <a:p>
            <a:pPr marL="0" indent="0">
              <a:buNone/>
            </a:pPr>
            <a:r>
              <a:rPr lang="en-GB" sz="3600" dirty="0"/>
              <a:t>How about in the USA?</a:t>
            </a:r>
          </a:p>
          <a:p>
            <a:pPr marL="0" indent="0">
              <a:buNone/>
            </a:pPr>
            <a:endParaRPr lang="en-GB" sz="3600" dirty="0"/>
          </a:p>
          <a:p>
            <a:pPr marL="0" indent="0">
              <a:buNone/>
            </a:pPr>
            <a:r>
              <a:rPr lang="en-GB" sz="3600" dirty="0">
                <a:solidFill>
                  <a:srgbClr val="FF0000"/>
                </a:solidFill>
              </a:rPr>
              <a:t>30-50</a:t>
            </a:r>
          </a:p>
        </p:txBody>
      </p:sp>
      <p:pic>
        <p:nvPicPr>
          <p:cNvPr id="5" name="Picture 4"/>
          <p:cNvPicPr>
            <a:picLocks noChangeAspect="1"/>
          </p:cNvPicPr>
          <p:nvPr/>
        </p:nvPicPr>
        <p:blipFill>
          <a:blip r:embed="rId2"/>
          <a:stretch>
            <a:fillRect/>
          </a:stretch>
        </p:blipFill>
        <p:spPr>
          <a:xfrm>
            <a:off x="6492240" y="3552871"/>
            <a:ext cx="5485638" cy="3071957"/>
          </a:xfrm>
          <a:prstGeom prst="rect">
            <a:avLst/>
          </a:prstGeom>
        </p:spPr>
      </p:pic>
    </p:spTree>
    <p:extLst>
      <p:ext uri="{BB962C8B-B14F-4D97-AF65-F5344CB8AC3E}">
        <p14:creationId xmlns:p14="http://schemas.microsoft.com/office/powerpoint/2010/main" val="2028299975"/>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b="1" u="sng" dirty="0">
                <a:solidFill>
                  <a:srgbClr val="FF0000"/>
                </a:solidFill>
              </a:rPr>
              <a:t>Moral crimes- crime as a protest</a:t>
            </a:r>
          </a:p>
        </p:txBody>
      </p:sp>
      <p:sp>
        <p:nvSpPr>
          <p:cNvPr id="3" name="Content Placeholder 2"/>
          <p:cNvSpPr>
            <a:spLocks noGrp="1"/>
          </p:cNvSpPr>
          <p:nvPr>
            <p:ph idx="1"/>
          </p:nvPr>
        </p:nvSpPr>
        <p:spPr/>
        <p:txBody>
          <a:bodyPr>
            <a:normAutofit/>
          </a:bodyPr>
          <a:lstStyle/>
          <a:p>
            <a:pPr marL="0" lvl="0" indent="0">
              <a:buNone/>
            </a:pPr>
            <a:r>
              <a:rPr lang="en-GB" b="1" dirty="0"/>
              <a:t>Some crimes are committed because people have moral objections to laws. These cases are often on controversial or moral topics.</a:t>
            </a:r>
          </a:p>
          <a:p>
            <a:pPr marL="0" lvl="0" indent="0">
              <a:buNone/>
            </a:pPr>
            <a:endParaRPr lang="en-GB" b="1" dirty="0"/>
          </a:p>
          <a:p>
            <a:pPr lvl="0"/>
            <a:r>
              <a:rPr lang="en-GB" dirty="0"/>
              <a:t>Which laws would you change if you could?</a:t>
            </a:r>
          </a:p>
          <a:p>
            <a:pPr lvl="0"/>
            <a:r>
              <a:rPr lang="en-GB" dirty="0"/>
              <a:t>Is it acceptable to break the law if that law is bad or unjust?  Give reasons for your answer</a:t>
            </a:r>
          </a:p>
          <a:p>
            <a:pPr marL="0" indent="0">
              <a:buNone/>
            </a:pPr>
            <a:endParaRPr lang="en-GB" dirty="0"/>
          </a:p>
        </p:txBody>
      </p:sp>
      <p:pic>
        <p:nvPicPr>
          <p:cNvPr id="4" name="Picture 3"/>
          <p:cNvPicPr>
            <a:picLocks noChangeAspect="1"/>
          </p:cNvPicPr>
          <p:nvPr/>
        </p:nvPicPr>
        <p:blipFill>
          <a:blip r:embed="rId2"/>
          <a:stretch>
            <a:fillRect/>
          </a:stretch>
        </p:blipFill>
        <p:spPr>
          <a:xfrm>
            <a:off x="5584888" y="4224147"/>
            <a:ext cx="3348800" cy="2508368"/>
          </a:xfrm>
          <a:prstGeom prst="rect">
            <a:avLst/>
          </a:prstGeom>
        </p:spPr>
      </p:pic>
    </p:spTree>
    <p:extLst>
      <p:ext uri="{BB962C8B-B14F-4D97-AF65-F5344CB8AC3E}">
        <p14:creationId xmlns:p14="http://schemas.microsoft.com/office/powerpoint/2010/main" val="4286735177"/>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75641" y="243268"/>
            <a:ext cx="2038350" cy="2238375"/>
          </a:xfrm>
          <a:prstGeom prst="rect">
            <a:avLst/>
          </a:prstGeom>
        </p:spPr>
      </p:pic>
      <p:sp>
        <p:nvSpPr>
          <p:cNvPr id="3" name="TextBox 2"/>
          <p:cNvSpPr txBox="1"/>
          <p:nvPr/>
        </p:nvSpPr>
        <p:spPr>
          <a:xfrm>
            <a:off x="2487168" y="243268"/>
            <a:ext cx="8430768" cy="646331"/>
          </a:xfrm>
          <a:prstGeom prst="rect">
            <a:avLst/>
          </a:prstGeom>
          <a:noFill/>
        </p:spPr>
        <p:txBody>
          <a:bodyPr wrap="square" rtlCol="0">
            <a:spAutoFit/>
          </a:bodyPr>
          <a:lstStyle/>
          <a:p>
            <a:r>
              <a:rPr lang="en-GB" sz="3600" dirty="0"/>
              <a:t>Who is this man?</a:t>
            </a:r>
          </a:p>
        </p:txBody>
      </p:sp>
      <p:sp>
        <p:nvSpPr>
          <p:cNvPr id="4" name="Rectangle 3"/>
          <p:cNvSpPr/>
          <p:nvPr/>
        </p:nvSpPr>
        <p:spPr>
          <a:xfrm>
            <a:off x="2381849" y="889599"/>
            <a:ext cx="4886274" cy="923330"/>
          </a:xfrm>
          <a:prstGeom prst="rect">
            <a:avLst/>
          </a:prstGeom>
          <a:noFill/>
        </p:spPr>
        <p:txBody>
          <a:bodyPr wrap="none" lIns="91440" tIns="45720" rIns="91440" bIns="45720">
            <a:spAutoFit/>
          </a:bodyPr>
          <a:lstStyle/>
          <a:p>
            <a:pPr algn="ctr"/>
            <a:r>
              <a:rPr lang="en-US" sz="5400" b="1" cap="none" spc="0" dirty="0">
                <a:ln w="22225">
                  <a:solidFill>
                    <a:sysClr val="windowText" lastClr="000000"/>
                  </a:solidFill>
                  <a:prstDash val="solid"/>
                </a:ln>
                <a:solidFill>
                  <a:srgbClr val="FF0000"/>
                </a:solidFill>
                <a:effectLst/>
              </a:rPr>
              <a:t>Nelson Mandela</a:t>
            </a:r>
          </a:p>
        </p:txBody>
      </p:sp>
      <p:sp>
        <p:nvSpPr>
          <p:cNvPr id="5" name="TextBox 4"/>
          <p:cNvSpPr txBox="1"/>
          <p:nvPr/>
        </p:nvSpPr>
        <p:spPr>
          <a:xfrm>
            <a:off x="2487168" y="1956816"/>
            <a:ext cx="8238744" cy="523220"/>
          </a:xfrm>
          <a:prstGeom prst="rect">
            <a:avLst/>
          </a:prstGeom>
          <a:noFill/>
        </p:spPr>
        <p:txBody>
          <a:bodyPr wrap="square" rtlCol="0">
            <a:spAutoFit/>
          </a:bodyPr>
          <a:lstStyle/>
          <a:p>
            <a:r>
              <a:rPr lang="en-GB" sz="2800" dirty="0"/>
              <a:t>Did you know Mandela was a criminal in South Africa?</a:t>
            </a:r>
          </a:p>
        </p:txBody>
      </p:sp>
      <p:sp>
        <p:nvSpPr>
          <p:cNvPr id="6" name="TextBox 5"/>
          <p:cNvSpPr txBox="1"/>
          <p:nvPr/>
        </p:nvSpPr>
        <p:spPr>
          <a:xfrm>
            <a:off x="347472" y="2642616"/>
            <a:ext cx="11640312" cy="4154984"/>
          </a:xfrm>
          <a:prstGeom prst="rect">
            <a:avLst/>
          </a:prstGeom>
          <a:solidFill>
            <a:srgbClr val="CCECFF"/>
          </a:solidFill>
        </p:spPr>
        <p:txBody>
          <a:bodyPr wrap="square" rtlCol="0">
            <a:spAutoFit/>
          </a:bodyPr>
          <a:lstStyle/>
          <a:p>
            <a:r>
              <a:rPr lang="en-GB" sz="2400" b="1" dirty="0"/>
              <a:t>Conduct research to find out the following information:</a:t>
            </a:r>
          </a:p>
          <a:p>
            <a:endParaRPr lang="en-GB" sz="2400" dirty="0"/>
          </a:p>
          <a:p>
            <a:pPr marL="342900" indent="-342900">
              <a:buFont typeface="+mj-lt"/>
              <a:buAutoNum type="arabicPeriod"/>
            </a:pPr>
            <a:r>
              <a:rPr lang="en-GB" sz="2400" dirty="0"/>
              <a:t>What was happening in South Africa during Nelson Mandela’s early years? (Apartheid) Explain the reality of living under this regime</a:t>
            </a:r>
          </a:p>
          <a:p>
            <a:pPr marL="342900" indent="-342900">
              <a:buFont typeface="+mj-lt"/>
              <a:buAutoNum type="arabicPeriod"/>
            </a:pPr>
            <a:r>
              <a:rPr lang="en-GB" sz="2400" dirty="0"/>
              <a:t>What was Mandela’s early life like?</a:t>
            </a:r>
          </a:p>
          <a:p>
            <a:pPr marL="342900" indent="-342900">
              <a:buFont typeface="+mj-lt"/>
              <a:buAutoNum type="arabicPeriod"/>
            </a:pPr>
            <a:r>
              <a:rPr lang="en-GB" sz="2400" dirty="0"/>
              <a:t>What happened when he became an adult?</a:t>
            </a:r>
          </a:p>
          <a:p>
            <a:pPr marL="342900" indent="-342900">
              <a:buFont typeface="+mj-lt"/>
              <a:buAutoNum type="arabicPeriod"/>
            </a:pPr>
            <a:r>
              <a:rPr lang="en-GB" sz="2400" dirty="0"/>
              <a:t>What kind of crimes was Mandela put in prison for?</a:t>
            </a:r>
          </a:p>
          <a:p>
            <a:pPr marL="342900" indent="-342900">
              <a:buFont typeface="+mj-lt"/>
              <a:buAutoNum type="arabicPeriod"/>
            </a:pPr>
            <a:r>
              <a:rPr lang="en-GB" sz="2400" dirty="0"/>
              <a:t>How long did he spend in prison?</a:t>
            </a:r>
          </a:p>
          <a:p>
            <a:pPr marL="342900" indent="-342900">
              <a:buFont typeface="+mj-lt"/>
              <a:buAutoNum type="arabicPeriod"/>
            </a:pPr>
            <a:r>
              <a:rPr lang="en-GB" sz="2400" dirty="0"/>
              <a:t>What happened to cause Mandela to be released from prison?</a:t>
            </a:r>
          </a:p>
          <a:p>
            <a:pPr marL="342900" indent="-342900">
              <a:buFont typeface="+mj-lt"/>
              <a:buAutoNum type="arabicPeriod"/>
            </a:pPr>
            <a:r>
              <a:rPr lang="en-GB" sz="2400" dirty="0"/>
              <a:t>What happened after he was released?</a:t>
            </a:r>
          </a:p>
          <a:p>
            <a:pPr marL="342900" indent="-342900">
              <a:buFont typeface="+mj-lt"/>
              <a:buAutoNum type="arabicPeriod"/>
            </a:pPr>
            <a:r>
              <a:rPr lang="en-GB" sz="2400" dirty="0"/>
              <a:t>Do you consider Mandela to still be a criminal? Why? </a:t>
            </a:r>
          </a:p>
        </p:txBody>
      </p:sp>
      <p:sp>
        <p:nvSpPr>
          <p:cNvPr id="7" name="TextBox 6"/>
          <p:cNvSpPr txBox="1"/>
          <p:nvPr/>
        </p:nvSpPr>
        <p:spPr>
          <a:xfrm>
            <a:off x="8750808" y="4069080"/>
            <a:ext cx="3236976" cy="2677656"/>
          </a:xfrm>
          <a:prstGeom prst="rect">
            <a:avLst/>
          </a:prstGeom>
          <a:solidFill>
            <a:srgbClr val="FFCCFF"/>
          </a:solidFill>
        </p:spPr>
        <p:txBody>
          <a:bodyPr wrap="square" rtlCol="0">
            <a:spAutoFit/>
          </a:bodyPr>
          <a:lstStyle/>
          <a:p>
            <a:r>
              <a:rPr lang="en-GB" sz="2400" b="1" dirty="0"/>
              <a:t>EXTENSION:</a:t>
            </a:r>
          </a:p>
          <a:p>
            <a:endParaRPr lang="en-GB" sz="2400" dirty="0"/>
          </a:p>
          <a:p>
            <a:r>
              <a:rPr lang="en-GB" sz="2400" dirty="0"/>
              <a:t>Find out about other people that have committed crimes because they have a moral objection to laws</a:t>
            </a:r>
          </a:p>
        </p:txBody>
      </p:sp>
    </p:spTree>
    <p:extLst>
      <p:ext uri="{BB962C8B-B14F-4D97-AF65-F5344CB8AC3E}">
        <p14:creationId xmlns:p14="http://schemas.microsoft.com/office/powerpoint/2010/main" val="3207256339"/>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085561" y="224052"/>
            <a:ext cx="8183652" cy="923330"/>
          </a:xfrm>
          <a:prstGeom prst="rect">
            <a:avLst/>
          </a:prstGeom>
          <a:noFill/>
        </p:spPr>
        <p:txBody>
          <a:bodyPr wrap="none" lIns="91440" tIns="45720" rIns="91440" bIns="45720">
            <a:spAutoFit/>
          </a:bodyPr>
          <a:lstStyle/>
          <a:p>
            <a:pPr algn="ctr"/>
            <a:r>
              <a:rPr lang="en-US" sz="5400" b="1" cap="none" spc="0" dirty="0">
                <a:ln w="38100">
                  <a:solidFill>
                    <a:sysClr val="windowText" lastClr="000000"/>
                  </a:solidFill>
                  <a:prstDash val="solid"/>
                </a:ln>
                <a:solidFill>
                  <a:srgbClr val="FF0000"/>
                </a:solidFill>
                <a:effectLst/>
              </a:rPr>
              <a:t>Type of crime </a:t>
            </a:r>
            <a:r>
              <a:rPr lang="en-US" sz="5400" b="1" dirty="0">
                <a:ln w="38100">
                  <a:solidFill>
                    <a:sysClr val="windowText" lastClr="000000"/>
                  </a:solidFill>
                  <a:prstDash val="solid"/>
                </a:ln>
                <a:solidFill>
                  <a:srgbClr val="FF0000"/>
                </a:solidFill>
              </a:rPr>
              <a:t>3: State crime</a:t>
            </a:r>
            <a:endParaRPr lang="en-US" sz="5400" b="1" cap="none" spc="0" dirty="0">
              <a:ln w="38100">
                <a:solidFill>
                  <a:sysClr val="windowText" lastClr="000000"/>
                </a:solidFill>
                <a:prstDash val="solid"/>
              </a:ln>
              <a:solidFill>
                <a:srgbClr val="FF0000"/>
              </a:solidFill>
              <a:effectLst/>
            </a:endParaRPr>
          </a:p>
        </p:txBody>
      </p:sp>
      <p:sp>
        <p:nvSpPr>
          <p:cNvPr id="2" name="Content Placeholder 1"/>
          <p:cNvSpPr>
            <a:spLocks noGrp="1"/>
          </p:cNvSpPr>
          <p:nvPr>
            <p:ph idx="1"/>
          </p:nvPr>
        </p:nvSpPr>
        <p:spPr>
          <a:xfrm>
            <a:off x="390144" y="1359280"/>
            <a:ext cx="11634216" cy="5288407"/>
          </a:xfrm>
        </p:spPr>
        <p:txBody>
          <a:bodyPr/>
          <a:lstStyle/>
          <a:p>
            <a:r>
              <a:rPr lang="en-GB" b="1" dirty="0"/>
              <a:t>State = a country or its government</a:t>
            </a:r>
          </a:p>
          <a:p>
            <a:r>
              <a:rPr lang="en-GB" dirty="0"/>
              <a:t>Definition: </a:t>
            </a:r>
            <a:r>
              <a:rPr lang="en-US" dirty="0"/>
              <a:t>activity or failures to act that break the </a:t>
            </a:r>
            <a:r>
              <a:rPr lang="en-US" b="1" dirty="0"/>
              <a:t>state</a:t>
            </a:r>
            <a:r>
              <a:rPr lang="en-US" dirty="0"/>
              <a:t>'s own </a:t>
            </a:r>
            <a:r>
              <a:rPr lang="en-US" b="1" dirty="0"/>
              <a:t>criminal</a:t>
            </a:r>
            <a:r>
              <a:rPr lang="en-US" dirty="0"/>
              <a:t> law or public international law</a:t>
            </a:r>
            <a:endParaRPr lang="en-GB" dirty="0"/>
          </a:p>
        </p:txBody>
      </p:sp>
      <p:sp>
        <p:nvSpPr>
          <p:cNvPr id="4" name="TextBox 3"/>
          <p:cNvSpPr txBox="1"/>
          <p:nvPr/>
        </p:nvSpPr>
        <p:spPr>
          <a:xfrm>
            <a:off x="390144" y="2935224"/>
            <a:ext cx="6467856" cy="3816429"/>
          </a:xfrm>
          <a:prstGeom prst="rect">
            <a:avLst/>
          </a:prstGeom>
          <a:noFill/>
        </p:spPr>
        <p:txBody>
          <a:bodyPr wrap="square" rtlCol="0">
            <a:spAutoFit/>
          </a:bodyPr>
          <a:lstStyle/>
          <a:p>
            <a:r>
              <a:rPr lang="en-GB" sz="2800" b="1" dirty="0">
                <a:solidFill>
                  <a:srgbClr val="FF0000"/>
                </a:solidFill>
              </a:rPr>
              <a:t>Examples of state crimes:</a:t>
            </a:r>
          </a:p>
          <a:p>
            <a:pPr marL="342900" indent="-342900">
              <a:buFont typeface="Wingdings" panose="05000000000000000000" pitchFamily="2" charset="2"/>
              <a:buChar char="q"/>
            </a:pPr>
            <a:r>
              <a:rPr lang="en-GB" sz="2800" dirty="0">
                <a:solidFill>
                  <a:srgbClr val="FF0000"/>
                </a:solidFill>
              </a:rPr>
              <a:t>The torture and illegal treatment and punishment of citizens</a:t>
            </a:r>
          </a:p>
          <a:p>
            <a:pPr marL="342900" indent="-342900">
              <a:buFont typeface="Wingdings" panose="05000000000000000000" pitchFamily="2" charset="2"/>
              <a:buChar char="q"/>
            </a:pPr>
            <a:r>
              <a:rPr lang="en-GB" sz="2800" dirty="0">
                <a:solidFill>
                  <a:srgbClr val="FF0000"/>
                </a:solidFill>
              </a:rPr>
              <a:t>Corruption</a:t>
            </a:r>
          </a:p>
          <a:p>
            <a:pPr marL="342900" indent="-342900">
              <a:buFont typeface="Wingdings" panose="05000000000000000000" pitchFamily="2" charset="2"/>
              <a:buChar char="q"/>
            </a:pPr>
            <a:r>
              <a:rPr lang="en-GB" sz="2800" dirty="0">
                <a:solidFill>
                  <a:srgbClr val="FF0000"/>
                </a:solidFill>
              </a:rPr>
              <a:t>Assassination and ‘targeted killing’</a:t>
            </a:r>
          </a:p>
          <a:p>
            <a:pPr marL="342900" indent="-342900">
              <a:buFont typeface="Wingdings" panose="05000000000000000000" pitchFamily="2" charset="2"/>
              <a:buChar char="q"/>
            </a:pPr>
            <a:r>
              <a:rPr lang="en-GB" sz="2800" dirty="0">
                <a:solidFill>
                  <a:srgbClr val="FF0000"/>
                </a:solidFill>
              </a:rPr>
              <a:t>War crimes</a:t>
            </a:r>
          </a:p>
          <a:p>
            <a:pPr marL="342900" indent="-342900">
              <a:buFont typeface="Wingdings" panose="05000000000000000000" pitchFamily="2" charset="2"/>
              <a:buChar char="q"/>
            </a:pPr>
            <a:r>
              <a:rPr lang="en-GB" sz="2800" dirty="0">
                <a:solidFill>
                  <a:srgbClr val="FF0000"/>
                </a:solidFill>
              </a:rPr>
              <a:t>Genocide</a:t>
            </a:r>
          </a:p>
          <a:p>
            <a:pPr marL="342900" indent="-342900">
              <a:buFont typeface="Wingdings" panose="05000000000000000000" pitchFamily="2" charset="2"/>
              <a:buChar char="q"/>
            </a:pPr>
            <a:r>
              <a:rPr lang="en-GB" sz="2800" dirty="0">
                <a:solidFill>
                  <a:srgbClr val="FF0000"/>
                </a:solidFill>
              </a:rPr>
              <a:t>State-sponsored terrorism</a:t>
            </a:r>
          </a:p>
          <a:p>
            <a:endParaRPr lang="en-GB" dirty="0"/>
          </a:p>
        </p:txBody>
      </p:sp>
      <p:pic>
        <p:nvPicPr>
          <p:cNvPr id="6" name="Picture 5"/>
          <p:cNvPicPr>
            <a:picLocks noChangeAspect="1"/>
          </p:cNvPicPr>
          <p:nvPr/>
        </p:nvPicPr>
        <p:blipFill>
          <a:blip r:embed="rId2"/>
          <a:stretch>
            <a:fillRect/>
          </a:stretch>
        </p:blipFill>
        <p:spPr>
          <a:xfrm>
            <a:off x="6699544" y="3136392"/>
            <a:ext cx="5072403" cy="2850046"/>
          </a:xfrm>
          <a:prstGeom prst="rect">
            <a:avLst/>
          </a:prstGeom>
        </p:spPr>
      </p:pic>
    </p:spTree>
    <p:extLst>
      <p:ext uri="{BB962C8B-B14F-4D97-AF65-F5344CB8AC3E}">
        <p14:creationId xmlns:p14="http://schemas.microsoft.com/office/powerpoint/2010/main" val="1786617129"/>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pPr eaLnBrk="1" hangingPunct="1"/>
            <a:r>
              <a:rPr lang="en-GB" altLang="en-US"/>
              <a:t>The Holocaust, 1933-45</a:t>
            </a:r>
          </a:p>
        </p:txBody>
      </p:sp>
      <p:pic>
        <p:nvPicPr>
          <p:cNvPr id="9219"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238500" y="1792289"/>
            <a:ext cx="5715000" cy="4143375"/>
          </a:xfrm>
          <a:noFill/>
        </p:spPr>
      </p:pic>
      <p:sp>
        <p:nvSpPr>
          <p:cNvPr id="9220" name="TextBox 4"/>
          <p:cNvSpPr txBox="1">
            <a:spLocks noChangeArrowheads="1"/>
          </p:cNvSpPr>
          <p:nvPr/>
        </p:nvSpPr>
        <p:spPr bwMode="auto">
          <a:xfrm>
            <a:off x="1828800" y="6172200"/>
            <a:ext cx="3276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t>Nazis kill 5-6 million Jews</a:t>
            </a:r>
          </a:p>
        </p:txBody>
      </p:sp>
      <p:sp>
        <p:nvSpPr>
          <p:cNvPr id="2" name="Rectangle 1"/>
          <p:cNvSpPr/>
          <p:nvPr/>
        </p:nvSpPr>
        <p:spPr>
          <a:xfrm>
            <a:off x="6070333" y="6033979"/>
            <a:ext cx="4572000" cy="646331"/>
          </a:xfrm>
          <a:prstGeom prst="rect">
            <a:avLst/>
          </a:prstGeom>
        </p:spPr>
        <p:txBody>
          <a:bodyPr>
            <a:spAutoFit/>
          </a:bodyPr>
          <a:lstStyle/>
          <a:p>
            <a:r>
              <a:rPr lang="en-GB" dirty="0">
                <a:hlinkClick r:id="rId3"/>
              </a:rPr>
              <a:t>https://www.youtube.com/watch?v=1Bx86O_E1fk</a:t>
            </a:r>
            <a:r>
              <a:rPr lang="en-GB" dirty="0"/>
              <a:t> </a:t>
            </a:r>
          </a:p>
        </p:txBody>
      </p:sp>
    </p:spTree>
    <p:extLst>
      <p:ext uri="{BB962C8B-B14F-4D97-AF65-F5344CB8AC3E}">
        <p14:creationId xmlns:p14="http://schemas.microsoft.com/office/powerpoint/2010/main" val="1935394980"/>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pPr eaLnBrk="1" hangingPunct="1"/>
            <a:r>
              <a:rPr lang="en-GB" altLang="en-US" dirty="0"/>
              <a:t>My Lai Massacre, Vietnam 1968</a:t>
            </a:r>
          </a:p>
        </p:txBody>
      </p:sp>
      <p:pic>
        <p:nvPicPr>
          <p:cNvPr id="10243"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505200" y="1905001"/>
            <a:ext cx="4510088" cy="2792413"/>
          </a:xfrm>
          <a:noFill/>
        </p:spPr>
      </p:pic>
      <p:sp>
        <p:nvSpPr>
          <p:cNvPr id="10244" name="TextBox 4"/>
          <p:cNvSpPr txBox="1">
            <a:spLocks noChangeArrowheads="1"/>
          </p:cNvSpPr>
          <p:nvPr/>
        </p:nvSpPr>
        <p:spPr bwMode="auto">
          <a:xfrm>
            <a:off x="1828800" y="5943600"/>
            <a:ext cx="3657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t>500 villagers killed by US troops</a:t>
            </a:r>
          </a:p>
        </p:txBody>
      </p:sp>
      <p:sp>
        <p:nvSpPr>
          <p:cNvPr id="2" name="Rectangle 1"/>
          <p:cNvSpPr/>
          <p:nvPr/>
        </p:nvSpPr>
        <p:spPr>
          <a:xfrm>
            <a:off x="6096000" y="5193599"/>
            <a:ext cx="4572000" cy="646331"/>
          </a:xfrm>
          <a:prstGeom prst="rect">
            <a:avLst/>
          </a:prstGeom>
        </p:spPr>
        <p:txBody>
          <a:bodyPr>
            <a:spAutoFit/>
          </a:bodyPr>
          <a:lstStyle/>
          <a:p>
            <a:r>
              <a:rPr lang="en-GB" dirty="0">
                <a:hlinkClick r:id="rId3"/>
              </a:rPr>
              <a:t>https://www.youtube.com/watch?v=rIvKxT8r8Rc</a:t>
            </a:r>
            <a:r>
              <a:rPr lang="en-GB" dirty="0"/>
              <a:t> </a:t>
            </a:r>
          </a:p>
        </p:txBody>
      </p:sp>
    </p:spTree>
    <p:extLst>
      <p:ext uri="{BB962C8B-B14F-4D97-AF65-F5344CB8AC3E}">
        <p14:creationId xmlns:p14="http://schemas.microsoft.com/office/powerpoint/2010/main" val="3481501882"/>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altLang="en-US" dirty="0"/>
              <a:t>Khmer Rouge, Cambodia, 1975-9</a:t>
            </a:r>
          </a:p>
        </p:txBody>
      </p:sp>
      <p:pic>
        <p:nvPicPr>
          <p:cNvPr id="11267"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798638" y="2209800"/>
            <a:ext cx="5372100" cy="3657600"/>
          </a:xfrm>
          <a:noFill/>
        </p:spPr>
      </p:pic>
      <p:pic>
        <p:nvPicPr>
          <p:cNvPr id="1126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7600" y="2133601"/>
            <a:ext cx="2571750" cy="385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TextBox 5"/>
          <p:cNvSpPr txBox="1">
            <a:spLocks noChangeArrowheads="1"/>
          </p:cNvSpPr>
          <p:nvPr/>
        </p:nvSpPr>
        <p:spPr bwMode="auto">
          <a:xfrm>
            <a:off x="1752600" y="6096000"/>
            <a:ext cx="44196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t>Khmer Rouge kill 1-2 million people</a:t>
            </a:r>
          </a:p>
        </p:txBody>
      </p:sp>
      <p:sp>
        <p:nvSpPr>
          <p:cNvPr id="3" name="Rectangle 2"/>
          <p:cNvSpPr/>
          <p:nvPr/>
        </p:nvSpPr>
        <p:spPr>
          <a:xfrm>
            <a:off x="5562600" y="1167388"/>
            <a:ext cx="4572000" cy="646331"/>
          </a:xfrm>
          <a:prstGeom prst="rect">
            <a:avLst/>
          </a:prstGeom>
        </p:spPr>
        <p:txBody>
          <a:bodyPr>
            <a:spAutoFit/>
          </a:bodyPr>
          <a:lstStyle/>
          <a:p>
            <a:r>
              <a:rPr lang="en-GB" dirty="0">
                <a:hlinkClick r:id="rId4"/>
              </a:rPr>
              <a:t>https://www.youtube.com/watch?v=1-SI8RF6wDE&amp;t=89s</a:t>
            </a:r>
            <a:r>
              <a:rPr lang="en-GB" dirty="0"/>
              <a:t> </a:t>
            </a:r>
          </a:p>
        </p:txBody>
      </p:sp>
    </p:spTree>
    <p:extLst>
      <p:ext uri="{BB962C8B-B14F-4D97-AF65-F5344CB8AC3E}">
        <p14:creationId xmlns:p14="http://schemas.microsoft.com/office/powerpoint/2010/main" val="205035872"/>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pPr eaLnBrk="1" hangingPunct="1"/>
            <a:r>
              <a:rPr lang="en-GB" altLang="en-US" dirty="0"/>
              <a:t>Abu Ghraib prison abuses, 2004</a:t>
            </a:r>
          </a:p>
        </p:txBody>
      </p:sp>
      <p:pic>
        <p:nvPicPr>
          <p:cNvPr id="1331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7600" y="1295401"/>
            <a:ext cx="4700588" cy="474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TextBox 4"/>
          <p:cNvSpPr txBox="1">
            <a:spLocks noChangeArrowheads="1"/>
          </p:cNvSpPr>
          <p:nvPr/>
        </p:nvSpPr>
        <p:spPr bwMode="auto">
          <a:xfrm>
            <a:off x="1828800" y="6248400"/>
            <a:ext cx="3962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t>American soldiers torture Iraqi prisoners</a:t>
            </a:r>
          </a:p>
        </p:txBody>
      </p:sp>
      <p:sp>
        <p:nvSpPr>
          <p:cNvPr id="2" name="Rectangle 1"/>
          <p:cNvSpPr/>
          <p:nvPr/>
        </p:nvSpPr>
        <p:spPr>
          <a:xfrm>
            <a:off x="6096000" y="6043614"/>
            <a:ext cx="4572000" cy="646331"/>
          </a:xfrm>
          <a:prstGeom prst="rect">
            <a:avLst/>
          </a:prstGeom>
        </p:spPr>
        <p:txBody>
          <a:bodyPr>
            <a:spAutoFit/>
          </a:bodyPr>
          <a:lstStyle/>
          <a:p>
            <a:r>
              <a:rPr lang="en-GB" dirty="0">
                <a:hlinkClick r:id="rId3"/>
              </a:rPr>
              <a:t>https://www.youtube.com/watch?v=qDkYQD2ImFM</a:t>
            </a:r>
            <a:r>
              <a:rPr lang="en-GB" dirty="0"/>
              <a:t> </a:t>
            </a:r>
          </a:p>
        </p:txBody>
      </p:sp>
    </p:spTree>
    <p:extLst>
      <p:ext uri="{BB962C8B-B14F-4D97-AF65-F5344CB8AC3E}">
        <p14:creationId xmlns:p14="http://schemas.microsoft.com/office/powerpoint/2010/main" val="1318928676"/>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solidFill>
                  <a:srgbClr val="FF0000"/>
                </a:solidFill>
              </a:rPr>
              <a:t>Is state crime obvious?</a:t>
            </a:r>
          </a:p>
        </p:txBody>
      </p:sp>
      <p:sp>
        <p:nvSpPr>
          <p:cNvPr id="3" name="Content Placeholder 2"/>
          <p:cNvSpPr>
            <a:spLocks noGrp="1"/>
          </p:cNvSpPr>
          <p:nvPr>
            <p:ph idx="1"/>
          </p:nvPr>
        </p:nvSpPr>
        <p:spPr/>
        <p:txBody>
          <a:bodyPr/>
          <a:lstStyle/>
          <a:p>
            <a:pPr lvl="0"/>
            <a:r>
              <a:rPr lang="en-GB" dirty="0"/>
              <a:t>The cases you have just looked at are obvious examples of state crimes that everyone would find abominable.</a:t>
            </a:r>
          </a:p>
          <a:p>
            <a:pPr lvl="0"/>
            <a:r>
              <a:rPr lang="en-GB" dirty="0"/>
              <a:t>Sometimes the situation is not clear-cut. Saddam Hussein murdered people in his country, but when the USA and UK invaded Iraq in 2003, this was also an illegal act.</a:t>
            </a:r>
          </a:p>
          <a:p>
            <a:pPr lvl="0"/>
            <a:r>
              <a:rPr lang="en-GB" dirty="0"/>
              <a:t>There were huge protests, and many people believe Tony Blair (PM at the time) to be a war criminal.</a:t>
            </a:r>
          </a:p>
        </p:txBody>
      </p:sp>
      <p:pic>
        <p:nvPicPr>
          <p:cNvPr id="4" name="Picture 3"/>
          <p:cNvPicPr>
            <a:picLocks noChangeAspect="1"/>
          </p:cNvPicPr>
          <p:nvPr/>
        </p:nvPicPr>
        <p:blipFill>
          <a:blip r:embed="rId2"/>
          <a:stretch>
            <a:fillRect/>
          </a:stretch>
        </p:blipFill>
        <p:spPr>
          <a:xfrm>
            <a:off x="1652968" y="4900803"/>
            <a:ext cx="2466975" cy="1847850"/>
          </a:xfrm>
          <a:prstGeom prst="rect">
            <a:avLst/>
          </a:prstGeom>
        </p:spPr>
      </p:pic>
      <p:pic>
        <p:nvPicPr>
          <p:cNvPr id="5" name="Picture 4"/>
          <p:cNvPicPr>
            <a:picLocks noChangeAspect="1"/>
          </p:cNvPicPr>
          <p:nvPr/>
        </p:nvPicPr>
        <p:blipFill>
          <a:blip r:embed="rId3"/>
          <a:stretch>
            <a:fillRect/>
          </a:stretch>
        </p:blipFill>
        <p:spPr>
          <a:xfrm>
            <a:off x="4221099" y="4900803"/>
            <a:ext cx="3079750" cy="1847850"/>
          </a:xfrm>
          <a:prstGeom prst="rect">
            <a:avLst/>
          </a:prstGeom>
        </p:spPr>
      </p:pic>
      <p:pic>
        <p:nvPicPr>
          <p:cNvPr id="6" name="Picture 5"/>
          <p:cNvPicPr>
            <a:picLocks noChangeAspect="1"/>
          </p:cNvPicPr>
          <p:nvPr/>
        </p:nvPicPr>
        <p:blipFill>
          <a:blip r:embed="rId4"/>
          <a:stretch>
            <a:fillRect/>
          </a:stretch>
        </p:blipFill>
        <p:spPr>
          <a:xfrm>
            <a:off x="7402005" y="4909947"/>
            <a:ext cx="2964912" cy="1847850"/>
          </a:xfrm>
          <a:prstGeom prst="rect">
            <a:avLst/>
          </a:prstGeom>
        </p:spPr>
      </p:pic>
    </p:spTree>
    <p:extLst>
      <p:ext uri="{BB962C8B-B14F-4D97-AF65-F5344CB8AC3E}">
        <p14:creationId xmlns:p14="http://schemas.microsoft.com/office/powerpoint/2010/main" val="222368932"/>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6488" y="0"/>
            <a:ext cx="10515600" cy="1325563"/>
          </a:xfrm>
        </p:spPr>
        <p:txBody>
          <a:bodyPr/>
          <a:lstStyle/>
          <a:p>
            <a:r>
              <a:rPr lang="en-GB" b="1" u="sng" dirty="0">
                <a:solidFill>
                  <a:srgbClr val="FF0000"/>
                </a:solidFill>
              </a:rPr>
              <a:t>Modern leaders accused of state/war crimes</a:t>
            </a:r>
          </a:p>
        </p:txBody>
      </p:sp>
      <p:pic>
        <p:nvPicPr>
          <p:cNvPr id="6" name="Content Placeholder 5"/>
          <p:cNvPicPr>
            <a:picLocks noGrp="1" noChangeAspect="1"/>
          </p:cNvPicPr>
          <p:nvPr>
            <p:ph idx="1"/>
          </p:nvPr>
        </p:nvPicPr>
        <p:blipFill>
          <a:blip r:embed="rId2"/>
          <a:stretch>
            <a:fillRect/>
          </a:stretch>
        </p:blipFill>
        <p:spPr>
          <a:xfrm>
            <a:off x="372618" y="936339"/>
            <a:ext cx="2705100" cy="1685925"/>
          </a:xfrm>
          <a:prstGeom prst="rect">
            <a:avLst/>
          </a:prstGeom>
        </p:spPr>
      </p:pic>
      <p:sp>
        <p:nvSpPr>
          <p:cNvPr id="7" name="TextBox 6"/>
          <p:cNvSpPr txBox="1"/>
          <p:nvPr/>
        </p:nvSpPr>
        <p:spPr>
          <a:xfrm>
            <a:off x="3163824" y="1219803"/>
            <a:ext cx="5093208" cy="1323439"/>
          </a:xfrm>
          <a:prstGeom prst="rect">
            <a:avLst/>
          </a:prstGeom>
          <a:noFill/>
          <a:ln>
            <a:solidFill>
              <a:schemeClr val="tx1"/>
            </a:solidFill>
          </a:ln>
        </p:spPr>
        <p:txBody>
          <a:bodyPr wrap="square" rtlCol="0">
            <a:spAutoFit/>
          </a:bodyPr>
          <a:lstStyle/>
          <a:p>
            <a:r>
              <a:rPr lang="en-GB" sz="2000" b="1" dirty="0"/>
              <a:t>Charles Taylor</a:t>
            </a:r>
          </a:p>
          <a:p>
            <a:r>
              <a:rPr lang="en-GB" sz="2000" dirty="0"/>
              <a:t>President of Liberia</a:t>
            </a:r>
          </a:p>
          <a:p>
            <a:r>
              <a:rPr lang="en-GB" sz="2000" dirty="0"/>
              <a:t>Convicted of supporting brutal rebels in Sierra Leone  in exchange for blood diamonds</a:t>
            </a:r>
          </a:p>
        </p:txBody>
      </p:sp>
      <p:pic>
        <p:nvPicPr>
          <p:cNvPr id="8" name="Picture 7"/>
          <p:cNvPicPr>
            <a:picLocks noChangeAspect="1"/>
          </p:cNvPicPr>
          <p:nvPr/>
        </p:nvPicPr>
        <p:blipFill>
          <a:blip r:embed="rId3"/>
          <a:stretch>
            <a:fillRect/>
          </a:stretch>
        </p:blipFill>
        <p:spPr>
          <a:xfrm>
            <a:off x="9362694" y="2543242"/>
            <a:ext cx="2628900" cy="1743075"/>
          </a:xfrm>
          <a:prstGeom prst="rect">
            <a:avLst/>
          </a:prstGeom>
        </p:spPr>
      </p:pic>
      <p:sp>
        <p:nvSpPr>
          <p:cNvPr id="9" name="TextBox 8"/>
          <p:cNvSpPr txBox="1"/>
          <p:nvPr/>
        </p:nvSpPr>
        <p:spPr>
          <a:xfrm>
            <a:off x="6281928" y="2655101"/>
            <a:ext cx="3080766" cy="1631216"/>
          </a:xfrm>
          <a:prstGeom prst="rect">
            <a:avLst/>
          </a:prstGeom>
          <a:noFill/>
          <a:ln>
            <a:solidFill>
              <a:schemeClr val="tx1"/>
            </a:solidFill>
          </a:ln>
        </p:spPr>
        <p:txBody>
          <a:bodyPr wrap="square" rtlCol="0">
            <a:spAutoFit/>
          </a:bodyPr>
          <a:lstStyle/>
          <a:p>
            <a:pPr algn="r"/>
            <a:r>
              <a:rPr lang="en-GB" sz="2000" b="1" dirty="0"/>
              <a:t>Omar Al-Bashir</a:t>
            </a:r>
          </a:p>
          <a:p>
            <a:pPr algn="r"/>
            <a:r>
              <a:rPr lang="en-GB" sz="2000" dirty="0"/>
              <a:t>President of Sudan</a:t>
            </a:r>
          </a:p>
          <a:p>
            <a:pPr algn="r"/>
            <a:r>
              <a:rPr lang="en-GB" sz="2000" dirty="0"/>
              <a:t>Accused of genocide during Darfur conflict, where 300,000 people died</a:t>
            </a:r>
          </a:p>
        </p:txBody>
      </p:sp>
      <p:pic>
        <p:nvPicPr>
          <p:cNvPr id="10" name="Picture 9"/>
          <p:cNvPicPr>
            <a:picLocks noChangeAspect="1"/>
          </p:cNvPicPr>
          <p:nvPr/>
        </p:nvPicPr>
        <p:blipFill>
          <a:blip r:embed="rId4"/>
          <a:stretch>
            <a:fillRect/>
          </a:stretch>
        </p:blipFill>
        <p:spPr>
          <a:xfrm>
            <a:off x="53721" y="2923222"/>
            <a:ext cx="2619375" cy="1743075"/>
          </a:xfrm>
          <a:prstGeom prst="rect">
            <a:avLst/>
          </a:prstGeom>
        </p:spPr>
      </p:pic>
      <p:sp>
        <p:nvSpPr>
          <p:cNvPr id="11" name="AutoShape 6" descr="Image result for gaddaf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TextBox 11"/>
          <p:cNvSpPr txBox="1"/>
          <p:nvPr/>
        </p:nvSpPr>
        <p:spPr>
          <a:xfrm>
            <a:off x="2768346" y="2872571"/>
            <a:ext cx="3345942" cy="1938992"/>
          </a:xfrm>
          <a:prstGeom prst="rect">
            <a:avLst/>
          </a:prstGeom>
          <a:noFill/>
          <a:ln>
            <a:solidFill>
              <a:schemeClr val="tx1"/>
            </a:solidFill>
          </a:ln>
        </p:spPr>
        <p:txBody>
          <a:bodyPr wrap="square" rtlCol="0" anchor="t">
            <a:spAutoFit/>
          </a:bodyPr>
          <a:lstStyle/>
          <a:p>
            <a:r>
              <a:rPr lang="en-GB" sz="2000" b="1" dirty="0"/>
              <a:t>Colonel Muammar Gaddafi</a:t>
            </a:r>
          </a:p>
          <a:p>
            <a:r>
              <a:rPr lang="en-GB" sz="2000" dirty="0"/>
              <a:t>Head of Libya</a:t>
            </a:r>
          </a:p>
          <a:p>
            <a:r>
              <a:rPr lang="en-GB" sz="2000" dirty="0"/>
              <a:t>His regime was accused of murdering prisoners of war and civilians, torture and murder of soldiers, looting</a:t>
            </a:r>
          </a:p>
        </p:txBody>
      </p:sp>
      <p:sp>
        <p:nvSpPr>
          <p:cNvPr id="13" name="TextBox 12"/>
          <p:cNvSpPr txBox="1"/>
          <p:nvPr/>
        </p:nvSpPr>
        <p:spPr>
          <a:xfrm>
            <a:off x="7288530" y="5227884"/>
            <a:ext cx="3080766" cy="1015663"/>
          </a:xfrm>
          <a:prstGeom prst="rect">
            <a:avLst/>
          </a:prstGeom>
          <a:noFill/>
          <a:ln>
            <a:solidFill>
              <a:schemeClr val="tx1"/>
            </a:solidFill>
          </a:ln>
        </p:spPr>
        <p:txBody>
          <a:bodyPr wrap="square" rtlCol="0">
            <a:spAutoFit/>
          </a:bodyPr>
          <a:lstStyle/>
          <a:p>
            <a:pPr algn="r"/>
            <a:r>
              <a:rPr lang="en-GB" sz="2000" b="1" dirty="0"/>
              <a:t>General Augusto Pinochet</a:t>
            </a:r>
          </a:p>
          <a:p>
            <a:pPr algn="r"/>
            <a:r>
              <a:rPr lang="en-GB" sz="2000" dirty="0"/>
              <a:t>President of Chile</a:t>
            </a:r>
          </a:p>
          <a:p>
            <a:pPr algn="r"/>
            <a:r>
              <a:rPr lang="en-GB" sz="2000" dirty="0"/>
              <a:t>Torture and murder</a:t>
            </a:r>
          </a:p>
        </p:txBody>
      </p:sp>
      <p:pic>
        <p:nvPicPr>
          <p:cNvPr id="14" name="Picture 13"/>
          <p:cNvPicPr>
            <a:picLocks noChangeAspect="1"/>
          </p:cNvPicPr>
          <p:nvPr/>
        </p:nvPicPr>
        <p:blipFill>
          <a:blip r:embed="rId5"/>
          <a:stretch>
            <a:fillRect/>
          </a:stretch>
        </p:blipFill>
        <p:spPr>
          <a:xfrm>
            <a:off x="10456926" y="4446244"/>
            <a:ext cx="1640586" cy="2347434"/>
          </a:xfrm>
          <a:prstGeom prst="rect">
            <a:avLst/>
          </a:prstGeom>
        </p:spPr>
      </p:pic>
      <p:sp>
        <p:nvSpPr>
          <p:cNvPr id="16" name="TextBox 15"/>
          <p:cNvSpPr txBox="1"/>
          <p:nvPr/>
        </p:nvSpPr>
        <p:spPr>
          <a:xfrm>
            <a:off x="2853117" y="5319931"/>
            <a:ext cx="4141470" cy="1015663"/>
          </a:xfrm>
          <a:prstGeom prst="rect">
            <a:avLst/>
          </a:prstGeom>
          <a:noFill/>
          <a:ln>
            <a:solidFill>
              <a:schemeClr val="tx1"/>
            </a:solidFill>
          </a:ln>
        </p:spPr>
        <p:txBody>
          <a:bodyPr wrap="square" rtlCol="0">
            <a:spAutoFit/>
          </a:bodyPr>
          <a:lstStyle/>
          <a:p>
            <a:r>
              <a:rPr lang="en-GB" sz="2000" b="1" dirty="0"/>
              <a:t>Slobodan Milosevic</a:t>
            </a:r>
          </a:p>
          <a:p>
            <a:r>
              <a:rPr lang="en-GB" sz="2000" dirty="0"/>
              <a:t>President of Serbia</a:t>
            </a:r>
          </a:p>
          <a:p>
            <a:r>
              <a:rPr lang="en-GB" sz="2000" dirty="0"/>
              <a:t>Murder, crimes against humanity</a:t>
            </a:r>
          </a:p>
        </p:txBody>
      </p:sp>
      <p:pic>
        <p:nvPicPr>
          <p:cNvPr id="17" name="Picture 16"/>
          <p:cNvPicPr>
            <a:picLocks noChangeAspect="1"/>
          </p:cNvPicPr>
          <p:nvPr/>
        </p:nvPicPr>
        <p:blipFill>
          <a:blip r:embed="rId6"/>
          <a:stretch>
            <a:fillRect/>
          </a:stretch>
        </p:blipFill>
        <p:spPr>
          <a:xfrm>
            <a:off x="185736" y="4956226"/>
            <a:ext cx="2619375" cy="1743075"/>
          </a:xfrm>
          <a:prstGeom prst="rect">
            <a:avLst/>
          </a:prstGeom>
        </p:spPr>
      </p:pic>
    </p:spTree>
    <p:extLst>
      <p:ext uri="{BB962C8B-B14F-4D97-AF65-F5344CB8AC3E}">
        <p14:creationId xmlns:p14="http://schemas.microsoft.com/office/powerpoint/2010/main" val="728482898"/>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2" grpId="0" animBg="1"/>
      <p:bldP spid="13" grpId="0" animBg="1"/>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solidFill>
                  <a:srgbClr val="FF0000"/>
                </a:solidFill>
              </a:rPr>
              <a:t>State crime: Amnesty International</a:t>
            </a:r>
          </a:p>
        </p:txBody>
      </p:sp>
      <p:sp>
        <p:nvSpPr>
          <p:cNvPr id="3" name="Content Placeholder 2"/>
          <p:cNvSpPr>
            <a:spLocks noGrp="1"/>
          </p:cNvSpPr>
          <p:nvPr>
            <p:ph idx="1"/>
          </p:nvPr>
        </p:nvSpPr>
        <p:spPr>
          <a:xfrm>
            <a:off x="765048" y="1807337"/>
            <a:ext cx="10515600" cy="4351338"/>
          </a:xfrm>
        </p:spPr>
        <p:txBody>
          <a:bodyPr/>
          <a:lstStyle/>
          <a:p>
            <a:pPr lvl="0"/>
            <a:r>
              <a:rPr lang="en-GB" dirty="0"/>
              <a:t>Look at the website of Amnesty International.</a:t>
            </a:r>
          </a:p>
          <a:p>
            <a:pPr lvl="0"/>
            <a:r>
              <a:rPr lang="en-GB" dirty="0"/>
              <a:t>Make a list of the tactics used by Amnesty International to raise awareness of state crimes against the people.</a:t>
            </a:r>
          </a:p>
          <a:p>
            <a:r>
              <a:rPr lang="en-GB" dirty="0"/>
              <a:t> </a:t>
            </a:r>
            <a:r>
              <a:rPr lang="en-GB" u="sng" dirty="0">
                <a:hlinkClick r:id="rId2"/>
              </a:rPr>
              <a:t>http://www.amnesty.org.uk/</a:t>
            </a:r>
            <a:endParaRPr lang="en-GB" dirty="0"/>
          </a:p>
          <a:p>
            <a:endParaRPr lang="en-GB" dirty="0"/>
          </a:p>
        </p:txBody>
      </p:sp>
      <p:pic>
        <p:nvPicPr>
          <p:cNvPr id="4" name="Picture 3"/>
          <p:cNvPicPr>
            <a:picLocks noChangeAspect="1"/>
          </p:cNvPicPr>
          <p:nvPr/>
        </p:nvPicPr>
        <p:blipFill>
          <a:blip r:embed="rId3"/>
          <a:stretch>
            <a:fillRect/>
          </a:stretch>
        </p:blipFill>
        <p:spPr>
          <a:xfrm>
            <a:off x="5551932" y="4014216"/>
            <a:ext cx="6011228" cy="2404491"/>
          </a:xfrm>
          <a:prstGeom prst="rect">
            <a:avLst/>
          </a:prstGeom>
        </p:spPr>
      </p:pic>
    </p:spTree>
    <p:extLst>
      <p:ext uri="{BB962C8B-B14F-4D97-AF65-F5344CB8AC3E}">
        <p14:creationId xmlns:p14="http://schemas.microsoft.com/office/powerpoint/2010/main" val="2133309174"/>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98290" y="224052"/>
            <a:ext cx="9558194" cy="923330"/>
          </a:xfrm>
          <a:prstGeom prst="rect">
            <a:avLst/>
          </a:prstGeom>
          <a:noFill/>
        </p:spPr>
        <p:txBody>
          <a:bodyPr wrap="none" lIns="91440" tIns="45720" rIns="91440" bIns="45720">
            <a:spAutoFit/>
          </a:bodyPr>
          <a:lstStyle/>
          <a:p>
            <a:pPr algn="ctr"/>
            <a:r>
              <a:rPr lang="en-US" sz="5400" b="1" cap="none" spc="0" dirty="0">
                <a:ln w="38100">
                  <a:solidFill>
                    <a:sysClr val="windowText" lastClr="000000"/>
                  </a:solidFill>
                  <a:prstDash val="solid"/>
                </a:ln>
                <a:solidFill>
                  <a:srgbClr val="FF0000"/>
                </a:solidFill>
                <a:effectLst/>
              </a:rPr>
              <a:t>Type of crime </a:t>
            </a:r>
            <a:r>
              <a:rPr lang="en-US" sz="5400" b="1" dirty="0">
                <a:ln w="38100">
                  <a:solidFill>
                    <a:sysClr val="windowText" lastClr="000000"/>
                  </a:solidFill>
                  <a:prstDash val="solid"/>
                </a:ln>
                <a:solidFill>
                  <a:srgbClr val="FF0000"/>
                </a:solidFill>
              </a:rPr>
              <a:t>4: Individual crime</a:t>
            </a:r>
            <a:endParaRPr lang="en-US" sz="5400" b="1" cap="none" spc="0" dirty="0">
              <a:ln w="38100">
                <a:solidFill>
                  <a:sysClr val="windowText" lastClr="000000"/>
                </a:solidFill>
                <a:prstDash val="solid"/>
              </a:ln>
              <a:solidFill>
                <a:srgbClr val="FF0000"/>
              </a:solidFill>
              <a:effectLst/>
            </a:endParaRPr>
          </a:p>
        </p:txBody>
      </p:sp>
      <p:sp>
        <p:nvSpPr>
          <p:cNvPr id="3" name="TextBox 2"/>
          <p:cNvSpPr txBox="1"/>
          <p:nvPr/>
        </p:nvSpPr>
        <p:spPr>
          <a:xfrm>
            <a:off x="283464" y="1234440"/>
            <a:ext cx="5806440" cy="2246769"/>
          </a:xfrm>
          <a:prstGeom prst="rect">
            <a:avLst/>
          </a:prstGeom>
          <a:noFill/>
        </p:spPr>
        <p:txBody>
          <a:bodyPr wrap="square" rtlCol="0">
            <a:spAutoFit/>
          </a:bodyPr>
          <a:lstStyle/>
          <a:p>
            <a:r>
              <a:rPr lang="en-GB" sz="2800" dirty="0"/>
              <a:t>Examples of individual crime:</a:t>
            </a:r>
          </a:p>
          <a:p>
            <a:endParaRPr lang="en-GB" sz="2800" dirty="0"/>
          </a:p>
          <a:p>
            <a:pPr marL="285750" indent="-285750">
              <a:buFont typeface="Wingdings" panose="05000000000000000000" pitchFamily="2" charset="2"/>
              <a:buChar char="ü"/>
            </a:pPr>
            <a:r>
              <a:rPr lang="en-GB" sz="2800" dirty="0"/>
              <a:t>Domestic abuse</a:t>
            </a:r>
          </a:p>
          <a:p>
            <a:pPr marL="285750" indent="-285750">
              <a:buFont typeface="Wingdings" panose="05000000000000000000" pitchFamily="2" charset="2"/>
              <a:buChar char="ü"/>
            </a:pPr>
            <a:r>
              <a:rPr lang="en-GB" sz="2800" dirty="0"/>
              <a:t>Hate crime</a:t>
            </a:r>
          </a:p>
          <a:p>
            <a:pPr marL="285750" indent="-285750">
              <a:buFont typeface="Wingdings" panose="05000000000000000000" pitchFamily="2" charset="2"/>
              <a:buChar char="ü"/>
            </a:pPr>
            <a:r>
              <a:rPr lang="en-GB" sz="2800" dirty="0"/>
              <a:t>Honour crime (with Mrs Long)</a:t>
            </a:r>
          </a:p>
        </p:txBody>
      </p:sp>
      <p:sp>
        <p:nvSpPr>
          <p:cNvPr id="4" name="TextBox 3"/>
          <p:cNvSpPr txBox="1"/>
          <p:nvPr/>
        </p:nvSpPr>
        <p:spPr>
          <a:xfrm>
            <a:off x="5187696" y="1453896"/>
            <a:ext cx="7004304" cy="5262979"/>
          </a:xfrm>
          <a:prstGeom prst="rect">
            <a:avLst/>
          </a:prstGeom>
          <a:solidFill>
            <a:schemeClr val="accent1">
              <a:lumMod val="20000"/>
              <a:lumOff val="80000"/>
            </a:schemeClr>
          </a:solidFill>
        </p:spPr>
        <p:txBody>
          <a:bodyPr wrap="square" rtlCol="0">
            <a:spAutoFit/>
          </a:bodyPr>
          <a:lstStyle/>
          <a:p>
            <a:r>
              <a:rPr lang="en-GB" sz="2400" b="1" u="sng" dirty="0"/>
              <a:t>Activities; Domestic abuse and rape:</a:t>
            </a:r>
          </a:p>
          <a:p>
            <a:endParaRPr lang="en-GB" sz="2400" dirty="0"/>
          </a:p>
          <a:p>
            <a:pPr marL="342900" indent="-342900">
              <a:buFont typeface="+mj-lt"/>
              <a:buAutoNum type="arabicPeriod"/>
            </a:pPr>
            <a:r>
              <a:rPr lang="en-GB" sz="2400" dirty="0"/>
              <a:t>Summarise the information on domestic abuse and rape on pages 884-889. Include:</a:t>
            </a:r>
          </a:p>
          <a:p>
            <a:pPr marL="800100" lvl="1" indent="-342900">
              <a:buFont typeface="Wingdings" panose="05000000000000000000" pitchFamily="2" charset="2"/>
              <a:buChar char="ü"/>
            </a:pPr>
            <a:r>
              <a:rPr lang="en-GB" sz="2400" dirty="0"/>
              <a:t>What it is</a:t>
            </a:r>
          </a:p>
          <a:p>
            <a:pPr marL="800100" lvl="1" indent="-342900">
              <a:buFont typeface="Wingdings" panose="05000000000000000000" pitchFamily="2" charset="2"/>
              <a:buChar char="ü"/>
            </a:pPr>
            <a:r>
              <a:rPr lang="en-GB" sz="2400" dirty="0"/>
              <a:t>The extent of it</a:t>
            </a:r>
          </a:p>
          <a:p>
            <a:pPr marL="800100" lvl="1" indent="-342900">
              <a:buFont typeface="Wingdings" panose="05000000000000000000" pitchFamily="2" charset="2"/>
              <a:buChar char="ü"/>
            </a:pPr>
            <a:r>
              <a:rPr lang="en-GB" sz="2400" dirty="0"/>
              <a:t>The victims</a:t>
            </a:r>
          </a:p>
          <a:p>
            <a:pPr marL="800100" lvl="1" indent="-342900">
              <a:buFont typeface="Wingdings" panose="05000000000000000000" pitchFamily="2" charset="2"/>
              <a:buChar char="ü"/>
            </a:pPr>
            <a:r>
              <a:rPr lang="en-GB" sz="2400" dirty="0"/>
              <a:t>The perpetrators</a:t>
            </a:r>
          </a:p>
          <a:p>
            <a:pPr marL="800100" lvl="1" indent="-342900">
              <a:buFont typeface="Wingdings" panose="05000000000000000000" pitchFamily="2" charset="2"/>
              <a:buChar char="ü"/>
            </a:pPr>
            <a:r>
              <a:rPr lang="en-GB" sz="2400" dirty="0"/>
              <a:t>How the police deal with it</a:t>
            </a:r>
          </a:p>
          <a:p>
            <a:pPr marL="800100" lvl="1" indent="-342900">
              <a:buFont typeface="Wingdings" panose="05000000000000000000" pitchFamily="2" charset="2"/>
              <a:buChar char="ü"/>
            </a:pPr>
            <a:r>
              <a:rPr lang="en-GB" sz="2400" dirty="0"/>
              <a:t>Policy changes</a:t>
            </a:r>
          </a:p>
          <a:p>
            <a:pPr marL="342900" indent="-342900">
              <a:buFont typeface="+mj-lt"/>
              <a:buAutoNum type="arabicPeriod"/>
            </a:pPr>
            <a:r>
              <a:rPr lang="en-GB" sz="2400" dirty="0"/>
              <a:t>Analyse the information on the two graphs on page 885- what do you notice? General trends?</a:t>
            </a:r>
          </a:p>
          <a:p>
            <a:pPr marL="342900" indent="-342900">
              <a:buFont typeface="+mj-lt"/>
              <a:buAutoNum type="arabicPeriod"/>
            </a:pPr>
            <a:r>
              <a:rPr lang="en-GB" sz="2400" dirty="0"/>
              <a:t>Research famous cases of domestic abuse and create a case study</a:t>
            </a:r>
          </a:p>
        </p:txBody>
      </p:sp>
      <p:pic>
        <p:nvPicPr>
          <p:cNvPr id="5" name="Picture 4"/>
          <p:cNvPicPr>
            <a:picLocks noChangeAspect="1"/>
          </p:cNvPicPr>
          <p:nvPr/>
        </p:nvPicPr>
        <p:blipFill>
          <a:blip r:embed="rId2"/>
          <a:stretch>
            <a:fillRect/>
          </a:stretch>
        </p:blipFill>
        <p:spPr>
          <a:xfrm>
            <a:off x="586929" y="3773818"/>
            <a:ext cx="4089929" cy="2508110"/>
          </a:xfrm>
          <a:prstGeom prst="rect">
            <a:avLst/>
          </a:prstGeom>
        </p:spPr>
      </p:pic>
    </p:spTree>
    <p:extLst>
      <p:ext uri="{BB962C8B-B14F-4D97-AF65-F5344CB8AC3E}">
        <p14:creationId xmlns:p14="http://schemas.microsoft.com/office/powerpoint/2010/main" val="2363161272"/>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normAutofit/>
          </a:bodyPr>
          <a:lstStyle/>
          <a:p>
            <a:pPr algn="ctr"/>
            <a:r>
              <a:rPr lang="en-GB" sz="6000" b="1" u="sng" dirty="0">
                <a:solidFill>
                  <a:srgbClr val="FF0000"/>
                </a:solidFill>
              </a:rPr>
              <a:t>Hate crime</a:t>
            </a:r>
          </a:p>
        </p:txBody>
      </p:sp>
      <p:sp>
        <p:nvSpPr>
          <p:cNvPr id="3" name="Content Placeholder 2"/>
          <p:cNvSpPr>
            <a:spLocks noGrp="1"/>
          </p:cNvSpPr>
          <p:nvPr>
            <p:ph idx="1"/>
          </p:nvPr>
        </p:nvSpPr>
        <p:spPr>
          <a:xfrm>
            <a:off x="362712" y="1240409"/>
            <a:ext cx="11670792" cy="5617591"/>
          </a:xfrm>
        </p:spPr>
        <p:txBody>
          <a:bodyPr>
            <a:normAutofit fontScale="85000" lnSpcReduction="20000"/>
          </a:bodyPr>
          <a:lstStyle/>
          <a:p>
            <a:pPr marL="0" lvl="0" indent="0">
              <a:buNone/>
            </a:pPr>
            <a:r>
              <a:rPr lang="en-GB" dirty="0"/>
              <a:t>Since the public vote on BREXIT there has been a marked increase in this type of crime.  Using the sources below and any others you feel are appropriate answer the questions below:</a:t>
            </a:r>
          </a:p>
          <a:p>
            <a:pPr marL="0" indent="0">
              <a:buNone/>
            </a:pPr>
            <a:r>
              <a:rPr lang="en-GB" u="sng" dirty="0">
                <a:hlinkClick r:id="rId2"/>
              </a:rPr>
              <a:t>http://www.independent.co.uk/news/uk/crime/brexit-hate-crime-racism-stats-spike-police-england-wales-eu-referendum-a7126706.html</a:t>
            </a:r>
            <a:endParaRPr lang="en-GB" dirty="0"/>
          </a:p>
          <a:p>
            <a:pPr marL="0" indent="0">
              <a:buNone/>
            </a:pPr>
            <a:r>
              <a:rPr lang="en-GB" u="sng" dirty="0">
                <a:hlinkClick r:id="rId3"/>
              </a:rPr>
              <a:t>https://www.victimsupport.org.uk/crime-info/types-crime/hate-crime</a:t>
            </a:r>
            <a:endParaRPr lang="en-GB" dirty="0"/>
          </a:p>
          <a:p>
            <a:pPr marL="0" indent="0">
              <a:buNone/>
            </a:pPr>
            <a:r>
              <a:rPr lang="en-GB" u="sng" dirty="0">
                <a:hlinkClick r:id="rId4"/>
              </a:rPr>
              <a:t>http://www.stophateuk.org/</a:t>
            </a:r>
            <a:endParaRPr lang="en-GB" dirty="0"/>
          </a:p>
          <a:p>
            <a:pPr marL="0" indent="0">
              <a:buNone/>
            </a:pPr>
            <a:r>
              <a:rPr lang="en-GB" u="sng" dirty="0">
                <a:hlinkClick r:id="rId5"/>
              </a:rPr>
              <a:t>http://www.lgbthatecrime.org.uk/</a:t>
            </a:r>
            <a:endParaRPr lang="en-GB" dirty="0"/>
          </a:p>
          <a:p>
            <a:pPr marL="514350" lvl="0" indent="-514350">
              <a:buFont typeface="+mj-lt"/>
              <a:buAutoNum type="arabicPeriod"/>
            </a:pPr>
            <a:r>
              <a:rPr lang="en-GB" dirty="0"/>
              <a:t>What is hate crime?</a:t>
            </a:r>
          </a:p>
          <a:p>
            <a:pPr marL="514350" lvl="0" indent="-514350">
              <a:buFont typeface="+mj-lt"/>
              <a:buAutoNum type="arabicPeriod"/>
            </a:pPr>
            <a:r>
              <a:rPr lang="en-GB" dirty="0"/>
              <a:t>Who are the potential victims?</a:t>
            </a:r>
          </a:p>
          <a:p>
            <a:pPr marL="514350" lvl="0" indent="-514350">
              <a:buFont typeface="+mj-lt"/>
              <a:buAutoNum type="arabicPeriod"/>
            </a:pPr>
            <a:r>
              <a:rPr lang="en-GB" dirty="0"/>
              <a:t>Find two examples of </a:t>
            </a:r>
            <a:r>
              <a:rPr lang="en-GB" u="sng" dirty="0"/>
              <a:t>real victims</a:t>
            </a:r>
            <a:r>
              <a:rPr lang="en-GB" dirty="0"/>
              <a:t> of hate crime and write a summary of each case</a:t>
            </a:r>
          </a:p>
          <a:p>
            <a:pPr marL="514350" lvl="0" indent="-514350">
              <a:buFont typeface="+mj-lt"/>
              <a:buAutoNum type="arabicPeriod"/>
            </a:pPr>
            <a:r>
              <a:rPr lang="en-GB" dirty="0"/>
              <a:t>Find 2 examples of support groups who help victims of hate crime and outline their aims and objectives</a:t>
            </a:r>
          </a:p>
          <a:p>
            <a:pPr marL="0" lvl="0" indent="0">
              <a:buNone/>
            </a:pPr>
            <a:r>
              <a:rPr lang="en-GB" dirty="0"/>
              <a:t>Watch the following documentary on you tube (bbc3 the ugly face of disability – </a:t>
            </a:r>
            <a:r>
              <a:rPr lang="en-GB" dirty="0" err="1"/>
              <a:t>hatecrime</a:t>
            </a:r>
            <a:r>
              <a:rPr lang="en-GB" dirty="0"/>
              <a:t>)</a:t>
            </a:r>
          </a:p>
          <a:p>
            <a:pPr marL="0" indent="0">
              <a:buNone/>
            </a:pPr>
            <a:r>
              <a:rPr lang="en-GB" u="sng" dirty="0">
                <a:hlinkClick r:id="rId6"/>
              </a:rPr>
              <a:t>https://www.youtube.com/watch?v=B03jduD9N5o&amp;safe=active</a:t>
            </a:r>
            <a:endParaRPr lang="en-GB" dirty="0"/>
          </a:p>
          <a:p>
            <a:pPr marL="0" indent="0">
              <a:buNone/>
            </a:pPr>
            <a:endParaRPr lang="en-GB" dirty="0"/>
          </a:p>
        </p:txBody>
      </p:sp>
    </p:spTree>
    <p:extLst>
      <p:ext uri="{BB962C8B-B14F-4D97-AF65-F5344CB8AC3E}">
        <p14:creationId xmlns:p14="http://schemas.microsoft.com/office/powerpoint/2010/main" val="3573984960"/>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5FAD98-4FCE-4641-AFA1-74E3919B0053}"/>
              </a:ext>
            </a:extLst>
          </p:cNvPr>
          <p:cNvSpPr>
            <a:spLocks noGrp="1"/>
          </p:cNvSpPr>
          <p:nvPr>
            <p:ph type="title"/>
          </p:nvPr>
        </p:nvSpPr>
        <p:spPr>
          <a:xfrm>
            <a:off x="838200" y="365125"/>
            <a:ext cx="10515600" cy="814161"/>
          </a:xfrm>
        </p:spPr>
        <p:txBody>
          <a:bodyPr/>
          <a:lstStyle/>
          <a:p>
            <a:pPr algn="ctr"/>
            <a:r>
              <a:rPr lang="en-GB" u="sng" dirty="0">
                <a:cs typeface="Calibri Light"/>
              </a:rPr>
              <a:t>Wider Reading and useful resources </a:t>
            </a:r>
            <a:endParaRPr lang="en-GB"/>
          </a:p>
        </p:txBody>
      </p:sp>
      <p:sp>
        <p:nvSpPr>
          <p:cNvPr id="3" name="Content Placeholder 2">
            <a:extLst>
              <a:ext uri="{FF2B5EF4-FFF2-40B4-BE49-F238E27FC236}">
                <a16:creationId xmlns:a16="http://schemas.microsoft.com/office/drawing/2014/main" id="{340E1006-3E6A-4626-8E37-CCE9724B6EAC}"/>
              </a:ext>
            </a:extLst>
          </p:cNvPr>
          <p:cNvSpPr>
            <a:spLocks noGrp="1"/>
          </p:cNvSpPr>
          <p:nvPr>
            <p:ph idx="1"/>
          </p:nvPr>
        </p:nvSpPr>
        <p:spPr>
          <a:xfrm>
            <a:off x="838200" y="1253331"/>
            <a:ext cx="10515600" cy="4351338"/>
          </a:xfrm>
        </p:spPr>
        <p:txBody>
          <a:bodyPr/>
          <a:lstStyle/>
          <a:p>
            <a:r>
              <a:rPr lang="en-GB" sz="2400" dirty="0"/>
              <a:t>Keep up to date with the news ! This will help with including examples from a wider context and show higher order thinking.</a:t>
            </a:r>
          </a:p>
          <a:p>
            <a:endParaRPr lang="en-GB" sz="2400" dirty="0"/>
          </a:p>
          <a:p>
            <a:r>
              <a:rPr lang="en-GB" sz="2400" dirty="0"/>
              <a:t>Keep an eye out </a:t>
            </a:r>
            <a:r>
              <a:rPr lang="en-GB" sz="2400"/>
              <a:t>for interesting true </a:t>
            </a:r>
            <a:r>
              <a:rPr lang="en-GB" sz="2400" dirty="0"/>
              <a:t>crime documentaries like Tiger King, The Mysterious Murder of </a:t>
            </a:r>
            <a:r>
              <a:rPr lang="en-GB" sz="2400" dirty="0" err="1"/>
              <a:t>Nipsey</a:t>
            </a:r>
            <a:r>
              <a:rPr lang="en-GB" sz="2400" dirty="0"/>
              <a:t> Hustle, The Keepers. </a:t>
            </a:r>
          </a:p>
          <a:p>
            <a:endParaRPr lang="en-GB" sz="2400" dirty="0"/>
          </a:p>
          <a:p>
            <a:r>
              <a:rPr lang="en-GB" sz="2400" dirty="0">
                <a:hlinkClick r:id="rId2"/>
              </a:rPr>
              <a:t>https://player.fm/podcasts/Criminology</a:t>
            </a:r>
            <a:r>
              <a:rPr lang="en-GB" sz="2400" dirty="0"/>
              <a:t> - This is a list of Criminology podcasts. </a:t>
            </a:r>
          </a:p>
          <a:p>
            <a:endParaRPr lang="en-GB" sz="2400" dirty="0"/>
          </a:p>
          <a:p>
            <a:r>
              <a:rPr lang="en-GB" sz="2400" dirty="0">
                <a:hlinkClick r:id="rId3"/>
              </a:rPr>
              <a:t>https://www.youtube.com/channel/</a:t>
            </a:r>
            <a:r>
              <a:rPr lang="en-GB" sz="2400" dirty="0" err="1">
                <a:hlinkClick r:id="rId3"/>
              </a:rPr>
              <a:t>UCY8HnjAb_RYmQNGJPn0bPwg</a:t>
            </a:r>
            <a:r>
              <a:rPr lang="en-GB" sz="2400" dirty="0"/>
              <a:t> - A useful YouTube channel that explains key concepts in Criminology. </a:t>
            </a:r>
          </a:p>
        </p:txBody>
      </p:sp>
    </p:spTree>
    <p:extLst>
      <p:ext uri="{BB962C8B-B14F-4D97-AF65-F5344CB8AC3E}">
        <p14:creationId xmlns:p14="http://schemas.microsoft.com/office/powerpoint/2010/main" val="2193128011"/>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2752</TotalTime>
  <Words>2188</Words>
  <Application>Microsoft Office PowerPoint</Application>
  <PresentationFormat>Widescreen</PresentationFormat>
  <Paragraphs>269</Paragraphs>
  <Slides>33</Slides>
  <Notes>0</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Office Theme</vt:lpstr>
      <vt:lpstr>Introduction to Criminology</vt:lpstr>
      <vt:lpstr>The aim of Unit 1: Changing Awareness of Crime</vt:lpstr>
      <vt:lpstr>PowerPoint Presentation</vt:lpstr>
      <vt:lpstr>PowerPoint Presentation</vt:lpstr>
      <vt:lpstr>PowerPoint Presentation</vt:lpstr>
      <vt:lpstr>Examples of white-collar crime</vt:lpstr>
      <vt:lpstr>Organised crime</vt:lpstr>
      <vt:lpstr>PowerPoint Presentation</vt:lpstr>
      <vt:lpstr>What about organised crime in the UK?</vt:lpstr>
      <vt:lpstr>The Krays; a case study</vt:lpstr>
      <vt:lpstr>Organised crime in the UK today</vt:lpstr>
      <vt:lpstr>PowerPoint Presentation</vt:lpstr>
      <vt:lpstr>Corporate crime</vt:lpstr>
      <vt:lpstr>Examples of corporate crime:</vt:lpstr>
      <vt:lpstr>Professional crime</vt:lpstr>
      <vt:lpstr>PowerPoint Presentation</vt:lpstr>
      <vt:lpstr>PowerPoint Presentation</vt:lpstr>
      <vt:lpstr>Example of an immoral crime:</vt:lpstr>
      <vt:lpstr>PowerPoint Presentation</vt:lpstr>
      <vt:lpstr>PowerPoint Presentation</vt:lpstr>
      <vt:lpstr>Moral crimes- crime as a protest</vt:lpstr>
      <vt:lpstr>PowerPoint Presentation</vt:lpstr>
      <vt:lpstr>PowerPoint Presentation</vt:lpstr>
      <vt:lpstr>The Holocaust, 1933-45</vt:lpstr>
      <vt:lpstr>My Lai Massacre, Vietnam 1968</vt:lpstr>
      <vt:lpstr>Khmer Rouge, Cambodia, 1975-9</vt:lpstr>
      <vt:lpstr>Abu Ghraib prison abuses, 2004</vt:lpstr>
      <vt:lpstr>Is state crime obvious?</vt:lpstr>
      <vt:lpstr>Modern leaders accused of state/war crimes</vt:lpstr>
      <vt:lpstr>State crime: Amnesty International</vt:lpstr>
      <vt:lpstr>PowerPoint Presentation</vt:lpstr>
      <vt:lpstr>Hate crime</vt:lpstr>
      <vt:lpstr>Wider Reading and useful resources </vt:lpstr>
    </vt:vector>
  </TitlesOfParts>
  <Company>The Knole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Criminology</dc:title>
  <dc:creator>Charlie Foreman</dc:creator>
  <cp:lastModifiedBy>Marc Cresswell</cp:lastModifiedBy>
  <cp:revision>123</cp:revision>
  <cp:lastPrinted>2017-09-13T09:07:33Z</cp:lastPrinted>
  <dcterms:created xsi:type="dcterms:W3CDTF">2017-05-26T10:21:15Z</dcterms:created>
  <dcterms:modified xsi:type="dcterms:W3CDTF">2020-04-28T09:35:37Z</dcterms:modified>
</cp:coreProperties>
</file>