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 id="256" r:id="rId3"/>
    <p:sldId id="258" r:id="rId4"/>
    <p:sldId id="259" r:id="rId5"/>
    <p:sldId id="260" r:id="rId6"/>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110" d="100"/>
          <a:sy n="110" d="100"/>
        </p:scale>
        <p:origin x="246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4E79CAB-8B8F-42FE-8CCC-898EE6AE98B1}" type="datetimeFigureOut">
              <a:rPr lang="en-GB" smtClean="0"/>
              <a:t>16/06/2026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BF211-F0CC-409E-9A4E-FB588220F289}" type="slidenum">
              <a:rPr lang="en-GB" smtClean="0"/>
              <a:t>‹#›</a:t>
            </a:fld>
            <a:endParaRPr lang="en-GB"/>
          </a:p>
        </p:txBody>
      </p:sp>
    </p:spTree>
    <p:extLst>
      <p:ext uri="{BB962C8B-B14F-4D97-AF65-F5344CB8AC3E}">
        <p14:creationId xmlns:p14="http://schemas.microsoft.com/office/powerpoint/2010/main" val="285345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E79CAB-8B8F-42FE-8CCC-898EE6AE98B1}" type="datetimeFigureOut">
              <a:rPr lang="en-GB" smtClean="0"/>
              <a:t>16/06/2026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BF211-F0CC-409E-9A4E-FB588220F289}" type="slidenum">
              <a:rPr lang="en-GB" smtClean="0"/>
              <a:t>‹#›</a:t>
            </a:fld>
            <a:endParaRPr lang="en-GB"/>
          </a:p>
        </p:txBody>
      </p:sp>
    </p:spTree>
    <p:extLst>
      <p:ext uri="{BB962C8B-B14F-4D97-AF65-F5344CB8AC3E}">
        <p14:creationId xmlns:p14="http://schemas.microsoft.com/office/powerpoint/2010/main" val="1485785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E79CAB-8B8F-42FE-8CCC-898EE6AE98B1}" type="datetimeFigureOut">
              <a:rPr lang="en-GB" smtClean="0"/>
              <a:t>16/06/2026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BF211-F0CC-409E-9A4E-FB588220F289}" type="slidenum">
              <a:rPr lang="en-GB" smtClean="0"/>
              <a:t>‹#›</a:t>
            </a:fld>
            <a:endParaRPr lang="en-GB"/>
          </a:p>
        </p:txBody>
      </p:sp>
    </p:spTree>
    <p:extLst>
      <p:ext uri="{BB962C8B-B14F-4D97-AF65-F5344CB8AC3E}">
        <p14:creationId xmlns:p14="http://schemas.microsoft.com/office/powerpoint/2010/main" val="1709215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4E79CAB-8B8F-42FE-8CCC-898EE6AE98B1}" type="datetimeFigureOut">
              <a:rPr lang="en-GB" smtClean="0"/>
              <a:t>16/06/2026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DBF211-F0CC-409E-9A4E-FB588220F289}" type="slidenum">
              <a:rPr lang="en-GB" smtClean="0"/>
              <a:t>‹#›</a:t>
            </a:fld>
            <a:endParaRPr lang="en-GB"/>
          </a:p>
        </p:txBody>
      </p:sp>
    </p:spTree>
    <p:extLst>
      <p:ext uri="{BB962C8B-B14F-4D97-AF65-F5344CB8AC3E}">
        <p14:creationId xmlns:p14="http://schemas.microsoft.com/office/powerpoint/2010/main" val="360525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4E79CAB-8B8F-42FE-8CCC-898EE6AE98B1}" type="datetimeFigureOut">
              <a:rPr lang="en-GB" smtClean="0"/>
              <a:t>16/06/2026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DBF211-F0CC-409E-9A4E-FB588220F289}" type="slidenum">
              <a:rPr lang="en-GB" smtClean="0"/>
              <a:t>‹#›</a:t>
            </a:fld>
            <a:endParaRPr lang="en-GB"/>
          </a:p>
        </p:txBody>
      </p:sp>
    </p:spTree>
    <p:extLst>
      <p:ext uri="{BB962C8B-B14F-4D97-AF65-F5344CB8AC3E}">
        <p14:creationId xmlns:p14="http://schemas.microsoft.com/office/powerpoint/2010/main" val="4249226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4E79CAB-8B8F-42FE-8CCC-898EE6AE98B1}" type="datetimeFigureOut">
              <a:rPr lang="en-GB" smtClean="0"/>
              <a:t>16/06/2026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DBF211-F0CC-409E-9A4E-FB588220F289}" type="slidenum">
              <a:rPr lang="en-GB" smtClean="0"/>
              <a:t>‹#›</a:t>
            </a:fld>
            <a:endParaRPr lang="en-GB"/>
          </a:p>
        </p:txBody>
      </p:sp>
    </p:spTree>
    <p:extLst>
      <p:ext uri="{BB962C8B-B14F-4D97-AF65-F5344CB8AC3E}">
        <p14:creationId xmlns:p14="http://schemas.microsoft.com/office/powerpoint/2010/main" val="3978507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E79CAB-8B8F-42FE-8CCC-898EE6AE98B1}" type="datetimeFigureOut">
              <a:rPr lang="en-GB" smtClean="0"/>
              <a:t>16/06/2026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DBF211-F0CC-409E-9A4E-FB588220F289}" type="slidenum">
              <a:rPr lang="en-GB" smtClean="0"/>
              <a:t>‹#›</a:t>
            </a:fld>
            <a:endParaRPr lang="en-GB"/>
          </a:p>
        </p:txBody>
      </p:sp>
    </p:spTree>
    <p:extLst>
      <p:ext uri="{BB962C8B-B14F-4D97-AF65-F5344CB8AC3E}">
        <p14:creationId xmlns:p14="http://schemas.microsoft.com/office/powerpoint/2010/main" val="2082552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84E79CAB-8B8F-42FE-8CCC-898EE6AE98B1}" type="datetimeFigureOut">
              <a:rPr lang="en-GB" smtClean="0"/>
              <a:t>16/06/2026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DBF211-F0CC-409E-9A4E-FB588220F289}" type="slidenum">
              <a:rPr lang="en-GB" smtClean="0"/>
              <a:t>‹#›</a:t>
            </a:fld>
            <a:endParaRPr lang="en-GB"/>
          </a:p>
        </p:txBody>
      </p:sp>
    </p:spTree>
    <p:extLst>
      <p:ext uri="{BB962C8B-B14F-4D97-AF65-F5344CB8AC3E}">
        <p14:creationId xmlns:p14="http://schemas.microsoft.com/office/powerpoint/2010/main" val="610700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84E79CAB-8B8F-42FE-8CCC-898EE6AE98B1}" type="datetimeFigureOut">
              <a:rPr lang="en-GB" smtClean="0"/>
              <a:t>16/06/2026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DBF211-F0CC-409E-9A4E-FB588220F289}" type="slidenum">
              <a:rPr lang="en-GB" smtClean="0"/>
              <a:t>‹#›</a:t>
            </a:fld>
            <a:endParaRPr lang="en-GB"/>
          </a:p>
        </p:txBody>
      </p:sp>
    </p:spTree>
    <p:extLst>
      <p:ext uri="{BB962C8B-B14F-4D97-AF65-F5344CB8AC3E}">
        <p14:creationId xmlns:p14="http://schemas.microsoft.com/office/powerpoint/2010/main" val="4046846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E79CAB-8B8F-42FE-8CCC-898EE6AE98B1}" type="datetimeFigureOut">
              <a:rPr lang="en-GB" smtClean="0"/>
              <a:t>16/06/2026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BF211-F0CC-409E-9A4E-FB588220F289}" type="slidenum">
              <a:rPr lang="en-GB" smtClean="0"/>
              <a:t>‹#›</a:t>
            </a:fld>
            <a:endParaRPr lang="en-GB"/>
          </a:p>
        </p:txBody>
      </p:sp>
    </p:spTree>
    <p:extLst>
      <p:ext uri="{BB962C8B-B14F-4D97-AF65-F5344CB8AC3E}">
        <p14:creationId xmlns:p14="http://schemas.microsoft.com/office/powerpoint/2010/main" val="3850189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E79CAB-8B8F-42FE-8CCC-898EE6AE98B1}" type="datetimeFigureOut">
              <a:rPr lang="en-GB" smtClean="0"/>
              <a:t>16/06/2026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BF211-F0CC-409E-9A4E-FB588220F289}" type="slidenum">
              <a:rPr lang="en-GB" smtClean="0"/>
              <a:t>‹#›</a:t>
            </a:fld>
            <a:endParaRPr lang="en-GB"/>
          </a:p>
        </p:txBody>
      </p:sp>
    </p:spTree>
    <p:extLst>
      <p:ext uri="{BB962C8B-B14F-4D97-AF65-F5344CB8AC3E}">
        <p14:creationId xmlns:p14="http://schemas.microsoft.com/office/powerpoint/2010/main" val="259898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84E79CAB-8B8F-42FE-8CCC-898EE6AE98B1}" type="datetimeFigureOut">
              <a:rPr lang="en-GB" smtClean="0"/>
              <a:t>16/06/2026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F5DBF211-F0CC-409E-9A4E-FB588220F289}" type="slidenum">
              <a:rPr lang="en-GB" smtClean="0"/>
              <a:t>‹#›</a:t>
            </a:fld>
            <a:endParaRPr lang="en-GB"/>
          </a:p>
        </p:txBody>
      </p:sp>
    </p:spTree>
    <p:extLst>
      <p:ext uri="{BB962C8B-B14F-4D97-AF65-F5344CB8AC3E}">
        <p14:creationId xmlns:p14="http://schemas.microsoft.com/office/powerpoint/2010/main" val="8504403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18B905E-33CD-A34B-C0B5-7E051D6F7D28}"/>
              </a:ext>
            </a:extLst>
          </p:cNvPr>
          <p:cNvPicPr>
            <a:picLocks noChangeAspect="1"/>
          </p:cNvPicPr>
          <p:nvPr/>
        </p:nvPicPr>
        <p:blipFill>
          <a:blip r:embed="rId2"/>
          <a:stretch>
            <a:fillRect/>
          </a:stretch>
        </p:blipFill>
        <p:spPr>
          <a:xfrm>
            <a:off x="0" y="3069579"/>
            <a:ext cx="6858000" cy="4844727"/>
          </a:xfrm>
          <a:prstGeom prst="rect">
            <a:avLst/>
          </a:prstGeom>
        </p:spPr>
      </p:pic>
      <p:pic>
        <p:nvPicPr>
          <p:cNvPr id="6" name="Picture 5">
            <a:extLst>
              <a:ext uri="{FF2B5EF4-FFF2-40B4-BE49-F238E27FC236}">
                <a16:creationId xmlns:a16="http://schemas.microsoft.com/office/drawing/2014/main" id="{C6D9F110-D471-F83E-B014-94726917EABF}"/>
              </a:ext>
            </a:extLst>
          </p:cNvPr>
          <p:cNvPicPr>
            <a:picLocks noChangeAspect="1"/>
          </p:cNvPicPr>
          <p:nvPr/>
        </p:nvPicPr>
        <p:blipFill>
          <a:blip r:embed="rId3"/>
          <a:stretch>
            <a:fillRect/>
          </a:stretch>
        </p:blipFill>
        <p:spPr>
          <a:xfrm>
            <a:off x="0" y="7776947"/>
            <a:ext cx="6858000" cy="838807"/>
          </a:xfrm>
          <a:prstGeom prst="rect">
            <a:avLst/>
          </a:prstGeom>
        </p:spPr>
      </p:pic>
      <p:sp>
        <p:nvSpPr>
          <p:cNvPr id="3" name="TextBox 2">
            <a:extLst>
              <a:ext uri="{FF2B5EF4-FFF2-40B4-BE49-F238E27FC236}">
                <a16:creationId xmlns:a16="http://schemas.microsoft.com/office/drawing/2014/main" id="{5F94EF28-1F0F-2EA7-AF20-4540159D97AF}"/>
              </a:ext>
            </a:extLst>
          </p:cNvPr>
          <p:cNvSpPr txBox="1"/>
          <p:nvPr/>
        </p:nvSpPr>
        <p:spPr>
          <a:xfrm>
            <a:off x="209006" y="9396941"/>
            <a:ext cx="5708468" cy="369332"/>
          </a:xfrm>
          <a:prstGeom prst="rect">
            <a:avLst/>
          </a:prstGeom>
          <a:noFill/>
        </p:spPr>
        <p:txBody>
          <a:bodyPr wrap="square" rtlCol="0">
            <a:spAutoFit/>
          </a:bodyPr>
          <a:lstStyle/>
          <a:p>
            <a:r>
              <a:rPr lang="en-GB" dirty="0"/>
              <a:t>Name: </a:t>
            </a:r>
          </a:p>
        </p:txBody>
      </p:sp>
      <p:pic>
        <p:nvPicPr>
          <p:cNvPr id="1026" name="Picture 2" descr="The Crusades: Definition, Religious Wars &amp; Facts | HISTORY">
            <a:extLst>
              <a:ext uri="{FF2B5EF4-FFF2-40B4-BE49-F238E27FC236}">
                <a16:creationId xmlns:a16="http://schemas.microsoft.com/office/drawing/2014/main" id="{27664462-371A-72CA-5E85-B5A1602E9D4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4831" r="1"/>
          <a:stretch>
            <a:fillRect/>
          </a:stretch>
        </p:blipFill>
        <p:spPr bwMode="auto">
          <a:xfrm>
            <a:off x="2733481" y="139728"/>
            <a:ext cx="3978650" cy="1989325"/>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The Tudor dynasty and Elizabeth I | Royal Museums Greenwich">
            <a:extLst>
              <a:ext uri="{FF2B5EF4-FFF2-40B4-BE49-F238E27FC236}">
                <a16:creationId xmlns:a16="http://schemas.microsoft.com/office/drawing/2014/main" id="{44A5574D-27B9-67EE-0803-4D59D74439A0}"/>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10 surprising things you probably didn't know about the Tudors |  DiscoverBritain.com">
            <a:extLst>
              <a:ext uri="{FF2B5EF4-FFF2-40B4-BE49-F238E27FC236}">
                <a16:creationId xmlns:a16="http://schemas.microsoft.com/office/drawing/2014/main" id="{ABA55E81-22E7-8638-BC71-3D73E6C4B1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963" y="139727"/>
            <a:ext cx="3073037" cy="1997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04565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5CF565-872F-3994-1752-A417068B1C81}"/>
              </a:ext>
            </a:extLst>
          </p:cNvPr>
          <p:cNvPicPr>
            <a:picLocks noChangeAspect="1"/>
          </p:cNvPicPr>
          <p:nvPr/>
        </p:nvPicPr>
        <p:blipFill>
          <a:blip r:embed="rId2"/>
          <a:stretch>
            <a:fillRect/>
          </a:stretch>
        </p:blipFill>
        <p:spPr>
          <a:xfrm>
            <a:off x="0" y="0"/>
            <a:ext cx="6858000" cy="2420279"/>
          </a:xfrm>
          <a:prstGeom prst="rect">
            <a:avLst/>
          </a:prstGeom>
        </p:spPr>
      </p:pic>
      <p:sp>
        <p:nvSpPr>
          <p:cNvPr id="6" name="TextBox 5">
            <a:extLst>
              <a:ext uri="{FF2B5EF4-FFF2-40B4-BE49-F238E27FC236}">
                <a16:creationId xmlns:a16="http://schemas.microsoft.com/office/drawing/2014/main" id="{72BF7468-9137-9104-B8BC-32FE16B4B236}"/>
              </a:ext>
            </a:extLst>
          </p:cNvPr>
          <p:cNvSpPr txBox="1"/>
          <p:nvPr/>
        </p:nvSpPr>
        <p:spPr>
          <a:xfrm>
            <a:off x="96520" y="1625600"/>
            <a:ext cx="4445000" cy="646331"/>
          </a:xfrm>
          <a:prstGeom prst="rect">
            <a:avLst/>
          </a:prstGeom>
          <a:noFill/>
        </p:spPr>
        <p:txBody>
          <a:bodyPr wrap="square" rtlCol="0">
            <a:spAutoFit/>
          </a:bodyPr>
          <a:lstStyle/>
          <a:p>
            <a:r>
              <a:rPr lang="en-US" sz="3600" b="1" dirty="0">
                <a:solidFill>
                  <a:schemeClr val="bg1"/>
                </a:solidFill>
              </a:rPr>
              <a:t>A Level History</a:t>
            </a:r>
            <a:endParaRPr lang="en-GB" sz="3600" b="1" dirty="0">
              <a:solidFill>
                <a:schemeClr val="bg1"/>
              </a:solidFill>
            </a:endParaRPr>
          </a:p>
        </p:txBody>
      </p:sp>
      <p:sp>
        <p:nvSpPr>
          <p:cNvPr id="8" name="TextBox 7">
            <a:extLst>
              <a:ext uri="{FF2B5EF4-FFF2-40B4-BE49-F238E27FC236}">
                <a16:creationId xmlns:a16="http://schemas.microsoft.com/office/drawing/2014/main" id="{5139DD46-A608-679E-04D1-7E8EA758A41D}"/>
              </a:ext>
            </a:extLst>
          </p:cNvPr>
          <p:cNvSpPr txBox="1"/>
          <p:nvPr/>
        </p:nvSpPr>
        <p:spPr>
          <a:xfrm>
            <a:off x="96520" y="2530961"/>
            <a:ext cx="6649720" cy="830997"/>
          </a:xfrm>
          <a:prstGeom prst="rect">
            <a:avLst/>
          </a:prstGeom>
          <a:noFill/>
        </p:spPr>
        <p:txBody>
          <a:bodyPr wrap="square">
            <a:spAutoFit/>
          </a:bodyPr>
          <a:lstStyle/>
          <a:p>
            <a:r>
              <a:rPr lang="en-US" sz="1200" dirty="0"/>
              <a:t>The purpose of this transition booklet is to boost your readiness for A level History by ….</a:t>
            </a:r>
          </a:p>
          <a:p>
            <a:r>
              <a:rPr lang="en-US" sz="1200" dirty="0"/>
              <a:t>•	Encouraging you to begin to explore periods of History that will be new to you.</a:t>
            </a:r>
          </a:p>
          <a:p>
            <a:r>
              <a:rPr lang="en-US" sz="1200" dirty="0"/>
              <a:t>•	Understanding that History is about considering different views, not just memorizing facts!</a:t>
            </a:r>
          </a:p>
          <a:p>
            <a:r>
              <a:rPr lang="en-US" sz="1200" dirty="0"/>
              <a:t>•	Having the chance to </a:t>
            </a:r>
            <a:r>
              <a:rPr lang="en-US" sz="1200" dirty="0" err="1"/>
              <a:t>familiarise</a:t>
            </a:r>
            <a:r>
              <a:rPr lang="en-US" sz="1200" dirty="0"/>
              <a:t> yourself with key concepts ahead of Year 12.</a:t>
            </a:r>
          </a:p>
        </p:txBody>
      </p:sp>
      <p:sp>
        <p:nvSpPr>
          <p:cNvPr id="9" name="TextBox 8">
            <a:extLst>
              <a:ext uri="{FF2B5EF4-FFF2-40B4-BE49-F238E27FC236}">
                <a16:creationId xmlns:a16="http://schemas.microsoft.com/office/drawing/2014/main" id="{2C3CA903-C618-BBC7-80CF-99FC3E399AA4}"/>
              </a:ext>
            </a:extLst>
          </p:cNvPr>
          <p:cNvSpPr txBox="1"/>
          <p:nvPr/>
        </p:nvSpPr>
        <p:spPr>
          <a:xfrm>
            <a:off x="96520" y="3657600"/>
            <a:ext cx="6649720" cy="646331"/>
          </a:xfrm>
          <a:prstGeom prst="rect">
            <a:avLst/>
          </a:prstGeom>
          <a:noFill/>
        </p:spPr>
        <p:txBody>
          <a:bodyPr wrap="square" rtlCol="0">
            <a:spAutoFit/>
          </a:bodyPr>
          <a:lstStyle/>
          <a:p>
            <a:r>
              <a:rPr lang="en-US" sz="1200" dirty="0"/>
              <a:t>In Year 12 we will be looking at two main periods of History. The Tudors and the Crusades. These will be brand new and exciting topics for you – something a little bit different that you won’t have done before! First of all to prepare you need to find out the following about these periods:</a:t>
            </a:r>
            <a:endParaRPr lang="en-GB" sz="1200" dirty="0"/>
          </a:p>
        </p:txBody>
      </p:sp>
      <p:sp>
        <p:nvSpPr>
          <p:cNvPr id="10" name="TextBox 9">
            <a:extLst>
              <a:ext uri="{FF2B5EF4-FFF2-40B4-BE49-F238E27FC236}">
                <a16:creationId xmlns:a16="http://schemas.microsoft.com/office/drawing/2014/main" id="{8080E03D-5994-5F2E-6E0E-F26E12492AC1}"/>
              </a:ext>
            </a:extLst>
          </p:cNvPr>
          <p:cNvSpPr txBox="1"/>
          <p:nvPr/>
        </p:nvSpPr>
        <p:spPr>
          <a:xfrm>
            <a:off x="96520" y="4411653"/>
            <a:ext cx="3246120" cy="5601533"/>
          </a:xfrm>
          <a:prstGeom prst="rect">
            <a:avLst/>
          </a:prstGeom>
          <a:noFill/>
        </p:spPr>
        <p:txBody>
          <a:bodyPr wrap="square" rtlCol="0">
            <a:spAutoFit/>
          </a:bodyPr>
          <a:lstStyle/>
          <a:p>
            <a:r>
              <a:rPr lang="en-US" sz="1400" b="1" u="sng" dirty="0"/>
              <a:t>Tudors (1485-1603)</a:t>
            </a:r>
          </a:p>
          <a:p>
            <a:r>
              <a:rPr lang="en-GB" sz="1400" dirty="0"/>
              <a:t>In this period….</a:t>
            </a:r>
          </a:p>
          <a:p>
            <a:endParaRPr lang="en-GB" sz="1400" i="1" dirty="0"/>
          </a:p>
          <a:p>
            <a:r>
              <a:rPr lang="en-GB" sz="1400" i="1" dirty="0"/>
              <a:t>Who was on the throne of England? (more than one!)</a:t>
            </a:r>
          </a:p>
          <a:p>
            <a:endParaRPr lang="en-GB" sz="1400" i="1" dirty="0"/>
          </a:p>
          <a:p>
            <a:endParaRPr lang="en-GB" sz="1400" i="1" dirty="0"/>
          </a:p>
          <a:p>
            <a:endParaRPr lang="en-GB" sz="1400" i="1" dirty="0"/>
          </a:p>
          <a:p>
            <a:r>
              <a:rPr lang="en-GB" sz="1400" i="1" dirty="0"/>
              <a:t>What did people believe about religion?</a:t>
            </a:r>
          </a:p>
          <a:p>
            <a:endParaRPr lang="en-GB" sz="1400" i="1" dirty="0"/>
          </a:p>
          <a:p>
            <a:endParaRPr lang="en-GB" sz="1400" i="1" dirty="0"/>
          </a:p>
          <a:p>
            <a:endParaRPr lang="en-GB" sz="1400" i="1" dirty="0"/>
          </a:p>
          <a:p>
            <a:r>
              <a:rPr lang="en-GB" sz="1400" i="1" dirty="0"/>
              <a:t>Which countries were powerful during this period?</a:t>
            </a:r>
          </a:p>
          <a:p>
            <a:endParaRPr lang="en-GB" sz="1400" i="1" dirty="0"/>
          </a:p>
          <a:p>
            <a:endParaRPr lang="en-GB" sz="1400" i="1" dirty="0"/>
          </a:p>
          <a:p>
            <a:endParaRPr lang="en-GB" sz="1400" i="1" dirty="0"/>
          </a:p>
          <a:p>
            <a:r>
              <a:rPr lang="en-GB" sz="1400" i="1" dirty="0"/>
              <a:t>How did people travel?</a:t>
            </a:r>
          </a:p>
          <a:p>
            <a:endParaRPr lang="en-GB" sz="1400" i="1" dirty="0"/>
          </a:p>
          <a:p>
            <a:endParaRPr lang="en-GB" sz="1400" i="1" dirty="0"/>
          </a:p>
          <a:p>
            <a:endParaRPr lang="en-GB" sz="1400" i="1" dirty="0"/>
          </a:p>
          <a:p>
            <a:r>
              <a:rPr lang="en-GB" sz="1400" i="1" dirty="0"/>
              <a:t>What did people do in their spare time?</a:t>
            </a:r>
          </a:p>
          <a:p>
            <a:endParaRPr lang="en-GB" sz="1400" dirty="0"/>
          </a:p>
          <a:p>
            <a:endParaRPr lang="en-GB" dirty="0"/>
          </a:p>
          <a:p>
            <a:endParaRPr lang="en-US" dirty="0"/>
          </a:p>
        </p:txBody>
      </p:sp>
      <p:sp>
        <p:nvSpPr>
          <p:cNvPr id="11" name="TextBox 10">
            <a:extLst>
              <a:ext uri="{FF2B5EF4-FFF2-40B4-BE49-F238E27FC236}">
                <a16:creationId xmlns:a16="http://schemas.microsoft.com/office/drawing/2014/main" id="{CA7EF18E-0FFC-80C0-8BB4-FCAD6DB79F6E}"/>
              </a:ext>
            </a:extLst>
          </p:cNvPr>
          <p:cNvSpPr txBox="1"/>
          <p:nvPr/>
        </p:nvSpPr>
        <p:spPr>
          <a:xfrm>
            <a:off x="3418840" y="4411653"/>
            <a:ext cx="3383280" cy="5109091"/>
          </a:xfrm>
          <a:prstGeom prst="rect">
            <a:avLst/>
          </a:prstGeom>
          <a:noFill/>
        </p:spPr>
        <p:txBody>
          <a:bodyPr wrap="square" rtlCol="0">
            <a:spAutoFit/>
          </a:bodyPr>
          <a:lstStyle/>
          <a:p>
            <a:r>
              <a:rPr lang="en-US" sz="1400" b="1" u="sng" dirty="0"/>
              <a:t>Crusades (1095-1193)</a:t>
            </a:r>
          </a:p>
          <a:p>
            <a:r>
              <a:rPr lang="en-GB" sz="1400" dirty="0"/>
              <a:t>In this period….</a:t>
            </a:r>
          </a:p>
          <a:p>
            <a:endParaRPr lang="en-GB" sz="1400" i="1" dirty="0"/>
          </a:p>
          <a:p>
            <a:r>
              <a:rPr lang="en-GB" sz="1400" i="1" dirty="0"/>
              <a:t>Who was on the throne of England? (more than one!)</a:t>
            </a:r>
          </a:p>
          <a:p>
            <a:endParaRPr lang="en-GB" sz="1400" i="1" dirty="0"/>
          </a:p>
          <a:p>
            <a:endParaRPr lang="en-GB" sz="1400" i="1" dirty="0"/>
          </a:p>
          <a:p>
            <a:endParaRPr lang="en-GB" sz="1400" i="1" dirty="0"/>
          </a:p>
          <a:p>
            <a:r>
              <a:rPr lang="en-GB" sz="1400" i="1" dirty="0"/>
              <a:t>What did people believe about religion?</a:t>
            </a:r>
          </a:p>
          <a:p>
            <a:endParaRPr lang="en-GB" sz="1400" i="1" dirty="0"/>
          </a:p>
          <a:p>
            <a:endParaRPr lang="en-GB" sz="1400" i="1" dirty="0"/>
          </a:p>
          <a:p>
            <a:endParaRPr lang="en-GB" sz="1400" i="1" dirty="0"/>
          </a:p>
          <a:p>
            <a:r>
              <a:rPr lang="en-GB" sz="1400" i="1" dirty="0"/>
              <a:t>Which countries were powerful during this period?</a:t>
            </a:r>
          </a:p>
          <a:p>
            <a:endParaRPr lang="en-GB" sz="1400" i="1" dirty="0"/>
          </a:p>
          <a:p>
            <a:endParaRPr lang="en-GB" sz="1400" i="1" dirty="0"/>
          </a:p>
          <a:p>
            <a:endParaRPr lang="en-GB" sz="1400" i="1" dirty="0"/>
          </a:p>
          <a:p>
            <a:r>
              <a:rPr lang="en-GB" sz="1400" i="1" dirty="0"/>
              <a:t>How did people travel?</a:t>
            </a:r>
          </a:p>
          <a:p>
            <a:endParaRPr lang="en-GB" sz="1400" i="1" dirty="0"/>
          </a:p>
          <a:p>
            <a:endParaRPr lang="en-GB" sz="1400" i="1" dirty="0"/>
          </a:p>
          <a:p>
            <a:endParaRPr lang="en-GB" sz="1400" i="1" dirty="0"/>
          </a:p>
          <a:p>
            <a:r>
              <a:rPr lang="en-GB" sz="1400" i="1" dirty="0"/>
              <a:t>What did people do in their spare time?</a:t>
            </a:r>
          </a:p>
          <a:p>
            <a:endParaRPr lang="en-GB" dirty="0"/>
          </a:p>
        </p:txBody>
      </p:sp>
    </p:spTree>
    <p:extLst>
      <p:ext uri="{BB962C8B-B14F-4D97-AF65-F5344CB8AC3E}">
        <p14:creationId xmlns:p14="http://schemas.microsoft.com/office/powerpoint/2010/main" val="32199524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D2CEBA-CD52-8AD3-545E-84E0CDD82110}"/>
              </a:ext>
            </a:extLst>
          </p:cNvPr>
          <p:cNvPicPr>
            <a:picLocks noChangeAspect="1"/>
          </p:cNvPicPr>
          <p:nvPr/>
        </p:nvPicPr>
        <p:blipFill>
          <a:blip r:embed="rId2"/>
          <a:stretch>
            <a:fillRect/>
          </a:stretch>
        </p:blipFill>
        <p:spPr>
          <a:xfrm>
            <a:off x="0" y="0"/>
            <a:ext cx="6858000" cy="1770797"/>
          </a:xfrm>
          <a:prstGeom prst="rect">
            <a:avLst/>
          </a:prstGeom>
        </p:spPr>
      </p:pic>
      <p:pic>
        <p:nvPicPr>
          <p:cNvPr id="6" name="Picture 5">
            <a:extLst>
              <a:ext uri="{FF2B5EF4-FFF2-40B4-BE49-F238E27FC236}">
                <a16:creationId xmlns:a16="http://schemas.microsoft.com/office/drawing/2014/main" id="{F3F3BBA3-13DD-A3C6-DA6C-CF15D2A3315C}"/>
              </a:ext>
            </a:extLst>
          </p:cNvPr>
          <p:cNvPicPr>
            <a:picLocks noChangeAspect="1"/>
          </p:cNvPicPr>
          <p:nvPr/>
        </p:nvPicPr>
        <p:blipFill>
          <a:blip r:embed="rId3"/>
          <a:stretch>
            <a:fillRect/>
          </a:stretch>
        </p:blipFill>
        <p:spPr>
          <a:xfrm>
            <a:off x="0" y="1620659"/>
            <a:ext cx="6858000" cy="3530461"/>
          </a:xfrm>
          <a:prstGeom prst="rect">
            <a:avLst/>
          </a:prstGeom>
        </p:spPr>
      </p:pic>
      <p:sp>
        <p:nvSpPr>
          <p:cNvPr id="7" name="TextBox 6">
            <a:extLst>
              <a:ext uri="{FF2B5EF4-FFF2-40B4-BE49-F238E27FC236}">
                <a16:creationId xmlns:a16="http://schemas.microsoft.com/office/drawing/2014/main" id="{1E343DED-ABC7-1238-BA9F-6068CDD774A0}"/>
              </a:ext>
            </a:extLst>
          </p:cNvPr>
          <p:cNvSpPr txBox="1"/>
          <p:nvPr/>
        </p:nvSpPr>
        <p:spPr>
          <a:xfrm>
            <a:off x="92597" y="5267261"/>
            <a:ext cx="6672806" cy="4339650"/>
          </a:xfrm>
          <a:prstGeom prst="rect">
            <a:avLst/>
          </a:prstGeom>
          <a:noFill/>
        </p:spPr>
        <p:txBody>
          <a:bodyPr wrap="square" rtlCol="0">
            <a:spAutoFit/>
          </a:bodyPr>
          <a:lstStyle/>
          <a:p>
            <a:r>
              <a:rPr lang="en-US" sz="1200" dirty="0"/>
              <a:t>For the Crusades topic it will be important to get to know what the world looked like in the 11</a:t>
            </a:r>
            <a:r>
              <a:rPr lang="en-US" sz="1200" baseline="30000" dirty="0"/>
              <a:t>th</a:t>
            </a:r>
            <a:r>
              <a:rPr lang="en-US" sz="1200" dirty="0"/>
              <a:t> Century.</a:t>
            </a:r>
          </a:p>
          <a:p>
            <a:endParaRPr lang="en-US" sz="1200" dirty="0"/>
          </a:p>
          <a:p>
            <a:r>
              <a:rPr lang="en-US" sz="1200" dirty="0"/>
              <a:t>Look at the map above, then write a short summary for each of the following. Consider who led it, where it was, how it was </a:t>
            </a:r>
            <a:r>
              <a:rPr lang="en-US" sz="1200" dirty="0" err="1"/>
              <a:t>organised</a:t>
            </a:r>
            <a:r>
              <a:rPr lang="en-US" sz="1200" dirty="0"/>
              <a:t> and any other important facts</a:t>
            </a:r>
          </a:p>
          <a:p>
            <a:endParaRPr lang="en-US" sz="1200" dirty="0"/>
          </a:p>
          <a:p>
            <a:r>
              <a:rPr lang="en-US" sz="1200" dirty="0"/>
              <a:t>Byzantine Empire</a:t>
            </a:r>
            <a:br>
              <a:rPr lang="en-US" sz="1200" dirty="0"/>
            </a:br>
            <a:r>
              <a:rPr lang="en-US" sz="1200" dirty="0"/>
              <a:t>________________________________________________________________________________________________________________________________________________________________________________________</a:t>
            </a:r>
          </a:p>
          <a:p>
            <a:r>
              <a:rPr lang="en-US" sz="1200" dirty="0"/>
              <a:t>________________________________________________________________________________________________________________________________________________________________________________________</a:t>
            </a:r>
            <a:br>
              <a:rPr lang="en-US" sz="1200" dirty="0"/>
            </a:br>
            <a:endParaRPr lang="en-US" sz="1200" dirty="0"/>
          </a:p>
          <a:p>
            <a:r>
              <a:rPr lang="en-US" sz="1200" dirty="0"/>
              <a:t>Holy Roman Empire</a:t>
            </a:r>
            <a:br>
              <a:rPr lang="en-US" sz="1200" dirty="0"/>
            </a:br>
            <a:r>
              <a:rPr lang="en-US" sz="1200" dirty="0"/>
              <a:t>________________________________________________________________________________________________________________________________________________________________________________________</a:t>
            </a:r>
          </a:p>
          <a:p>
            <a:r>
              <a:rPr lang="en-US" sz="1200" dirty="0"/>
              <a:t>________________________________________________________________________________________________________________________________________________________________________________________</a:t>
            </a:r>
          </a:p>
          <a:p>
            <a:r>
              <a:rPr lang="en-US" sz="1200" dirty="0"/>
              <a:t>Fatimid Caliphate</a:t>
            </a:r>
            <a:br>
              <a:rPr lang="en-US" sz="1200" dirty="0"/>
            </a:br>
            <a:r>
              <a:rPr lang="en-US" sz="1200" dirty="0"/>
              <a:t>________________________________________________________________________________________________________________________________________________________________________________________</a:t>
            </a:r>
          </a:p>
          <a:p>
            <a:r>
              <a:rPr lang="en-US" sz="1200" dirty="0"/>
              <a:t>________________________________________________________________________________________________________________________________________________________________________________________</a:t>
            </a:r>
            <a:br>
              <a:rPr lang="en-US" sz="1200" dirty="0"/>
            </a:br>
            <a:endParaRPr lang="en-GB" sz="1200" dirty="0"/>
          </a:p>
        </p:txBody>
      </p:sp>
    </p:spTree>
    <p:extLst>
      <p:ext uri="{BB962C8B-B14F-4D97-AF65-F5344CB8AC3E}">
        <p14:creationId xmlns:p14="http://schemas.microsoft.com/office/powerpoint/2010/main" val="2999175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9D0A9-5F19-689C-C003-6DA6B4CCE46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307577D-A857-2755-8D25-3B038A019FF1}"/>
              </a:ext>
            </a:extLst>
          </p:cNvPr>
          <p:cNvPicPr>
            <a:picLocks noChangeAspect="1"/>
          </p:cNvPicPr>
          <p:nvPr/>
        </p:nvPicPr>
        <p:blipFill>
          <a:blip r:embed="rId2"/>
          <a:stretch>
            <a:fillRect/>
          </a:stretch>
        </p:blipFill>
        <p:spPr>
          <a:xfrm>
            <a:off x="0" y="0"/>
            <a:ext cx="6858000" cy="1770797"/>
          </a:xfrm>
          <a:prstGeom prst="rect">
            <a:avLst/>
          </a:prstGeom>
        </p:spPr>
      </p:pic>
      <p:sp>
        <p:nvSpPr>
          <p:cNvPr id="3" name="TextBox 2">
            <a:extLst>
              <a:ext uri="{FF2B5EF4-FFF2-40B4-BE49-F238E27FC236}">
                <a16:creationId xmlns:a16="http://schemas.microsoft.com/office/drawing/2014/main" id="{5257D390-BA2E-0DF2-41D5-C2B7EA6115E6}"/>
              </a:ext>
            </a:extLst>
          </p:cNvPr>
          <p:cNvSpPr txBox="1"/>
          <p:nvPr/>
        </p:nvSpPr>
        <p:spPr>
          <a:xfrm>
            <a:off x="134620" y="1866703"/>
            <a:ext cx="6588760" cy="4339650"/>
          </a:xfrm>
          <a:prstGeom prst="rect">
            <a:avLst/>
          </a:prstGeom>
          <a:noFill/>
          <a:ln w="38100">
            <a:solidFill>
              <a:schemeClr val="tx1"/>
            </a:solidFill>
          </a:ln>
        </p:spPr>
        <p:txBody>
          <a:bodyPr wrap="square">
            <a:spAutoFit/>
          </a:bodyPr>
          <a:lstStyle/>
          <a:p>
            <a:r>
              <a:rPr lang="en-US" sz="1200" dirty="0"/>
              <a:t>Thereupon, we crossed the sea and went up to Nicaea. For the Duke, Bohemund, and the other princes had preceded the Count and were engaged in the labors of the siege. The city of Nicaea is very strongly fortified by nature, as well as by art. It has on the west a very large lake flowing up to the wall; on the remaining three sides is a moat filled with the overflow of certain little streams; in addition, it is encircled by walls so high that neither the assaults of men nor the attacks of any machine are feared. </a:t>
            </a:r>
          </a:p>
          <a:p>
            <a:endParaRPr lang="en-US" sz="1200" dirty="0"/>
          </a:p>
          <a:p>
            <a:r>
              <a:rPr lang="en-US" sz="1200" dirty="0"/>
              <a:t>Accordingly, this city, such as we have described, was besieged by Bohemund from the north, by the Duke and the Alemanni from the east, by the Count and Bishop of Puy from the middle. After this, machines were constructed and the wall attacked in vain, for it was very firm against us and was valiantly defended by arrows and machines. So we fought five weeks with no result. At length, through God's will, some men of the household of the Bishop and the Count dangerously enough approached the comer tower which faced the east, they began, after a struggle, to undermine one of the towers and by digging threw it to the ground. However, the wall was rebuilt during the night, and this rendered our former labor vain. In the end city, terrified with fear, was compelled to surrender. </a:t>
            </a:r>
          </a:p>
          <a:p>
            <a:endParaRPr lang="en-US" sz="1200" dirty="0"/>
          </a:p>
          <a:p>
            <a:r>
              <a:rPr lang="en-US" sz="1200" dirty="0"/>
              <a:t>When the city was captured, the Christians took all the gold, silver, horses, and goods within.</a:t>
            </a:r>
          </a:p>
          <a:p>
            <a:endParaRPr lang="en-US" sz="1200" b="1" u="sng" dirty="0"/>
          </a:p>
          <a:p>
            <a:r>
              <a:rPr lang="en-US" sz="1200" b="1" u="sng" dirty="0"/>
              <a:t>Source:</a:t>
            </a:r>
          </a:p>
          <a:p>
            <a:r>
              <a:rPr lang="en-US" sz="1200" b="1" u="sng" dirty="0"/>
              <a:t>August. C. Krey, </a:t>
            </a:r>
            <a:r>
              <a:rPr lang="en-US" sz="1200" b="1" i="1" u="sng" dirty="0"/>
              <a:t>The First Crusade: The Accounts of Eyewitnesses and Participants</a:t>
            </a:r>
            <a:r>
              <a:rPr lang="en-US" sz="1200" b="1" u="sng" dirty="0"/>
              <a:t>, (Princeton: 1921), 103-105</a:t>
            </a:r>
          </a:p>
          <a:p>
            <a:endParaRPr lang="en-GB" sz="1200" dirty="0"/>
          </a:p>
        </p:txBody>
      </p:sp>
      <p:sp>
        <p:nvSpPr>
          <p:cNvPr id="4" name="TextBox 3">
            <a:extLst>
              <a:ext uri="{FF2B5EF4-FFF2-40B4-BE49-F238E27FC236}">
                <a16:creationId xmlns:a16="http://schemas.microsoft.com/office/drawing/2014/main" id="{B08B0A17-682A-EED5-E495-CC0CF72520B0}"/>
              </a:ext>
            </a:extLst>
          </p:cNvPr>
          <p:cNvSpPr txBox="1"/>
          <p:nvPr/>
        </p:nvSpPr>
        <p:spPr>
          <a:xfrm>
            <a:off x="134620" y="6400800"/>
            <a:ext cx="6588760" cy="3539430"/>
          </a:xfrm>
          <a:prstGeom prst="rect">
            <a:avLst/>
          </a:prstGeom>
          <a:noFill/>
        </p:spPr>
        <p:txBody>
          <a:bodyPr wrap="square" rtlCol="0">
            <a:spAutoFit/>
          </a:bodyPr>
          <a:lstStyle/>
          <a:p>
            <a:r>
              <a:rPr lang="en-US" sz="1400" b="1" dirty="0"/>
              <a:t>Task</a:t>
            </a:r>
            <a:r>
              <a:rPr lang="en-US" sz="1400" dirty="0"/>
              <a:t>: Read the source above. It is about the capture of a city called Nicaea. This was a city captured by the Crusaders. Write a short paragraph explaining what you can learn about this battle from the source above. _______________________________________________________________________________________________________________________________________________________________________________________________________________________________________</a:t>
            </a:r>
            <a:endParaRPr lang="en-GB" sz="1400" dirty="0"/>
          </a:p>
          <a:p>
            <a:r>
              <a:rPr lang="en-US" sz="1400" dirty="0"/>
              <a:t>_______________________________________________________________________________________________________________________________________________________________________________________________________________________________________</a:t>
            </a:r>
            <a:endParaRPr lang="en-GB" sz="1400" dirty="0"/>
          </a:p>
          <a:p>
            <a:r>
              <a:rPr lang="en-US" sz="1400" dirty="0"/>
              <a:t>_______________________________________________________________________________________________________________________________________________________________________________________________________________________________________</a:t>
            </a:r>
            <a:endParaRPr lang="en-GB" sz="1400" dirty="0"/>
          </a:p>
          <a:p>
            <a:r>
              <a:rPr lang="en-US" sz="1400" dirty="0"/>
              <a:t>_______________________________________________________________________________________________________________________________________________________________________________________________________________________________________</a:t>
            </a:r>
            <a:endParaRPr lang="en-GB" sz="1400" dirty="0"/>
          </a:p>
          <a:p>
            <a:endParaRPr lang="en-US" sz="1400" dirty="0"/>
          </a:p>
        </p:txBody>
      </p:sp>
    </p:spTree>
    <p:extLst>
      <p:ext uri="{BB962C8B-B14F-4D97-AF65-F5344CB8AC3E}">
        <p14:creationId xmlns:p14="http://schemas.microsoft.com/office/powerpoint/2010/main" val="4235011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9EC7D-369D-BA5A-0ADE-6E795089EF4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0F4ECF9-5439-CBB8-413F-DFDE8B0FF075}"/>
              </a:ext>
            </a:extLst>
          </p:cNvPr>
          <p:cNvPicPr>
            <a:picLocks noChangeAspect="1"/>
          </p:cNvPicPr>
          <p:nvPr/>
        </p:nvPicPr>
        <p:blipFill>
          <a:blip r:embed="rId2"/>
          <a:stretch>
            <a:fillRect/>
          </a:stretch>
        </p:blipFill>
        <p:spPr>
          <a:xfrm>
            <a:off x="-500" y="2255"/>
            <a:ext cx="6858000" cy="1770797"/>
          </a:xfrm>
          <a:prstGeom prst="rect">
            <a:avLst/>
          </a:prstGeom>
        </p:spPr>
      </p:pic>
      <p:sp>
        <p:nvSpPr>
          <p:cNvPr id="2" name="Freeform 5">
            <a:extLst>
              <a:ext uri="{FF2B5EF4-FFF2-40B4-BE49-F238E27FC236}">
                <a16:creationId xmlns:a16="http://schemas.microsoft.com/office/drawing/2014/main" id="{34E5568F-E836-5691-56A0-E0EEA8A76776}"/>
              </a:ext>
            </a:extLst>
          </p:cNvPr>
          <p:cNvSpPr/>
          <p:nvPr/>
        </p:nvSpPr>
        <p:spPr>
          <a:xfrm rot="-9712861">
            <a:off x="971509" y="7700143"/>
            <a:ext cx="1687060" cy="1630122"/>
          </a:xfrm>
          <a:custGeom>
            <a:avLst/>
            <a:gdLst/>
            <a:ahLst/>
            <a:cxnLst/>
            <a:rect l="l" t="t" r="r" b="b"/>
            <a:pathLst>
              <a:path w="1687060" h="1630122">
                <a:moveTo>
                  <a:pt x="0" y="0"/>
                </a:moveTo>
                <a:lnTo>
                  <a:pt x="1687060" y="0"/>
                </a:lnTo>
                <a:lnTo>
                  <a:pt x="1687060" y="1630122"/>
                </a:lnTo>
                <a:lnTo>
                  <a:pt x="0" y="163012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sz="1050">
              <a:latin typeface="Arial" panose="020B0604020202020204" pitchFamily="34" charset="0"/>
              <a:cs typeface="Arial" panose="020B0604020202020204" pitchFamily="34" charset="0"/>
            </a:endParaRPr>
          </a:p>
        </p:txBody>
      </p:sp>
      <p:grpSp>
        <p:nvGrpSpPr>
          <p:cNvPr id="3" name="Group 6">
            <a:extLst>
              <a:ext uri="{FF2B5EF4-FFF2-40B4-BE49-F238E27FC236}">
                <a16:creationId xmlns:a16="http://schemas.microsoft.com/office/drawing/2014/main" id="{4EF82782-8178-C0A7-9829-5D8F64E5F5EC}"/>
              </a:ext>
            </a:extLst>
          </p:cNvPr>
          <p:cNvGrpSpPr/>
          <p:nvPr/>
        </p:nvGrpSpPr>
        <p:grpSpPr>
          <a:xfrm>
            <a:off x="226470" y="3061406"/>
            <a:ext cx="6405059" cy="6595653"/>
            <a:chOff x="0" y="0"/>
            <a:chExt cx="2232700" cy="2299138"/>
          </a:xfrm>
        </p:grpSpPr>
        <p:sp>
          <p:nvSpPr>
            <p:cNvPr id="4" name="Freeform 7">
              <a:extLst>
                <a:ext uri="{FF2B5EF4-FFF2-40B4-BE49-F238E27FC236}">
                  <a16:creationId xmlns:a16="http://schemas.microsoft.com/office/drawing/2014/main" id="{CFDF4DA0-B7BB-2299-8C29-3081B4295A03}"/>
                </a:ext>
              </a:extLst>
            </p:cNvPr>
            <p:cNvSpPr/>
            <p:nvPr/>
          </p:nvSpPr>
          <p:spPr>
            <a:xfrm>
              <a:off x="0" y="0"/>
              <a:ext cx="2232700" cy="2299138"/>
            </a:xfrm>
            <a:custGeom>
              <a:avLst/>
              <a:gdLst/>
              <a:ahLst/>
              <a:cxnLst/>
              <a:rect l="l" t="t" r="r" b="b"/>
              <a:pathLst>
                <a:path w="2232700" h="2299138">
                  <a:moveTo>
                    <a:pt x="18131" y="0"/>
                  </a:moveTo>
                  <a:lnTo>
                    <a:pt x="2214569" y="0"/>
                  </a:lnTo>
                  <a:cubicBezTo>
                    <a:pt x="2224583" y="0"/>
                    <a:pt x="2232700" y="8117"/>
                    <a:pt x="2232700" y="18131"/>
                  </a:cubicBezTo>
                  <a:lnTo>
                    <a:pt x="2232700" y="2281007"/>
                  </a:lnTo>
                  <a:cubicBezTo>
                    <a:pt x="2232700" y="2291021"/>
                    <a:pt x="2224583" y="2299138"/>
                    <a:pt x="2214569" y="2299138"/>
                  </a:cubicBezTo>
                  <a:lnTo>
                    <a:pt x="18131" y="2299138"/>
                  </a:lnTo>
                  <a:cubicBezTo>
                    <a:pt x="8117" y="2299138"/>
                    <a:pt x="0" y="2291021"/>
                    <a:pt x="0" y="2281007"/>
                  </a:cubicBezTo>
                  <a:lnTo>
                    <a:pt x="0" y="18131"/>
                  </a:lnTo>
                  <a:cubicBezTo>
                    <a:pt x="0" y="8117"/>
                    <a:pt x="8117" y="0"/>
                    <a:pt x="18131" y="0"/>
                  </a:cubicBezTo>
                  <a:close/>
                </a:path>
              </a:pathLst>
            </a:custGeom>
            <a:solidFill>
              <a:srgbClr val="FFFFFF"/>
            </a:solidFill>
            <a:ln w="66675" cap="sq">
              <a:solidFill>
                <a:srgbClr val="6888EF"/>
              </a:solidFill>
              <a:prstDash val="solid"/>
              <a:miter/>
            </a:ln>
          </p:spPr>
          <p:txBody>
            <a:bodyPr/>
            <a:lstStyle/>
            <a:p>
              <a:endParaRPr lang="en-GB" sz="1050">
                <a:latin typeface="Arial" panose="020B0604020202020204" pitchFamily="34" charset="0"/>
                <a:cs typeface="Arial" panose="020B0604020202020204" pitchFamily="34" charset="0"/>
              </a:endParaRPr>
            </a:p>
          </p:txBody>
        </p:sp>
        <p:sp>
          <p:nvSpPr>
            <p:cNvPr id="6" name="TextBox 8">
              <a:extLst>
                <a:ext uri="{FF2B5EF4-FFF2-40B4-BE49-F238E27FC236}">
                  <a16:creationId xmlns:a16="http://schemas.microsoft.com/office/drawing/2014/main" id="{F4F45C41-91D1-541C-8A10-92666CC0DD6F}"/>
                </a:ext>
              </a:extLst>
            </p:cNvPr>
            <p:cNvSpPr txBox="1"/>
            <p:nvPr/>
          </p:nvSpPr>
          <p:spPr>
            <a:xfrm>
              <a:off x="0" y="-28575"/>
              <a:ext cx="2232700" cy="2327713"/>
            </a:xfrm>
            <a:prstGeom prst="rect">
              <a:avLst/>
            </a:prstGeom>
          </p:spPr>
          <p:txBody>
            <a:bodyPr lIns="50800" tIns="50800" rIns="50800" bIns="50800" rtlCol="0" anchor="ctr"/>
            <a:lstStyle/>
            <a:p>
              <a:pPr algn="ctr">
                <a:lnSpc>
                  <a:spcPts val="2100"/>
                </a:lnSpc>
              </a:pPr>
              <a:endParaRPr sz="1050">
                <a:latin typeface="Arial" panose="020B0604020202020204" pitchFamily="34" charset="0"/>
                <a:cs typeface="Arial" panose="020B0604020202020204" pitchFamily="34" charset="0"/>
              </a:endParaRPr>
            </a:p>
          </p:txBody>
        </p:sp>
      </p:grpSp>
      <p:sp>
        <p:nvSpPr>
          <p:cNvPr id="7" name="AutoShape 9">
            <a:extLst>
              <a:ext uri="{FF2B5EF4-FFF2-40B4-BE49-F238E27FC236}">
                <a16:creationId xmlns:a16="http://schemas.microsoft.com/office/drawing/2014/main" id="{EB3AE09F-9B1A-A527-EC32-4D7698CF4012}"/>
              </a:ext>
            </a:extLst>
          </p:cNvPr>
          <p:cNvSpPr/>
          <p:nvPr/>
        </p:nvSpPr>
        <p:spPr>
          <a:xfrm flipV="1">
            <a:off x="226470" y="6359233"/>
            <a:ext cx="6405059" cy="0"/>
          </a:xfrm>
          <a:prstGeom prst="line">
            <a:avLst/>
          </a:prstGeom>
          <a:ln w="66675" cap="flat">
            <a:solidFill>
              <a:srgbClr val="6888EF"/>
            </a:solidFill>
            <a:prstDash val="solid"/>
            <a:headEnd type="none" w="sm" len="sm"/>
            <a:tailEnd type="none" w="sm" len="sm"/>
          </a:ln>
        </p:spPr>
        <p:txBody>
          <a:bodyPr/>
          <a:lstStyle/>
          <a:p>
            <a:endParaRPr lang="en-GB" sz="1050">
              <a:latin typeface="Arial" panose="020B0604020202020204" pitchFamily="34" charset="0"/>
              <a:cs typeface="Arial" panose="020B0604020202020204" pitchFamily="34" charset="0"/>
            </a:endParaRPr>
          </a:p>
        </p:txBody>
      </p:sp>
      <p:sp>
        <p:nvSpPr>
          <p:cNvPr id="8" name="AutoShape 10">
            <a:extLst>
              <a:ext uri="{FF2B5EF4-FFF2-40B4-BE49-F238E27FC236}">
                <a16:creationId xmlns:a16="http://schemas.microsoft.com/office/drawing/2014/main" id="{4E08DFE9-35D4-CA77-C48B-B7B40BBAFA4D}"/>
              </a:ext>
            </a:extLst>
          </p:cNvPr>
          <p:cNvSpPr/>
          <p:nvPr/>
        </p:nvSpPr>
        <p:spPr>
          <a:xfrm>
            <a:off x="226470" y="4658688"/>
            <a:ext cx="6380463" cy="0"/>
          </a:xfrm>
          <a:prstGeom prst="line">
            <a:avLst/>
          </a:prstGeom>
          <a:ln w="66675" cap="flat">
            <a:solidFill>
              <a:srgbClr val="6888EF"/>
            </a:solidFill>
            <a:prstDash val="solid"/>
            <a:headEnd type="none" w="sm" len="sm"/>
            <a:tailEnd type="none" w="sm" len="sm"/>
          </a:ln>
        </p:spPr>
        <p:txBody>
          <a:bodyPr/>
          <a:lstStyle/>
          <a:p>
            <a:endParaRPr lang="en-GB" sz="1050">
              <a:latin typeface="Arial" panose="020B0604020202020204" pitchFamily="34" charset="0"/>
              <a:cs typeface="Arial" panose="020B0604020202020204" pitchFamily="34" charset="0"/>
            </a:endParaRPr>
          </a:p>
        </p:txBody>
      </p:sp>
      <p:sp>
        <p:nvSpPr>
          <p:cNvPr id="9" name="AutoShape 11">
            <a:extLst>
              <a:ext uri="{FF2B5EF4-FFF2-40B4-BE49-F238E27FC236}">
                <a16:creationId xmlns:a16="http://schemas.microsoft.com/office/drawing/2014/main" id="{8CDABD24-9F1B-637B-8CD1-C4B0DC9296D8}"/>
              </a:ext>
            </a:extLst>
          </p:cNvPr>
          <p:cNvSpPr/>
          <p:nvPr/>
        </p:nvSpPr>
        <p:spPr>
          <a:xfrm>
            <a:off x="226470" y="8030680"/>
            <a:ext cx="6380463" cy="0"/>
          </a:xfrm>
          <a:prstGeom prst="line">
            <a:avLst/>
          </a:prstGeom>
          <a:ln w="66675" cap="flat">
            <a:solidFill>
              <a:srgbClr val="6888EF"/>
            </a:solidFill>
            <a:prstDash val="solid"/>
            <a:headEnd type="none" w="sm" len="sm"/>
            <a:tailEnd type="none" w="sm" len="sm"/>
          </a:ln>
        </p:spPr>
        <p:txBody>
          <a:bodyPr/>
          <a:lstStyle/>
          <a:p>
            <a:endParaRPr lang="en-GB" sz="1050">
              <a:latin typeface="Arial" panose="020B0604020202020204" pitchFamily="34" charset="0"/>
              <a:cs typeface="Arial" panose="020B0604020202020204" pitchFamily="34" charset="0"/>
            </a:endParaRPr>
          </a:p>
        </p:txBody>
      </p:sp>
      <p:sp>
        <p:nvSpPr>
          <p:cNvPr id="10" name="AutoShape 12">
            <a:extLst>
              <a:ext uri="{FF2B5EF4-FFF2-40B4-BE49-F238E27FC236}">
                <a16:creationId xmlns:a16="http://schemas.microsoft.com/office/drawing/2014/main" id="{D4347B31-D202-9C13-F167-3C772316B503}"/>
              </a:ext>
            </a:extLst>
          </p:cNvPr>
          <p:cNvSpPr/>
          <p:nvPr/>
        </p:nvSpPr>
        <p:spPr>
          <a:xfrm flipH="1" flipV="1">
            <a:off x="3415735" y="3061406"/>
            <a:ext cx="25530" cy="6595653"/>
          </a:xfrm>
          <a:prstGeom prst="line">
            <a:avLst/>
          </a:prstGeom>
          <a:ln w="66675" cap="flat">
            <a:solidFill>
              <a:srgbClr val="6888EF"/>
            </a:solidFill>
            <a:prstDash val="solid"/>
            <a:headEnd type="none" w="sm" len="sm"/>
            <a:tailEnd type="none" w="sm" len="sm"/>
          </a:ln>
        </p:spPr>
        <p:txBody>
          <a:bodyPr/>
          <a:lstStyle/>
          <a:p>
            <a:endParaRPr lang="en-GB" sz="1050">
              <a:latin typeface="Arial" panose="020B0604020202020204" pitchFamily="34" charset="0"/>
              <a:cs typeface="Arial" panose="020B0604020202020204" pitchFamily="34" charset="0"/>
            </a:endParaRPr>
          </a:p>
        </p:txBody>
      </p:sp>
      <p:sp>
        <p:nvSpPr>
          <p:cNvPr id="11" name="AutoShape 13">
            <a:extLst>
              <a:ext uri="{FF2B5EF4-FFF2-40B4-BE49-F238E27FC236}">
                <a16:creationId xmlns:a16="http://schemas.microsoft.com/office/drawing/2014/main" id="{3C29F600-2D5F-EA6D-D3CB-DEC910F8FE00}"/>
              </a:ext>
            </a:extLst>
          </p:cNvPr>
          <p:cNvSpPr/>
          <p:nvPr/>
        </p:nvSpPr>
        <p:spPr>
          <a:xfrm flipH="1" flipV="1">
            <a:off x="5019132" y="3061535"/>
            <a:ext cx="25530" cy="6595653"/>
          </a:xfrm>
          <a:prstGeom prst="line">
            <a:avLst/>
          </a:prstGeom>
          <a:ln w="66675" cap="flat">
            <a:solidFill>
              <a:srgbClr val="6888EF"/>
            </a:solidFill>
            <a:prstDash val="solid"/>
            <a:headEnd type="none" w="sm" len="sm"/>
            <a:tailEnd type="none" w="sm" len="sm"/>
          </a:ln>
        </p:spPr>
        <p:txBody>
          <a:bodyPr/>
          <a:lstStyle/>
          <a:p>
            <a:endParaRPr lang="en-GB" sz="1050">
              <a:latin typeface="Arial" panose="020B0604020202020204" pitchFamily="34" charset="0"/>
              <a:cs typeface="Arial" panose="020B0604020202020204" pitchFamily="34" charset="0"/>
            </a:endParaRPr>
          </a:p>
        </p:txBody>
      </p:sp>
      <p:sp>
        <p:nvSpPr>
          <p:cNvPr id="12" name="AutoShape 14">
            <a:extLst>
              <a:ext uri="{FF2B5EF4-FFF2-40B4-BE49-F238E27FC236}">
                <a16:creationId xmlns:a16="http://schemas.microsoft.com/office/drawing/2014/main" id="{515490E4-FF22-07E9-1356-EC15CC886434}"/>
              </a:ext>
            </a:extLst>
          </p:cNvPr>
          <p:cNvSpPr/>
          <p:nvPr/>
        </p:nvSpPr>
        <p:spPr>
          <a:xfrm flipH="1" flipV="1">
            <a:off x="1837869" y="3061535"/>
            <a:ext cx="25530" cy="6595653"/>
          </a:xfrm>
          <a:prstGeom prst="line">
            <a:avLst/>
          </a:prstGeom>
          <a:ln w="66675" cap="flat">
            <a:solidFill>
              <a:srgbClr val="6888EF"/>
            </a:solidFill>
            <a:prstDash val="solid"/>
            <a:headEnd type="none" w="sm" len="sm"/>
            <a:tailEnd type="none" w="sm" len="sm"/>
          </a:ln>
        </p:spPr>
        <p:txBody>
          <a:bodyPr/>
          <a:lstStyle/>
          <a:p>
            <a:endParaRPr lang="en-GB" sz="1050">
              <a:latin typeface="Arial" panose="020B0604020202020204" pitchFamily="34" charset="0"/>
              <a:cs typeface="Arial" panose="020B0604020202020204" pitchFamily="34" charset="0"/>
            </a:endParaRPr>
          </a:p>
        </p:txBody>
      </p:sp>
      <p:sp>
        <p:nvSpPr>
          <p:cNvPr id="13" name="TextBox 15">
            <a:extLst>
              <a:ext uri="{FF2B5EF4-FFF2-40B4-BE49-F238E27FC236}">
                <a16:creationId xmlns:a16="http://schemas.microsoft.com/office/drawing/2014/main" id="{D656ADC4-96F6-E951-1BCF-9645A41207A3}"/>
              </a:ext>
            </a:extLst>
          </p:cNvPr>
          <p:cNvSpPr txBox="1"/>
          <p:nvPr/>
        </p:nvSpPr>
        <p:spPr>
          <a:xfrm>
            <a:off x="450556" y="3231859"/>
            <a:ext cx="1306118" cy="934743"/>
          </a:xfrm>
          <a:prstGeom prst="rect">
            <a:avLst/>
          </a:prstGeom>
        </p:spPr>
        <p:txBody>
          <a:bodyPr lIns="0" tIns="0" rIns="0" bIns="0" rtlCol="0" anchor="t">
            <a:spAutoFit/>
          </a:bodyPr>
          <a:lstStyle/>
          <a:p>
            <a:pPr fontAlgn="t">
              <a:lnSpc>
                <a:spcPts val="1500"/>
              </a:lnSpc>
              <a:buNone/>
            </a:pPr>
            <a:r>
              <a:rPr lang="en-GB" sz="1050" dirty="0">
                <a:latin typeface="Arial" panose="020B0604020202020204" pitchFamily="34" charset="0"/>
                <a:cs typeface="Arial" panose="020B0604020202020204" pitchFamily="34" charset="0"/>
              </a:rPr>
              <a:t>Read a short article on Henry VII’s consolidation of power and list</a:t>
            </a:r>
          </a:p>
          <a:p>
            <a:pPr algn="ctr">
              <a:lnSpc>
                <a:spcPts val="1388"/>
              </a:lnSpc>
            </a:pPr>
            <a:endParaRPr lang="en-US" sz="1050" dirty="0">
              <a:solidFill>
                <a:srgbClr val="737373"/>
              </a:solidFill>
              <a:latin typeface="Arial" panose="020B0604020202020204" pitchFamily="34" charset="0"/>
              <a:ea typeface="Farro"/>
              <a:cs typeface="Arial" panose="020B0604020202020204" pitchFamily="34" charset="0"/>
              <a:sym typeface="Farro"/>
            </a:endParaRPr>
          </a:p>
        </p:txBody>
      </p:sp>
      <p:sp>
        <p:nvSpPr>
          <p:cNvPr id="14" name="TextBox 16">
            <a:extLst>
              <a:ext uri="{FF2B5EF4-FFF2-40B4-BE49-F238E27FC236}">
                <a16:creationId xmlns:a16="http://schemas.microsoft.com/office/drawing/2014/main" id="{9D0D3A4F-E08F-8871-F415-E3D73AEFF524}"/>
              </a:ext>
            </a:extLst>
          </p:cNvPr>
          <p:cNvSpPr txBox="1"/>
          <p:nvPr/>
        </p:nvSpPr>
        <p:spPr>
          <a:xfrm>
            <a:off x="1957892" y="3290628"/>
            <a:ext cx="1573309" cy="925125"/>
          </a:xfrm>
          <a:prstGeom prst="rect">
            <a:avLst/>
          </a:prstGeom>
        </p:spPr>
        <p:txBody>
          <a:bodyPr lIns="0" tIns="0" rIns="0" bIns="0" rtlCol="0" anchor="t">
            <a:spAutoFit/>
          </a:bodyPr>
          <a:lstStyle/>
          <a:p>
            <a:pPr fontAlgn="t">
              <a:lnSpc>
                <a:spcPts val="1500"/>
              </a:lnSpc>
              <a:buNone/>
            </a:pPr>
            <a:r>
              <a:rPr lang="en-GB" sz="1050" dirty="0">
                <a:latin typeface="Arial" panose="020B0604020202020204" pitchFamily="34" charset="0"/>
                <a:cs typeface="Arial" panose="020B0604020202020204" pitchFamily="34" charset="0"/>
              </a:rPr>
              <a:t>Draw and label a Tudor government structure (Privy Council, monarch, Parliament).</a:t>
            </a:r>
          </a:p>
          <a:p>
            <a:pPr algn="ctr">
              <a:lnSpc>
                <a:spcPts val="1308"/>
              </a:lnSpc>
            </a:pPr>
            <a:endParaRPr lang="en-US" sz="1050" dirty="0">
              <a:solidFill>
                <a:srgbClr val="737373"/>
              </a:solidFill>
              <a:latin typeface="Arial" panose="020B0604020202020204" pitchFamily="34" charset="0"/>
              <a:ea typeface="Farro"/>
              <a:cs typeface="Arial" panose="020B0604020202020204" pitchFamily="34" charset="0"/>
              <a:sym typeface="Farro"/>
            </a:endParaRPr>
          </a:p>
        </p:txBody>
      </p:sp>
      <p:sp>
        <p:nvSpPr>
          <p:cNvPr id="15" name="TextBox 17">
            <a:extLst>
              <a:ext uri="{FF2B5EF4-FFF2-40B4-BE49-F238E27FC236}">
                <a16:creationId xmlns:a16="http://schemas.microsoft.com/office/drawing/2014/main" id="{CF607761-0F0A-A3F6-3159-2AFD60524933}"/>
              </a:ext>
            </a:extLst>
          </p:cNvPr>
          <p:cNvSpPr txBox="1"/>
          <p:nvPr/>
        </p:nvSpPr>
        <p:spPr>
          <a:xfrm>
            <a:off x="434413" y="4789392"/>
            <a:ext cx="1308963" cy="1136721"/>
          </a:xfrm>
          <a:prstGeom prst="rect">
            <a:avLst/>
          </a:prstGeom>
        </p:spPr>
        <p:txBody>
          <a:bodyPr lIns="0" tIns="0" rIns="0" bIns="0" rtlCol="0" anchor="t">
            <a:spAutoFit/>
          </a:bodyPr>
          <a:lstStyle/>
          <a:p>
            <a:pPr fontAlgn="t">
              <a:lnSpc>
                <a:spcPts val="1500"/>
              </a:lnSpc>
              <a:buNone/>
            </a:pPr>
            <a:r>
              <a:rPr lang="en-GB" sz="1050" dirty="0">
                <a:latin typeface="Arial" panose="020B0604020202020204" pitchFamily="34" charset="0"/>
                <a:cs typeface="Arial" panose="020B0604020202020204" pitchFamily="34" charset="0"/>
              </a:rPr>
              <a:t>Read a historian’s interpretation of Henry VIII’s foreign policy and summarise the argument.</a:t>
            </a:r>
          </a:p>
          <a:p>
            <a:pPr algn="ctr">
              <a:lnSpc>
                <a:spcPts val="1526"/>
              </a:lnSpc>
            </a:pPr>
            <a:endParaRPr lang="en-US" sz="1050" dirty="0">
              <a:solidFill>
                <a:srgbClr val="737373"/>
              </a:solidFill>
              <a:latin typeface="Arial" panose="020B0604020202020204" pitchFamily="34" charset="0"/>
              <a:ea typeface="Farro"/>
              <a:cs typeface="Arial" panose="020B0604020202020204" pitchFamily="34" charset="0"/>
              <a:sym typeface="Farro"/>
            </a:endParaRPr>
          </a:p>
        </p:txBody>
      </p:sp>
      <p:sp>
        <p:nvSpPr>
          <p:cNvPr id="16" name="TextBox 18">
            <a:extLst>
              <a:ext uri="{FF2B5EF4-FFF2-40B4-BE49-F238E27FC236}">
                <a16:creationId xmlns:a16="http://schemas.microsoft.com/office/drawing/2014/main" id="{491D4C86-EB3C-8091-A1AC-70D47F6AA5DA}"/>
              </a:ext>
            </a:extLst>
          </p:cNvPr>
          <p:cNvSpPr txBox="1"/>
          <p:nvPr/>
        </p:nvSpPr>
        <p:spPr>
          <a:xfrm>
            <a:off x="5243355" y="4812987"/>
            <a:ext cx="1164885" cy="1615827"/>
          </a:xfrm>
          <a:prstGeom prst="rect">
            <a:avLst/>
          </a:prstGeom>
        </p:spPr>
        <p:txBody>
          <a:bodyPr lIns="0" tIns="0" rIns="0" bIns="0" rtlCol="0" anchor="t">
            <a:spAutoFit/>
          </a:bodyPr>
          <a:lstStyle/>
          <a:p>
            <a:pPr fontAlgn="t">
              <a:buNone/>
            </a:pPr>
            <a:r>
              <a:rPr lang="en-GB" sz="1050" dirty="0">
                <a:latin typeface="Arial" panose="020B0604020202020204" pitchFamily="34" charset="0"/>
                <a:cs typeface="Arial" panose="020B0604020202020204" pitchFamily="34" charset="0"/>
              </a:rPr>
              <a:t>Create an A4 revision sheet on Tudor rebellions (e.g. Pilgrimage of Grace), using case studies like Fountains Abbey (visit or virtual tour).</a:t>
            </a:r>
          </a:p>
          <a:p>
            <a:pPr algn="ctr"/>
            <a:endParaRPr lang="en-US" sz="1050" dirty="0">
              <a:solidFill>
                <a:srgbClr val="737373"/>
              </a:solidFill>
              <a:latin typeface="Arial" panose="020B0604020202020204" pitchFamily="34" charset="0"/>
              <a:ea typeface="Farro"/>
              <a:cs typeface="Arial" panose="020B0604020202020204" pitchFamily="34" charset="0"/>
              <a:sym typeface="Farro"/>
            </a:endParaRPr>
          </a:p>
        </p:txBody>
      </p:sp>
      <p:sp>
        <p:nvSpPr>
          <p:cNvPr id="17" name="TextBox 19">
            <a:extLst>
              <a:ext uri="{FF2B5EF4-FFF2-40B4-BE49-F238E27FC236}">
                <a16:creationId xmlns:a16="http://schemas.microsoft.com/office/drawing/2014/main" id="{C8B33040-7D06-34A2-07FE-1BEA3F89A85F}"/>
              </a:ext>
            </a:extLst>
          </p:cNvPr>
          <p:cNvSpPr txBox="1"/>
          <p:nvPr/>
        </p:nvSpPr>
        <p:spPr>
          <a:xfrm>
            <a:off x="1857852" y="5351417"/>
            <a:ext cx="1570649" cy="705321"/>
          </a:xfrm>
          <a:prstGeom prst="rect">
            <a:avLst/>
          </a:prstGeom>
        </p:spPr>
        <p:txBody>
          <a:bodyPr lIns="0" tIns="0" rIns="0" bIns="0" rtlCol="0" anchor="t">
            <a:spAutoFit/>
          </a:bodyPr>
          <a:lstStyle/>
          <a:p>
            <a:pPr algn="ctr">
              <a:lnSpc>
                <a:spcPts val="1089"/>
              </a:lnSpc>
            </a:pPr>
            <a:r>
              <a:rPr lang="en-US" sz="1050" dirty="0">
                <a:solidFill>
                  <a:srgbClr val="737373"/>
                </a:solidFill>
                <a:latin typeface="Arial" panose="020B0604020202020204" pitchFamily="34" charset="0"/>
                <a:ea typeface="Farro"/>
                <a:cs typeface="Arial" panose="020B0604020202020204" pitchFamily="34" charset="0"/>
                <a:sym typeface="Farro"/>
              </a:rPr>
              <a:t>Read the following, </a:t>
            </a:r>
          </a:p>
          <a:p>
            <a:pPr algn="ctr">
              <a:lnSpc>
                <a:spcPts val="1089"/>
              </a:lnSpc>
            </a:pPr>
            <a:r>
              <a:rPr lang="en-GB" sz="1050" dirty="0">
                <a:latin typeface="Arial" panose="020B0604020202020204" pitchFamily="34" charset="0"/>
                <a:cs typeface="Arial" panose="020B0604020202020204" pitchFamily="34" charset="0"/>
              </a:rPr>
              <a:t>John Guy – </a:t>
            </a:r>
            <a:r>
              <a:rPr lang="en-GB" sz="1050" i="1" dirty="0">
                <a:latin typeface="Arial" panose="020B0604020202020204" pitchFamily="34" charset="0"/>
                <a:cs typeface="Arial" panose="020B0604020202020204" pitchFamily="34" charset="0"/>
              </a:rPr>
              <a:t>Tudor England</a:t>
            </a:r>
            <a:endParaRPr lang="en-GB" sz="1050" dirty="0">
              <a:latin typeface="Arial" panose="020B0604020202020204" pitchFamily="34" charset="0"/>
              <a:cs typeface="Arial" panose="020B0604020202020204" pitchFamily="34" charset="0"/>
            </a:endParaRPr>
          </a:p>
          <a:p>
            <a:pPr algn="ctr">
              <a:lnSpc>
                <a:spcPts val="1089"/>
              </a:lnSpc>
            </a:pPr>
            <a:endParaRPr lang="en-US" sz="1050" dirty="0">
              <a:solidFill>
                <a:srgbClr val="737373"/>
              </a:solidFill>
              <a:latin typeface="Arial" panose="020B0604020202020204" pitchFamily="34" charset="0"/>
              <a:ea typeface="Farro"/>
              <a:cs typeface="Arial" panose="020B0604020202020204" pitchFamily="34" charset="0"/>
              <a:sym typeface="Farro"/>
            </a:endParaRPr>
          </a:p>
          <a:p>
            <a:pPr algn="ctr">
              <a:lnSpc>
                <a:spcPts val="1089"/>
              </a:lnSpc>
            </a:pPr>
            <a:endParaRPr lang="en-US" sz="1050" dirty="0">
              <a:solidFill>
                <a:srgbClr val="737373"/>
              </a:solidFill>
              <a:latin typeface="Arial" panose="020B0604020202020204" pitchFamily="34" charset="0"/>
              <a:ea typeface="Farro"/>
              <a:cs typeface="Arial" panose="020B0604020202020204" pitchFamily="34" charset="0"/>
              <a:sym typeface="Farro"/>
            </a:endParaRPr>
          </a:p>
        </p:txBody>
      </p:sp>
      <p:sp>
        <p:nvSpPr>
          <p:cNvPr id="18" name="TextBox 20">
            <a:extLst>
              <a:ext uri="{FF2B5EF4-FFF2-40B4-BE49-F238E27FC236}">
                <a16:creationId xmlns:a16="http://schemas.microsoft.com/office/drawing/2014/main" id="{8371D750-9A52-B867-7645-16F0E07FA8C2}"/>
              </a:ext>
            </a:extLst>
          </p:cNvPr>
          <p:cNvSpPr txBox="1"/>
          <p:nvPr/>
        </p:nvSpPr>
        <p:spPr>
          <a:xfrm>
            <a:off x="1978053" y="8304835"/>
            <a:ext cx="1406407" cy="769441"/>
          </a:xfrm>
          <a:prstGeom prst="rect">
            <a:avLst/>
          </a:prstGeom>
        </p:spPr>
        <p:txBody>
          <a:bodyPr wrap="square" lIns="0" tIns="0" rIns="0" bIns="0" rtlCol="0" anchor="t">
            <a:spAutoFit/>
          </a:bodyPr>
          <a:lstStyle/>
          <a:p>
            <a:pPr fontAlgn="t">
              <a:lnSpc>
                <a:spcPts val="1500"/>
              </a:lnSpc>
              <a:buNone/>
            </a:pPr>
            <a:r>
              <a:rPr lang="en-GB" sz="1050" dirty="0">
                <a:latin typeface="Arial" panose="020B0604020202020204" pitchFamily="34" charset="0"/>
                <a:cs typeface="Arial" panose="020B0604020202020204" pitchFamily="34" charset="0"/>
              </a:rPr>
              <a:t>Listen to a podcast such as BBC In Our Time (Henry VIII / Elizabeth I) </a:t>
            </a:r>
          </a:p>
        </p:txBody>
      </p:sp>
      <p:sp>
        <p:nvSpPr>
          <p:cNvPr id="19" name="TextBox 21">
            <a:extLst>
              <a:ext uri="{FF2B5EF4-FFF2-40B4-BE49-F238E27FC236}">
                <a16:creationId xmlns:a16="http://schemas.microsoft.com/office/drawing/2014/main" id="{6368C6C2-62C5-DFFE-BCDE-051FC857614B}"/>
              </a:ext>
            </a:extLst>
          </p:cNvPr>
          <p:cNvSpPr txBox="1"/>
          <p:nvPr/>
        </p:nvSpPr>
        <p:spPr>
          <a:xfrm>
            <a:off x="5116921" y="3433862"/>
            <a:ext cx="1342575" cy="334515"/>
          </a:xfrm>
          <a:prstGeom prst="rect">
            <a:avLst/>
          </a:prstGeom>
        </p:spPr>
        <p:txBody>
          <a:bodyPr lIns="0" tIns="0" rIns="0" bIns="0" rtlCol="0" anchor="t">
            <a:spAutoFit/>
          </a:bodyPr>
          <a:lstStyle/>
          <a:p>
            <a:pPr algn="ctr">
              <a:lnSpc>
                <a:spcPts val="1308"/>
              </a:lnSpc>
            </a:pPr>
            <a:endParaRPr lang="en-US" sz="1050" dirty="0">
              <a:solidFill>
                <a:srgbClr val="737373"/>
              </a:solidFill>
              <a:latin typeface="Arial" panose="020B0604020202020204" pitchFamily="34" charset="0"/>
              <a:ea typeface="Farro"/>
              <a:cs typeface="Arial" panose="020B0604020202020204" pitchFamily="34" charset="0"/>
              <a:sym typeface="Farro"/>
            </a:endParaRPr>
          </a:p>
          <a:p>
            <a:pPr algn="ctr">
              <a:lnSpc>
                <a:spcPts val="1308"/>
              </a:lnSpc>
            </a:pPr>
            <a:endParaRPr lang="en-US" sz="1050" dirty="0">
              <a:solidFill>
                <a:srgbClr val="737373"/>
              </a:solidFill>
              <a:latin typeface="Arial" panose="020B0604020202020204" pitchFamily="34" charset="0"/>
              <a:ea typeface="Farro"/>
              <a:cs typeface="Arial" panose="020B0604020202020204" pitchFamily="34" charset="0"/>
              <a:sym typeface="Farro"/>
            </a:endParaRPr>
          </a:p>
        </p:txBody>
      </p:sp>
      <p:sp>
        <p:nvSpPr>
          <p:cNvPr id="20" name="TextBox 22">
            <a:extLst>
              <a:ext uri="{FF2B5EF4-FFF2-40B4-BE49-F238E27FC236}">
                <a16:creationId xmlns:a16="http://schemas.microsoft.com/office/drawing/2014/main" id="{A6EEA260-C429-EA0B-4A06-5992E4C9B261}"/>
              </a:ext>
            </a:extLst>
          </p:cNvPr>
          <p:cNvSpPr txBox="1"/>
          <p:nvPr/>
        </p:nvSpPr>
        <p:spPr>
          <a:xfrm>
            <a:off x="389079" y="8226466"/>
            <a:ext cx="1465442" cy="1292662"/>
          </a:xfrm>
          <a:prstGeom prst="rect">
            <a:avLst/>
          </a:prstGeom>
        </p:spPr>
        <p:txBody>
          <a:bodyPr lIns="0" tIns="0" rIns="0" bIns="0" rtlCol="0" anchor="t">
            <a:spAutoFit/>
          </a:bodyPr>
          <a:lstStyle/>
          <a:p>
            <a:pPr fontAlgn="t">
              <a:buNone/>
            </a:pPr>
            <a:r>
              <a:rPr lang="en-GB" sz="1050" dirty="0">
                <a:latin typeface="Arial" panose="020B0604020202020204" pitchFamily="34" charset="0"/>
                <a:cs typeface="Arial" panose="020B0604020202020204" pitchFamily="34" charset="0"/>
              </a:rPr>
              <a:t>Visit an online archive such as The National Archives (Kew) or British Library Tudor collections, find one primary source, and summarise it.</a:t>
            </a:r>
          </a:p>
          <a:p>
            <a:pPr algn="ctr"/>
            <a:endParaRPr lang="en-US" sz="1050" dirty="0">
              <a:solidFill>
                <a:srgbClr val="737373"/>
              </a:solidFill>
              <a:latin typeface="Arial" panose="020B0604020202020204" pitchFamily="34" charset="0"/>
              <a:ea typeface="Farro"/>
              <a:cs typeface="Arial" panose="020B0604020202020204" pitchFamily="34" charset="0"/>
              <a:sym typeface="Farro"/>
            </a:endParaRPr>
          </a:p>
        </p:txBody>
      </p:sp>
      <p:sp>
        <p:nvSpPr>
          <p:cNvPr id="21" name="TextBox 23">
            <a:extLst>
              <a:ext uri="{FF2B5EF4-FFF2-40B4-BE49-F238E27FC236}">
                <a16:creationId xmlns:a16="http://schemas.microsoft.com/office/drawing/2014/main" id="{9FC5AB19-BA0C-7D64-8D7E-5183CF30530B}"/>
              </a:ext>
            </a:extLst>
          </p:cNvPr>
          <p:cNvSpPr txBox="1"/>
          <p:nvPr/>
        </p:nvSpPr>
        <p:spPr>
          <a:xfrm>
            <a:off x="359914" y="6842976"/>
            <a:ext cx="1325995" cy="538609"/>
          </a:xfrm>
          <a:prstGeom prst="rect">
            <a:avLst/>
          </a:prstGeom>
        </p:spPr>
        <p:txBody>
          <a:bodyPr wrap="square" lIns="0" tIns="0" rIns="0" bIns="0" rtlCol="0" anchor="t">
            <a:spAutoFit/>
          </a:bodyPr>
          <a:lstStyle/>
          <a:p>
            <a:pPr algn="ctr">
              <a:lnSpc>
                <a:spcPts val="1417"/>
              </a:lnSpc>
            </a:pPr>
            <a:r>
              <a:rPr lang="en-US" sz="1050" dirty="0">
                <a:solidFill>
                  <a:srgbClr val="737373"/>
                </a:solidFill>
                <a:latin typeface="Arial" panose="020B0604020202020204" pitchFamily="34" charset="0"/>
                <a:ea typeface="Farro"/>
                <a:cs typeface="Arial" panose="020B0604020202020204" pitchFamily="34" charset="0"/>
                <a:sym typeface="Farro"/>
              </a:rPr>
              <a:t>Listen to, History Extra podcast on the Tudors</a:t>
            </a:r>
          </a:p>
        </p:txBody>
      </p:sp>
      <p:sp>
        <p:nvSpPr>
          <p:cNvPr id="22" name="TextBox 24">
            <a:extLst>
              <a:ext uri="{FF2B5EF4-FFF2-40B4-BE49-F238E27FC236}">
                <a16:creationId xmlns:a16="http://schemas.microsoft.com/office/drawing/2014/main" id="{01B277B4-745E-7E2D-E54E-1FBC98937C43}"/>
              </a:ext>
            </a:extLst>
          </p:cNvPr>
          <p:cNvSpPr txBox="1"/>
          <p:nvPr/>
        </p:nvSpPr>
        <p:spPr>
          <a:xfrm>
            <a:off x="3532893" y="6515198"/>
            <a:ext cx="1359860" cy="1334789"/>
          </a:xfrm>
          <a:prstGeom prst="rect">
            <a:avLst/>
          </a:prstGeom>
        </p:spPr>
        <p:txBody>
          <a:bodyPr lIns="0" tIns="0" rIns="0" bIns="0" rtlCol="0" anchor="t">
            <a:spAutoFit/>
          </a:bodyPr>
          <a:lstStyle/>
          <a:p>
            <a:pPr algn="ctr">
              <a:lnSpc>
                <a:spcPts val="1308"/>
              </a:lnSpc>
            </a:pPr>
            <a:r>
              <a:rPr lang="en-GB" sz="1050" dirty="0">
                <a:latin typeface="Arial" panose="020B0604020202020204" pitchFamily="34" charset="0"/>
                <a:cs typeface="Arial" panose="020B0604020202020204" pitchFamily="34" charset="0"/>
              </a:rPr>
              <a:t>Read a chapter from </a:t>
            </a:r>
            <a:r>
              <a:rPr lang="en-GB" sz="1050" i="1" dirty="0">
                <a:latin typeface="Arial" panose="020B0604020202020204" pitchFamily="34" charset="0"/>
                <a:cs typeface="Arial" panose="020B0604020202020204" pitchFamily="34" charset="0"/>
              </a:rPr>
              <a:t>Eamon Duffy – The Stripping of the Altars</a:t>
            </a:r>
            <a:r>
              <a:rPr lang="en-GB" sz="1050" dirty="0">
                <a:latin typeface="Arial" panose="020B0604020202020204" pitchFamily="34" charset="0"/>
                <a:cs typeface="Arial" panose="020B0604020202020204" pitchFamily="34" charset="0"/>
              </a:rPr>
              <a:t> and note 4 consequences of the Dissolution of the Monasteries.</a:t>
            </a:r>
          </a:p>
          <a:p>
            <a:pPr algn="ctr">
              <a:lnSpc>
                <a:spcPts val="1308"/>
              </a:lnSpc>
            </a:pPr>
            <a:r>
              <a:rPr lang="en-US" sz="1050" dirty="0">
                <a:solidFill>
                  <a:srgbClr val="737373"/>
                </a:solidFill>
                <a:latin typeface="Arial" panose="020B0604020202020204" pitchFamily="34" charset="0"/>
                <a:ea typeface="Farro"/>
                <a:cs typeface="Arial" panose="020B0604020202020204" pitchFamily="34" charset="0"/>
                <a:sym typeface="Farro"/>
              </a:rPr>
              <a:t>cards</a:t>
            </a:r>
          </a:p>
        </p:txBody>
      </p:sp>
      <p:sp>
        <p:nvSpPr>
          <p:cNvPr id="23" name="TextBox 25">
            <a:extLst>
              <a:ext uri="{FF2B5EF4-FFF2-40B4-BE49-F238E27FC236}">
                <a16:creationId xmlns:a16="http://schemas.microsoft.com/office/drawing/2014/main" id="{62F2168D-28AF-A3C9-60F2-EA2B8FE0BFD5}"/>
              </a:ext>
            </a:extLst>
          </p:cNvPr>
          <p:cNvSpPr txBox="1"/>
          <p:nvPr/>
        </p:nvSpPr>
        <p:spPr>
          <a:xfrm>
            <a:off x="3593225" y="3420273"/>
            <a:ext cx="1273948" cy="1116459"/>
          </a:xfrm>
          <a:prstGeom prst="rect">
            <a:avLst/>
          </a:prstGeom>
        </p:spPr>
        <p:txBody>
          <a:bodyPr lIns="0" tIns="0" rIns="0" bIns="0" rtlCol="0" anchor="t">
            <a:spAutoFit/>
          </a:bodyPr>
          <a:lstStyle/>
          <a:p>
            <a:pPr fontAlgn="t">
              <a:lnSpc>
                <a:spcPts val="1500"/>
              </a:lnSpc>
              <a:buNone/>
            </a:pPr>
            <a:r>
              <a:rPr lang="en-GB" sz="1050" dirty="0">
                <a:latin typeface="Arial" panose="020B0604020202020204" pitchFamily="34" charset="0"/>
                <a:cs typeface="Arial" panose="020B0604020202020204" pitchFamily="34" charset="0"/>
              </a:rPr>
              <a:t>Watch a documentary on Henry VIII’s break with Rome and write 3 key causes.</a:t>
            </a:r>
          </a:p>
          <a:p>
            <a:pPr algn="ctr">
              <a:lnSpc>
                <a:spcPts val="1199"/>
              </a:lnSpc>
            </a:pPr>
            <a:endParaRPr lang="en-US" sz="1050" dirty="0">
              <a:solidFill>
                <a:srgbClr val="737373"/>
              </a:solidFill>
              <a:latin typeface="Arial" panose="020B0604020202020204" pitchFamily="34" charset="0"/>
              <a:ea typeface="Farro"/>
              <a:cs typeface="Arial" panose="020B0604020202020204" pitchFamily="34" charset="0"/>
              <a:sym typeface="Farro"/>
            </a:endParaRPr>
          </a:p>
        </p:txBody>
      </p:sp>
      <p:sp>
        <p:nvSpPr>
          <p:cNvPr id="24" name="TextBox 26">
            <a:extLst>
              <a:ext uri="{FF2B5EF4-FFF2-40B4-BE49-F238E27FC236}">
                <a16:creationId xmlns:a16="http://schemas.microsoft.com/office/drawing/2014/main" id="{4AB1A529-C979-1237-FFCE-377BA17407D9}"/>
              </a:ext>
            </a:extLst>
          </p:cNvPr>
          <p:cNvSpPr txBox="1"/>
          <p:nvPr/>
        </p:nvSpPr>
        <p:spPr>
          <a:xfrm>
            <a:off x="3493653" y="8281473"/>
            <a:ext cx="1573309" cy="430695"/>
          </a:xfrm>
          <a:prstGeom prst="rect">
            <a:avLst/>
          </a:prstGeom>
        </p:spPr>
        <p:txBody>
          <a:bodyPr lIns="0" tIns="0" rIns="0" bIns="0" rtlCol="0" anchor="t">
            <a:spAutoFit/>
          </a:bodyPr>
          <a:lstStyle/>
          <a:p>
            <a:pPr algn="ctr">
              <a:lnSpc>
                <a:spcPts val="1308"/>
              </a:lnSpc>
            </a:pPr>
            <a:r>
              <a:rPr lang="en-US" sz="1050" dirty="0">
                <a:solidFill>
                  <a:srgbClr val="737373"/>
                </a:solidFill>
                <a:latin typeface="Arial" panose="020B0604020202020204" pitchFamily="34" charset="0"/>
                <a:ea typeface="Farro"/>
                <a:cs typeface="Arial" panose="020B0604020202020204" pitchFamily="34" charset="0"/>
                <a:sym typeface="Farro"/>
              </a:rPr>
              <a:t>.</a:t>
            </a:r>
          </a:p>
          <a:p>
            <a:pPr algn="ctr">
              <a:lnSpc>
                <a:spcPts val="2289"/>
              </a:lnSpc>
            </a:pPr>
            <a:endParaRPr lang="en-US" sz="1050" dirty="0">
              <a:solidFill>
                <a:srgbClr val="737373"/>
              </a:solidFill>
              <a:latin typeface="Arial" panose="020B0604020202020204" pitchFamily="34" charset="0"/>
              <a:ea typeface="Farro"/>
              <a:cs typeface="Arial" panose="020B0604020202020204" pitchFamily="34" charset="0"/>
              <a:sym typeface="Farro"/>
            </a:endParaRPr>
          </a:p>
        </p:txBody>
      </p:sp>
      <p:sp>
        <p:nvSpPr>
          <p:cNvPr id="25" name="TextBox 27">
            <a:extLst>
              <a:ext uri="{FF2B5EF4-FFF2-40B4-BE49-F238E27FC236}">
                <a16:creationId xmlns:a16="http://schemas.microsoft.com/office/drawing/2014/main" id="{1FBCC644-8D65-3049-6B60-02558A288AB7}"/>
              </a:ext>
            </a:extLst>
          </p:cNvPr>
          <p:cNvSpPr txBox="1"/>
          <p:nvPr/>
        </p:nvSpPr>
        <p:spPr>
          <a:xfrm>
            <a:off x="3535225" y="4993641"/>
            <a:ext cx="1441379" cy="961802"/>
          </a:xfrm>
          <a:prstGeom prst="rect">
            <a:avLst/>
          </a:prstGeom>
        </p:spPr>
        <p:txBody>
          <a:bodyPr wrap="square" lIns="0" tIns="0" rIns="0" bIns="0" rtlCol="0" anchor="t">
            <a:spAutoFit/>
          </a:bodyPr>
          <a:lstStyle/>
          <a:p>
            <a:pPr fontAlgn="t">
              <a:lnSpc>
                <a:spcPts val="1500"/>
              </a:lnSpc>
              <a:buNone/>
            </a:pPr>
            <a:r>
              <a:rPr lang="en-GB" sz="1050" dirty="0">
                <a:latin typeface="Arial" panose="020B0604020202020204" pitchFamily="34" charset="0"/>
                <a:cs typeface="Arial" panose="020B0604020202020204" pitchFamily="34" charset="0"/>
              </a:rPr>
              <a:t>Watch a documentary such as BBC: Henry VIII: Mind of a Tyrant and write 3 key causes of the Break with Rome.</a:t>
            </a:r>
          </a:p>
        </p:txBody>
      </p:sp>
      <p:sp>
        <p:nvSpPr>
          <p:cNvPr id="26" name="TextBox 28">
            <a:extLst>
              <a:ext uri="{FF2B5EF4-FFF2-40B4-BE49-F238E27FC236}">
                <a16:creationId xmlns:a16="http://schemas.microsoft.com/office/drawing/2014/main" id="{5A50E9A2-23E8-A55F-32B6-CEB91D7485D8}"/>
              </a:ext>
            </a:extLst>
          </p:cNvPr>
          <p:cNvSpPr txBox="1"/>
          <p:nvPr/>
        </p:nvSpPr>
        <p:spPr>
          <a:xfrm>
            <a:off x="5248527" y="8354657"/>
            <a:ext cx="1166613" cy="752001"/>
          </a:xfrm>
          <a:prstGeom prst="rect">
            <a:avLst/>
          </a:prstGeom>
        </p:spPr>
        <p:txBody>
          <a:bodyPr lIns="0" tIns="0" rIns="0" bIns="0" rtlCol="0" anchor="t">
            <a:spAutoFit/>
          </a:bodyPr>
          <a:lstStyle/>
          <a:p>
            <a:pPr algn="ctr">
              <a:lnSpc>
                <a:spcPts val="1526"/>
              </a:lnSpc>
            </a:pPr>
            <a:r>
              <a:rPr lang="en-US" sz="1050" dirty="0">
                <a:solidFill>
                  <a:srgbClr val="737373"/>
                </a:solidFill>
                <a:latin typeface="Arial" panose="020B0604020202020204" pitchFamily="34" charset="0"/>
                <a:ea typeface="Farro"/>
                <a:cs typeface="Arial" panose="020B0604020202020204" pitchFamily="34" charset="0"/>
                <a:sym typeface="Farro"/>
              </a:rPr>
              <a:t>Read, </a:t>
            </a:r>
            <a:r>
              <a:rPr lang="en-GB" sz="1050" dirty="0">
                <a:latin typeface="Arial" panose="020B0604020202020204" pitchFamily="34" charset="0"/>
                <a:cs typeface="Arial" panose="020B0604020202020204" pitchFamily="34" charset="0"/>
              </a:rPr>
              <a:t>David Loades – </a:t>
            </a:r>
            <a:r>
              <a:rPr lang="en-GB" sz="1050" i="1" dirty="0">
                <a:latin typeface="Arial" panose="020B0604020202020204" pitchFamily="34" charset="0"/>
                <a:cs typeface="Arial" panose="020B0604020202020204" pitchFamily="34" charset="0"/>
              </a:rPr>
              <a:t>Mary Tudor: A Life</a:t>
            </a:r>
            <a:endParaRPr lang="en-US" sz="1050" dirty="0">
              <a:solidFill>
                <a:srgbClr val="737373"/>
              </a:solidFill>
              <a:latin typeface="Arial" panose="020B0604020202020204" pitchFamily="34" charset="0"/>
              <a:ea typeface="Farro"/>
              <a:cs typeface="Arial" panose="020B0604020202020204" pitchFamily="34" charset="0"/>
              <a:sym typeface="Farro"/>
            </a:endParaRPr>
          </a:p>
          <a:p>
            <a:pPr algn="ctr">
              <a:lnSpc>
                <a:spcPts val="1526"/>
              </a:lnSpc>
            </a:pPr>
            <a:endParaRPr lang="en-US" sz="1050" dirty="0">
              <a:solidFill>
                <a:srgbClr val="737373"/>
              </a:solidFill>
              <a:latin typeface="Arial" panose="020B0604020202020204" pitchFamily="34" charset="0"/>
              <a:ea typeface="Farro"/>
              <a:cs typeface="Arial" panose="020B0604020202020204" pitchFamily="34" charset="0"/>
              <a:sym typeface="Farro"/>
            </a:endParaRPr>
          </a:p>
        </p:txBody>
      </p:sp>
      <p:sp>
        <p:nvSpPr>
          <p:cNvPr id="28" name="TextBox 32">
            <a:extLst>
              <a:ext uri="{FF2B5EF4-FFF2-40B4-BE49-F238E27FC236}">
                <a16:creationId xmlns:a16="http://schemas.microsoft.com/office/drawing/2014/main" id="{45E8CD97-49E7-A276-0CAE-B6F7AEBE4E0A}"/>
              </a:ext>
            </a:extLst>
          </p:cNvPr>
          <p:cNvSpPr txBox="1"/>
          <p:nvPr/>
        </p:nvSpPr>
        <p:spPr>
          <a:xfrm>
            <a:off x="-226586" y="1597567"/>
            <a:ext cx="3787133" cy="1652073"/>
          </a:xfrm>
          <a:prstGeom prst="rect">
            <a:avLst/>
          </a:prstGeom>
        </p:spPr>
        <p:txBody>
          <a:bodyPr lIns="0" tIns="0" rIns="0" bIns="0" rtlCol="0" anchor="t">
            <a:spAutoFit/>
          </a:bodyPr>
          <a:lstStyle/>
          <a:p>
            <a:pPr algn="ctr">
              <a:lnSpc>
                <a:spcPts val="12890"/>
              </a:lnSpc>
            </a:pPr>
            <a:r>
              <a:rPr lang="en-US" sz="9207" dirty="0">
                <a:solidFill>
                  <a:srgbClr val="4472EB">
                    <a:alpha val="84706"/>
                  </a:srgbClr>
                </a:solidFill>
                <a:latin typeface="Cubao"/>
                <a:ea typeface="Cubao"/>
                <a:cs typeface="Cubao"/>
                <a:sym typeface="Cubao"/>
              </a:rPr>
              <a:t>Bingo</a:t>
            </a:r>
          </a:p>
        </p:txBody>
      </p:sp>
      <p:sp>
        <p:nvSpPr>
          <p:cNvPr id="29" name="TextBox 33">
            <a:extLst>
              <a:ext uri="{FF2B5EF4-FFF2-40B4-BE49-F238E27FC236}">
                <a16:creationId xmlns:a16="http://schemas.microsoft.com/office/drawing/2014/main" id="{66AB27CA-C146-CAB8-AA69-218200C55066}"/>
              </a:ext>
            </a:extLst>
          </p:cNvPr>
          <p:cNvSpPr txBox="1"/>
          <p:nvPr/>
        </p:nvSpPr>
        <p:spPr>
          <a:xfrm>
            <a:off x="-488031" y="1587389"/>
            <a:ext cx="4310021" cy="412613"/>
          </a:xfrm>
          <a:prstGeom prst="rect">
            <a:avLst/>
          </a:prstGeom>
        </p:spPr>
        <p:txBody>
          <a:bodyPr wrap="square" lIns="0" tIns="0" rIns="0" bIns="0" rtlCol="0" anchor="t">
            <a:spAutoFit/>
          </a:bodyPr>
          <a:lstStyle/>
          <a:p>
            <a:pPr algn="ctr">
              <a:lnSpc>
                <a:spcPts val="3359"/>
              </a:lnSpc>
            </a:pPr>
            <a:r>
              <a:rPr lang="en-US" sz="2400" dirty="0">
                <a:solidFill>
                  <a:srgbClr val="4472EB"/>
                </a:solidFill>
                <a:latin typeface="Farro"/>
                <a:ea typeface="Farro"/>
                <a:cs typeface="Farro"/>
                <a:sym typeface="Farro"/>
              </a:rPr>
              <a:t>OCR Later Tudors</a:t>
            </a:r>
          </a:p>
        </p:txBody>
      </p:sp>
      <p:sp>
        <p:nvSpPr>
          <p:cNvPr id="30" name="TextBox 35">
            <a:extLst>
              <a:ext uri="{FF2B5EF4-FFF2-40B4-BE49-F238E27FC236}">
                <a16:creationId xmlns:a16="http://schemas.microsoft.com/office/drawing/2014/main" id="{66F41EBA-D0E2-8136-CE04-6DBACAE2570B}"/>
              </a:ext>
            </a:extLst>
          </p:cNvPr>
          <p:cNvSpPr txBox="1"/>
          <p:nvPr/>
        </p:nvSpPr>
        <p:spPr>
          <a:xfrm>
            <a:off x="5196621" y="6441209"/>
            <a:ext cx="1079363" cy="1454244"/>
          </a:xfrm>
          <a:prstGeom prst="rect">
            <a:avLst/>
          </a:prstGeom>
        </p:spPr>
        <p:txBody>
          <a:bodyPr lIns="0" tIns="0" rIns="0" bIns="0" rtlCol="0" anchor="t">
            <a:spAutoFit/>
          </a:bodyPr>
          <a:lstStyle/>
          <a:p>
            <a:pPr fontAlgn="t">
              <a:buNone/>
            </a:pPr>
            <a:r>
              <a:rPr lang="en-GB" sz="1050" dirty="0">
                <a:latin typeface="Arial" panose="020B0604020202020204" pitchFamily="34" charset="0"/>
                <a:cs typeface="Arial" panose="020B0604020202020204" pitchFamily="34" charset="0"/>
              </a:rPr>
              <a:t>Watch a video/documentary on the Spanish Armada and write 3 reasons England won; link to Tilbury Fort (Elizabeth’s speech site).</a:t>
            </a:r>
          </a:p>
        </p:txBody>
      </p:sp>
      <p:sp>
        <p:nvSpPr>
          <p:cNvPr id="31" name="TextBox 36">
            <a:extLst>
              <a:ext uri="{FF2B5EF4-FFF2-40B4-BE49-F238E27FC236}">
                <a16:creationId xmlns:a16="http://schemas.microsoft.com/office/drawing/2014/main" id="{E67891D3-0A22-0BD1-3897-4EB45F282F08}"/>
              </a:ext>
            </a:extLst>
          </p:cNvPr>
          <p:cNvSpPr txBox="1"/>
          <p:nvPr/>
        </p:nvSpPr>
        <p:spPr>
          <a:xfrm>
            <a:off x="2028051" y="6641248"/>
            <a:ext cx="1353096" cy="807913"/>
          </a:xfrm>
          <a:prstGeom prst="rect">
            <a:avLst/>
          </a:prstGeom>
        </p:spPr>
        <p:txBody>
          <a:bodyPr lIns="0" tIns="0" rIns="0" bIns="0" rtlCol="0" anchor="t">
            <a:spAutoFit/>
          </a:bodyPr>
          <a:lstStyle/>
          <a:p>
            <a:r>
              <a:rPr lang="en-GB" sz="1050" dirty="0">
                <a:latin typeface="Arial" panose="020B0604020202020204" pitchFamily="34" charset="0"/>
                <a:cs typeface="Arial" panose="020B0604020202020204" pitchFamily="34" charset="0"/>
              </a:rPr>
              <a:t>Purchase: My Revision Notes: OCR AS/A-level History: England 1547–1603: the Later Tudors</a:t>
            </a:r>
          </a:p>
        </p:txBody>
      </p:sp>
      <p:sp>
        <p:nvSpPr>
          <p:cNvPr id="32" name="TextBox 31">
            <a:extLst>
              <a:ext uri="{FF2B5EF4-FFF2-40B4-BE49-F238E27FC236}">
                <a16:creationId xmlns:a16="http://schemas.microsoft.com/office/drawing/2014/main" id="{720DE338-C9C2-B81C-62DA-7081B8C57195}"/>
              </a:ext>
            </a:extLst>
          </p:cNvPr>
          <p:cNvSpPr txBox="1"/>
          <p:nvPr/>
        </p:nvSpPr>
        <p:spPr>
          <a:xfrm>
            <a:off x="5124090" y="3214537"/>
            <a:ext cx="1461900" cy="669414"/>
          </a:xfrm>
          <a:prstGeom prst="rect">
            <a:avLst/>
          </a:prstGeom>
          <a:noFill/>
        </p:spPr>
        <p:txBody>
          <a:bodyPr wrap="square">
            <a:spAutoFit/>
          </a:bodyPr>
          <a:lstStyle/>
          <a:p>
            <a:pPr fontAlgn="t">
              <a:lnSpc>
                <a:spcPts val="1500"/>
              </a:lnSpc>
              <a:buNone/>
            </a:pPr>
            <a:r>
              <a:rPr lang="en-GB" sz="1050" i="0" dirty="0">
                <a:effectLst/>
                <a:latin typeface="Arial" panose="020B0604020202020204" pitchFamily="34" charset="0"/>
                <a:cs typeface="Arial" panose="020B0604020202020204" pitchFamily="34" charset="0"/>
              </a:rPr>
              <a:t>Research and list 4 key features of the Tudor court.</a:t>
            </a:r>
          </a:p>
        </p:txBody>
      </p:sp>
      <p:sp>
        <p:nvSpPr>
          <p:cNvPr id="33" name="TextBox 32">
            <a:extLst>
              <a:ext uri="{FF2B5EF4-FFF2-40B4-BE49-F238E27FC236}">
                <a16:creationId xmlns:a16="http://schemas.microsoft.com/office/drawing/2014/main" id="{512CD557-BE6A-F86B-0C99-B035D36B9154}"/>
              </a:ext>
            </a:extLst>
          </p:cNvPr>
          <p:cNvSpPr txBox="1"/>
          <p:nvPr/>
        </p:nvSpPr>
        <p:spPr>
          <a:xfrm>
            <a:off x="3546279" y="8301439"/>
            <a:ext cx="1375064" cy="669414"/>
          </a:xfrm>
          <a:prstGeom prst="rect">
            <a:avLst/>
          </a:prstGeom>
          <a:noFill/>
        </p:spPr>
        <p:txBody>
          <a:bodyPr wrap="square">
            <a:spAutoFit/>
          </a:bodyPr>
          <a:lstStyle/>
          <a:p>
            <a:pPr fontAlgn="t">
              <a:lnSpc>
                <a:spcPts val="1500"/>
              </a:lnSpc>
              <a:buNone/>
            </a:pPr>
            <a:r>
              <a:rPr lang="en-GB" sz="1050" i="0" dirty="0">
                <a:effectLst/>
                <a:latin typeface="Arial" panose="020B0604020202020204" pitchFamily="34" charset="0"/>
                <a:cs typeface="Arial" panose="020B0604020202020204" pitchFamily="34" charset="0"/>
              </a:rPr>
              <a:t>Create a mini timeline of key events 1485–1603,</a:t>
            </a:r>
          </a:p>
        </p:txBody>
      </p:sp>
      <p:sp>
        <p:nvSpPr>
          <p:cNvPr id="27" name="TextBox 26">
            <a:extLst>
              <a:ext uri="{FF2B5EF4-FFF2-40B4-BE49-F238E27FC236}">
                <a16:creationId xmlns:a16="http://schemas.microsoft.com/office/drawing/2014/main" id="{6C725F94-0D94-DCB2-4A7D-A18764EED9C4}"/>
              </a:ext>
            </a:extLst>
          </p:cNvPr>
          <p:cNvSpPr txBox="1"/>
          <p:nvPr/>
        </p:nvSpPr>
        <p:spPr>
          <a:xfrm>
            <a:off x="4638556" y="2265138"/>
            <a:ext cx="1947434" cy="669414"/>
          </a:xfrm>
          <a:prstGeom prst="rect">
            <a:avLst/>
          </a:prstGeom>
          <a:noFill/>
        </p:spPr>
        <p:txBody>
          <a:bodyPr wrap="square">
            <a:spAutoFit/>
          </a:bodyPr>
          <a:lstStyle/>
          <a:p>
            <a:pPr fontAlgn="t">
              <a:lnSpc>
                <a:spcPts val="1500"/>
              </a:lnSpc>
              <a:buNone/>
            </a:pPr>
            <a:r>
              <a:rPr lang="en-GB" sz="1200" i="0" dirty="0">
                <a:effectLst/>
                <a:latin typeface="Arial" panose="020B0604020202020204" pitchFamily="34" charset="0"/>
                <a:cs typeface="Arial" panose="020B0604020202020204" pitchFamily="34" charset="0"/>
              </a:rPr>
              <a:t>Attempt a minimum of 4 activities before September</a:t>
            </a:r>
          </a:p>
        </p:txBody>
      </p:sp>
    </p:spTree>
    <p:extLst>
      <p:ext uri="{BB962C8B-B14F-4D97-AF65-F5344CB8AC3E}">
        <p14:creationId xmlns:p14="http://schemas.microsoft.com/office/powerpoint/2010/main" val="36584920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49</TotalTime>
  <Words>953</Words>
  <Application>Microsoft Office PowerPoint</Application>
  <PresentationFormat>A4 Paper (210x297 mm)</PresentationFormat>
  <Paragraphs>92</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Aptos</vt:lpstr>
      <vt:lpstr>Aptos Display</vt:lpstr>
      <vt:lpstr>Arial</vt:lpstr>
      <vt:lpstr>Cubao</vt:lpstr>
      <vt:lpstr>Farro</vt:lpstr>
      <vt:lpstr>Office Theme</vt:lpstr>
      <vt:lpstr>PowerPoint Presentation</vt:lpstr>
      <vt:lpstr>PowerPoint Presentation</vt:lpstr>
      <vt:lpstr>PowerPoint Presentation</vt:lpstr>
      <vt:lpstr>PowerPoint Presentation</vt:lpstr>
      <vt:lpstr>PowerPoint Presentation</vt:lpstr>
    </vt:vector>
  </TitlesOfParts>
  <Company>Park Hall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 J Rowland</dc:creator>
  <cp:lastModifiedBy>Mr I Cornell</cp:lastModifiedBy>
  <cp:revision>4</cp:revision>
  <dcterms:created xsi:type="dcterms:W3CDTF">2026-06-14T19:54:36Z</dcterms:created>
  <dcterms:modified xsi:type="dcterms:W3CDTF">2026-06-16T13:31:14Z</dcterms:modified>
</cp:coreProperties>
</file>