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70" r:id="rId2"/>
    <p:sldId id="273" r:id="rId3"/>
    <p:sldId id="257" r:id="rId4"/>
    <p:sldId id="258" r:id="rId5"/>
    <p:sldId id="259" r:id="rId6"/>
    <p:sldId id="261" r:id="rId7"/>
    <p:sldId id="271" r:id="rId8"/>
    <p:sldId id="272" r:id="rId9"/>
    <p:sldId id="260" r:id="rId10"/>
    <p:sldId id="267" r:id="rId11"/>
    <p:sldId id="262" r:id="rId12"/>
    <p:sldId id="263" r:id="rId13"/>
    <p:sldId id="264" r:id="rId14"/>
    <p:sldId id="266" r:id="rId15"/>
    <p:sldId id="268" r:id="rId1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232CE6-48A7-4B61-FC6C-FDC1356B9E43}" v="539" dt="2020-07-13T14:34:56.6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3" autoAdjust="0"/>
    <p:restoredTop sz="94660"/>
  </p:normalViewPr>
  <p:slideViewPr>
    <p:cSldViewPr snapToGrid="0">
      <p:cViewPr varScale="1">
        <p:scale>
          <a:sx n="128" d="100"/>
          <a:sy n="128" d="100"/>
        </p:scale>
        <p:origin x="20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an Cornell" userId="S::icornell@parkhall.org::3f6a2785-9826-480c-aad8-e82b53d1ebdf" providerId="AD" clId="Web-{33232CE6-48A7-4B61-FC6C-FDC1356B9E43}"/>
    <pc:docChg chg="addSld modSld sldOrd">
      <pc:chgData name="Ian Cornell" userId="S::icornell@parkhall.org::3f6a2785-9826-480c-aad8-e82b53d1ebdf" providerId="AD" clId="Web-{33232CE6-48A7-4B61-FC6C-FDC1356B9E43}" dt="2020-07-13T14:34:56.667" v="536" actId="20577"/>
      <pc:docMkLst>
        <pc:docMk/>
      </pc:docMkLst>
      <pc:sldChg chg="addSp modSp new mod ord setBg setClrOvrMap">
        <pc:chgData name="Ian Cornell" userId="S::icornell@parkhall.org::3f6a2785-9826-480c-aad8-e82b53d1ebdf" providerId="AD" clId="Web-{33232CE6-48A7-4B61-FC6C-FDC1356B9E43}" dt="2020-07-13T14:34:56.667" v="535" actId="20577"/>
        <pc:sldMkLst>
          <pc:docMk/>
          <pc:sldMk cId="658139937" sldId="273"/>
        </pc:sldMkLst>
        <pc:spChg chg="mod">
          <ac:chgData name="Ian Cornell" userId="S::icornell@parkhall.org::3f6a2785-9826-480c-aad8-e82b53d1ebdf" providerId="AD" clId="Web-{33232CE6-48A7-4B61-FC6C-FDC1356B9E43}" dt="2020-07-13T14:34:05.994" v="520"/>
          <ac:spMkLst>
            <pc:docMk/>
            <pc:sldMk cId="658139937" sldId="273"/>
            <ac:spMk id="2" creationId="{62421171-618A-4E4D-A2D1-05AA8556352E}"/>
          </ac:spMkLst>
        </pc:spChg>
        <pc:spChg chg="mod">
          <ac:chgData name="Ian Cornell" userId="S::icornell@parkhall.org::3f6a2785-9826-480c-aad8-e82b53d1ebdf" providerId="AD" clId="Web-{33232CE6-48A7-4B61-FC6C-FDC1356B9E43}" dt="2020-07-13T14:34:56.667" v="535" actId="20577"/>
          <ac:spMkLst>
            <pc:docMk/>
            <pc:sldMk cId="658139937" sldId="273"/>
            <ac:spMk id="3" creationId="{CAAEF044-7424-4C7A-BF19-ED3555CCBC4A}"/>
          </ac:spMkLst>
        </pc:spChg>
        <pc:spChg chg="add">
          <ac:chgData name="Ian Cornell" userId="S::icornell@parkhall.org::3f6a2785-9826-480c-aad8-e82b53d1ebdf" providerId="AD" clId="Web-{33232CE6-48A7-4B61-FC6C-FDC1356B9E43}" dt="2020-07-13T14:34:05.994" v="520"/>
          <ac:spMkLst>
            <pc:docMk/>
            <pc:sldMk cId="658139937" sldId="273"/>
            <ac:spMk id="9" creationId="{DADC4F84-175A-4AB1-916C-1E5796E1E0D3}"/>
          </ac:spMkLst>
        </pc:spChg>
        <pc:picChg chg="add mod ord">
          <ac:chgData name="Ian Cornell" userId="S::icornell@parkhall.org::3f6a2785-9826-480c-aad8-e82b53d1ebdf" providerId="AD" clId="Web-{33232CE6-48A7-4B61-FC6C-FDC1356B9E43}" dt="2020-07-13T14:34:05.994" v="520"/>
          <ac:picMkLst>
            <pc:docMk/>
            <pc:sldMk cId="658139937" sldId="273"/>
            <ac:picMk id="4" creationId="{02BD8898-CD23-4B57-89A3-E787BB8A37C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0B2302-2EC5-4B3D-9690-7844F35889C0}" type="doc">
      <dgm:prSet loTypeId="urn:microsoft.com/office/officeart/2005/8/layout/pyramid1" loCatId="pyramid" qsTypeId="urn:microsoft.com/office/officeart/2005/8/quickstyle/simple1" qsCatId="simple" csTypeId="urn:microsoft.com/office/officeart/2005/8/colors/accent1_2" csCatId="accent1" phldr="1"/>
      <dgm:spPr/>
    </dgm:pt>
    <dgm:pt modelId="{CD427896-C0AF-4920-94DE-43032C2A5027}">
      <dgm:prSet phldrT="[Text]" phldr="0"/>
      <dgm:spPr/>
      <dgm:t>
        <a:bodyPr/>
        <a:lstStyle/>
        <a:p>
          <a:pPr rtl="0"/>
          <a:r>
            <a:rPr lang="en-GB" dirty="0">
              <a:latin typeface="Corbel" panose="020B0503020204020204"/>
            </a:rPr>
            <a:t>Have a</a:t>
          </a:r>
          <a:r>
            <a:rPr lang="en-GB" b="0" i="0" u="none" strike="noStrike" cap="none" baseline="0" noProof="0" dirty="0">
              <a:latin typeface="Corbel"/>
            </a:rPr>
            <a:t> very safe</a:t>
          </a:r>
          <a:endParaRPr lang="en-GB" dirty="0"/>
        </a:p>
      </dgm:t>
    </dgm:pt>
    <dgm:pt modelId="{7F52F9BE-94F5-49D0-AC25-F5D25F962787}" type="parTrans" cxnId="{E92DFA4C-F99C-4BE2-8FCF-EA387B7A0337}">
      <dgm:prSet/>
      <dgm:spPr/>
      <dgm:t>
        <a:bodyPr/>
        <a:lstStyle/>
        <a:p>
          <a:endParaRPr lang="en-GB"/>
        </a:p>
      </dgm:t>
    </dgm:pt>
    <dgm:pt modelId="{0943810D-9800-454D-A03F-1978B7B9A4E0}" type="sibTrans" cxnId="{E92DFA4C-F99C-4BE2-8FCF-EA387B7A0337}">
      <dgm:prSet/>
      <dgm:spPr/>
      <dgm:t>
        <a:bodyPr/>
        <a:lstStyle/>
        <a:p>
          <a:endParaRPr lang="en-GB"/>
        </a:p>
      </dgm:t>
    </dgm:pt>
    <dgm:pt modelId="{31AD985B-AFCD-44B8-AA7C-CCE45A594A28}">
      <dgm:prSet phldrT="[Text]" phldr="0"/>
      <dgm:spPr/>
      <dgm:t>
        <a:bodyPr/>
        <a:lstStyle/>
        <a:p>
          <a:pPr rtl="0"/>
          <a:r>
            <a:rPr lang="en-GB" dirty="0">
              <a:latin typeface="Corbel" panose="020B0503020204020204"/>
            </a:rPr>
            <a:t>Very relaxing</a:t>
          </a:r>
          <a:endParaRPr lang="en-GB" dirty="0"/>
        </a:p>
      </dgm:t>
    </dgm:pt>
    <dgm:pt modelId="{D70E531E-7686-4075-8FAC-A039F4011FCB}" type="parTrans" cxnId="{E4446997-69B2-473A-B53E-49E3959101AB}">
      <dgm:prSet/>
      <dgm:spPr/>
      <dgm:t>
        <a:bodyPr/>
        <a:lstStyle/>
        <a:p>
          <a:endParaRPr lang="en-GB"/>
        </a:p>
      </dgm:t>
    </dgm:pt>
    <dgm:pt modelId="{CCCE952C-7BC9-4CE0-876A-AB9457742DEC}" type="sibTrans" cxnId="{E4446997-69B2-473A-B53E-49E3959101AB}">
      <dgm:prSet/>
      <dgm:spPr/>
      <dgm:t>
        <a:bodyPr/>
        <a:lstStyle/>
        <a:p>
          <a:endParaRPr lang="en-GB"/>
        </a:p>
      </dgm:t>
    </dgm:pt>
    <dgm:pt modelId="{0FDCDB65-D76B-4377-A468-55F0C01F4B4C}">
      <dgm:prSet phldrT="[Text]" phldr="0"/>
      <dgm:spPr/>
      <dgm:t>
        <a:bodyPr/>
        <a:lstStyle/>
        <a:p>
          <a:pPr rtl="0"/>
          <a:r>
            <a:rPr lang="en-GB" dirty="0">
              <a:latin typeface="Corbel" panose="020B0503020204020204"/>
            </a:rPr>
            <a:t>Well earned break!</a:t>
          </a:r>
          <a:endParaRPr lang="en-GB" dirty="0"/>
        </a:p>
      </dgm:t>
    </dgm:pt>
    <dgm:pt modelId="{9E689AAF-BFF7-4631-B1BC-A3EA647F6B3B}" type="parTrans" cxnId="{A0BB4AE2-8EBB-4D25-A14F-EDB21686F12C}">
      <dgm:prSet/>
      <dgm:spPr/>
      <dgm:t>
        <a:bodyPr/>
        <a:lstStyle/>
        <a:p>
          <a:endParaRPr lang="en-GB"/>
        </a:p>
      </dgm:t>
    </dgm:pt>
    <dgm:pt modelId="{3F67B2AB-BF61-44CC-89E5-5E365EE7A411}" type="sibTrans" cxnId="{A0BB4AE2-8EBB-4D25-A14F-EDB21686F12C}">
      <dgm:prSet/>
      <dgm:spPr/>
      <dgm:t>
        <a:bodyPr/>
        <a:lstStyle/>
        <a:p>
          <a:endParaRPr lang="en-GB"/>
        </a:p>
      </dgm:t>
    </dgm:pt>
    <dgm:pt modelId="{86B32FFA-2920-436F-83BE-13C27483CA75}" type="pres">
      <dgm:prSet presAssocID="{780B2302-2EC5-4B3D-9690-7844F35889C0}" presName="Name0" presStyleCnt="0">
        <dgm:presLayoutVars>
          <dgm:dir/>
          <dgm:animLvl val="lvl"/>
          <dgm:resizeHandles val="exact"/>
        </dgm:presLayoutVars>
      </dgm:prSet>
      <dgm:spPr/>
    </dgm:pt>
    <dgm:pt modelId="{5EA4F496-5B90-43BD-82C4-4EF2772CD3D0}" type="pres">
      <dgm:prSet presAssocID="{CD427896-C0AF-4920-94DE-43032C2A5027}" presName="Name8" presStyleCnt="0"/>
      <dgm:spPr/>
    </dgm:pt>
    <dgm:pt modelId="{963888C5-E775-4BCF-AF5A-AD6573D2AC2A}" type="pres">
      <dgm:prSet presAssocID="{CD427896-C0AF-4920-94DE-43032C2A5027}" presName="level" presStyleLbl="node1" presStyleIdx="0" presStyleCnt="3">
        <dgm:presLayoutVars>
          <dgm:chMax val="1"/>
          <dgm:bulletEnabled val="1"/>
        </dgm:presLayoutVars>
      </dgm:prSet>
      <dgm:spPr/>
    </dgm:pt>
    <dgm:pt modelId="{E4256638-5ED0-4D4E-96A1-FC081598E736}" type="pres">
      <dgm:prSet presAssocID="{CD427896-C0AF-4920-94DE-43032C2A5027}" presName="levelTx" presStyleLbl="revTx" presStyleIdx="0" presStyleCnt="0">
        <dgm:presLayoutVars>
          <dgm:chMax val="1"/>
          <dgm:bulletEnabled val="1"/>
        </dgm:presLayoutVars>
      </dgm:prSet>
      <dgm:spPr/>
    </dgm:pt>
    <dgm:pt modelId="{2A3AEFD7-845C-4839-BB6C-92EE59C853F6}" type="pres">
      <dgm:prSet presAssocID="{31AD985B-AFCD-44B8-AA7C-CCE45A594A28}" presName="Name8" presStyleCnt="0"/>
      <dgm:spPr/>
    </dgm:pt>
    <dgm:pt modelId="{D704A3F5-2B51-4CE1-AF62-A1D19870E103}" type="pres">
      <dgm:prSet presAssocID="{31AD985B-AFCD-44B8-AA7C-CCE45A594A28}" presName="level" presStyleLbl="node1" presStyleIdx="1" presStyleCnt="3">
        <dgm:presLayoutVars>
          <dgm:chMax val="1"/>
          <dgm:bulletEnabled val="1"/>
        </dgm:presLayoutVars>
      </dgm:prSet>
      <dgm:spPr/>
    </dgm:pt>
    <dgm:pt modelId="{94C80590-C31B-4CDB-A3F2-6ECBAD08C56B}" type="pres">
      <dgm:prSet presAssocID="{31AD985B-AFCD-44B8-AA7C-CCE45A594A28}" presName="levelTx" presStyleLbl="revTx" presStyleIdx="0" presStyleCnt="0">
        <dgm:presLayoutVars>
          <dgm:chMax val="1"/>
          <dgm:bulletEnabled val="1"/>
        </dgm:presLayoutVars>
      </dgm:prSet>
      <dgm:spPr/>
    </dgm:pt>
    <dgm:pt modelId="{4A57DD6F-80D6-4300-B99F-613F8253CE3A}" type="pres">
      <dgm:prSet presAssocID="{0FDCDB65-D76B-4377-A468-55F0C01F4B4C}" presName="Name8" presStyleCnt="0"/>
      <dgm:spPr/>
    </dgm:pt>
    <dgm:pt modelId="{0D92C741-3DA8-4428-A644-6D97DD8E4D67}" type="pres">
      <dgm:prSet presAssocID="{0FDCDB65-D76B-4377-A468-55F0C01F4B4C}" presName="level" presStyleLbl="node1" presStyleIdx="2" presStyleCnt="3">
        <dgm:presLayoutVars>
          <dgm:chMax val="1"/>
          <dgm:bulletEnabled val="1"/>
        </dgm:presLayoutVars>
      </dgm:prSet>
      <dgm:spPr/>
    </dgm:pt>
    <dgm:pt modelId="{09361C98-888D-4BCD-A17C-9B51D1CBF212}" type="pres">
      <dgm:prSet presAssocID="{0FDCDB65-D76B-4377-A468-55F0C01F4B4C}" presName="levelTx" presStyleLbl="revTx" presStyleIdx="0" presStyleCnt="0">
        <dgm:presLayoutVars>
          <dgm:chMax val="1"/>
          <dgm:bulletEnabled val="1"/>
        </dgm:presLayoutVars>
      </dgm:prSet>
      <dgm:spPr/>
    </dgm:pt>
  </dgm:ptLst>
  <dgm:cxnLst>
    <dgm:cxn modelId="{E20F3D0E-425F-445C-A346-F1245735AB8A}" type="presOf" srcId="{0FDCDB65-D76B-4377-A468-55F0C01F4B4C}" destId="{09361C98-888D-4BCD-A17C-9B51D1CBF212}" srcOrd="1" destOrd="0" presId="urn:microsoft.com/office/officeart/2005/8/layout/pyramid1"/>
    <dgm:cxn modelId="{8EB49A3C-3DDD-4E93-BE4D-51C67D18584F}" type="presOf" srcId="{0FDCDB65-D76B-4377-A468-55F0C01F4B4C}" destId="{0D92C741-3DA8-4428-A644-6D97DD8E4D67}" srcOrd="0" destOrd="0" presId="urn:microsoft.com/office/officeart/2005/8/layout/pyramid1"/>
    <dgm:cxn modelId="{A3676748-1643-4BA5-96B0-0A12A607A5A7}" type="presOf" srcId="{31AD985B-AFCD-44B8-AA7C-CCE45A594A28}" destId="{94C80590-C31B-4CDB-A3F2-6ECBAD08C56B}" srcOrd="1" destOrd="0" presId="urn:microsoft.com/office/officeart/2005/8/layout/pyramid1"/>
    <dgm:cxn modelId="{E92DFA4C-F99C-4BE2-8FCF-EA387B7A0337}" srcId="{780B2302-2EC5-4B3D-9690-7844F35889C0}" destId="{CD427896-C0AF-4920-94DE-43032C2A5027}" srcOrd="0" destOrd="0" parTransId="{7F52F9BE-94F5-49D0-AC25-F5D25F962787}" sibTransId="{0943810D-9800-454D-A03F-1978B7B9A4E0}"/>
    <dgm:cxn modelId="{E8563151-57F1-47DD-A164-E7B69F46896E}" type="presOf" srcId="{31AD985B-AFCD-44B8-AA7C-CCE45A594A28}" destId="{D704A3F5-2B51-4CE1-AF62-A1D19870E103}" srcOrd="0" destOrd="0" presId="urn:microsoft.com/office/officeart/2005/8/layout/pyramid1"/>
    <dgm:cxn modelId="{E4446997-69B2-473A-B53E-49E3959101AB}" srcId="{780B2302-2EC5-4B3D-9690-7844F35889C0}" destId="{31AD985B-AFCD-44B8-AA7C-CCE45A594A28}" srcOrd="1" destOrd="0" parTransId="{D70E531E-7686-4075-8FAC-A039F4011FCB}" sibTransId="{CCCE952C-7BC9-4CE0-876A-AB9457742DEC}"/>
    <dgm:cxn modelId="{945EFFA6-38E8-49B5-A88F-5E79C47A7CC2}" type="presOf" srcId="{CD427896-C0AF-4920-94DE-43032C2A5027}" destId="{E4256638-5ED0-4D4E-96A1-FC081598E736}" srcOrd="1" destOrd="0" presId="urn:microsoft.com/office/officeart/2005/8/layout/pyramid1"/>
    <dgm:cxn modelId="{C6EF92AA-DB2B-4CDA-BE0E-C3628B51DCCE}" type="presOf" srcId="{780B2302-2EC5-4B3D-9690-7844F35889C0}" destId="{86B32FFA-2920-436F-83BE-13C27483CA75}" srcOrd="0" destOrd="0" presId="urn:microsoft.com/office/officeart/2005/8/layout/pyramid1"/>
    <dgm:cxn modelId="{9AD00AC8-3E47-4F5A-8B72-6E6403C02099}" type="presOf" srcId="{CD427896-C0AF-4920-94DE-43032C2A5027}" destId="{963888C5-E775-4BCF-AF5A-AD6573D2AC2A}" srcOrd="0" destOrd="0" presId="urn:microsoft.com/office/officeart/2005/8/layout/pyramid1"/>
    <dgm:cxn modelId="{A0BB4AE2-8EBB-4D25-A14F-EDB21686F12C}" srcId="{780B2302-2EC5-4B3D-9690-7844F35889C0}" destId="{0FDCDB65-D76B-4377-A468-55F0C01F4B4C}" srcOrd="2" destOrd="0" parTransId="{9E689AAF-BFF7-4631-B1BC-A3EA647F6B3B}" sibTransId="{3F67B2AB-BF61-44CC-89E5-5E365EE7A411}"/>
    <dgm:cxn modelId="{DFA7FAE6-3CFD-4024-A590-21FC9EBB4354}" type="presParOf" srcId="{86B32FFA-2920-436F-83BE-13C27483CA75}" destId="{5EA4F496-5B90-43BD-82C4-4EF2772CD3D0}" srcOrd="0" destOrd="0" presId="urn:microsoft.com/office/officeart/2005/8/layout/pyramid1"/>
    <dgm:cxn modelId="{61DEA896-D581-4887-99BB-F184A2856FD1}" type="presParOf" srcId="{5EA4F496-5B90-43BD-82C4-4EF2772CD3D0}" destId="{963888C5-E775-4BCF-AF5A-AD6573D2AC2A}" srcOrd="0" destOrd="0" presId="urn:microsoft.com/office/officeart/2005/8/layout/pyramid1"/>
    <dgm:cxn modelId="{E6BDFDA7-B95E-4363-9E59-D7CF3A0DBD59}" type="presParOf" srcId="{5EA4F496-5B90-43BD-82C4-4EF2772CD3D0}" destId="{E4256638-5ED0-4D4E-96A1-FC081598E736}" srcOrd="1" destOrd="0" presId="urn:microsoft.com/office/officeart/2005/8/layout/pyramid1"/>
    <dgm:cxn modelId="{721B1D1B-1CB2-4A6E-9086-17CEAF34C4C6}" type="presParOf" srcId="{86B32FFA-2920-436F-83BE-13C27483CA75}" destId="{2A3AEFD7-845C-4839-BB6C-92EE59C853F6}" srcOrd="1" destOrd="0" presId="urn:microsoft.com/office/officeart/2005/8/layout/pyramid1"/>
    <dgm:cxn modelId="{E6B93A2E-D8D3-4747-858F-7E7E8D94FE89}" type="presParOf" srcId="{2A3AEFD7-845C-4839-BB6C-92EE59C853F6}" destId="{D704A3F5-2B51-4CE1-AF62-A1D19870E103}" srcOrd="0" destOrd="0" presId="urn:microsoft.com/office/officeart/2005/8/layout/pyramid1"/>
    <dgm:cxn modelId="{8FD744E3-3FAF-425B-80D0-7DB06144D295}" type="presParOf" srcId="{2A3AEFD7-845C-4839-BB6C-92EE59C853F6}" destId="{94C80590-C31B-4CDB-A3F2-6ECBAD08C56B}" srcOrd="1" destOrd="0" presId="urn:microsoft.com/office/officeart/2005/8/layout/pyramid1"/>
    <dgm:cxn modelId="{23AF48C3-39C0-4FBA-A8BE-5BA84CAD17A2}" type="presParOf" srcId="{86B32FFA-2920-436F-83BE-13C27483CA75}" destId="{4A57DD6F-80D6-4300-B99F-613F8253CE3A}" srcOrd="2" destOrd="0" presId="urn:microsoft.com/office/officeart/2005/8/layout/pyramid1"/>
    <dgm:cxn modelId="{F98B114E-886B-4AD8-A9D3-A0851C257807}" type="presParOf" srcId="{4A57DD6F-80D6-4300-B99F-613F8253CE3A}" destId="{0D92C741-3DA8-4428-A644-6D97DD8E4D67}" srcOrd="0" destOrd="0" presId="urn:microsoft.com/office/officeart/2005/8/layout/pyramid1"/>
    <dgm:cxn modelId="{E7096A21-2DE2-4ABB-AB1D-BF0865925F18}" type="presParOf" srcId="{4A57DD6F-80D6-4300-B99F-613F8253CE3A}" destId="{09361C98-888D-4BCD-A17C-9B51D1CBF212}"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3888C5-E775-4BCF-AF5A-AD6573D2AC2A}">
      <dsp:nvSpPr>
        <dsp:cNvPr id="0" name=""/>
        <dsp:cNvSpPr/>
      </dsp:nvSpPr>
      <dsp:spPr>
        <a:xfrm>
          <a:off x="1370641" y="0"/>
          <a:ext cx="1370641" cy="2038709"/>
        </a:xfrm>
        <a:prstGeom prst="trapezoid">
          <a:avLst>
            <a:gd name="adj" fmla="val 5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rtl="0">
            <a:lnSpc>
              <a:spcPct val="90000"/>
            </a:lnSpc>
            <a:spcBef>
              <a:spcPct val="0"/>
            </a:spcBef>
            <a:spcAft>
              <a:spcPct val="35000"/>
            </a:spcAft>
            <a:buNone/>
          </a:pPr>
          <a:r>
            <a:rPr lang="en-GB" sz="4000" kern="1200" dirty="0">
              <a:latin typeface="Corbel" panose="020B0503020204020204"/>
            </a:rPr>
            <a:t>Have a</a:t>
          </a:r>
          <a:r>
            <a:rPr lang="en-GB" sz="4000" b="0" i="0" u="none" strike="noStrike" kern="1200" cap="none" baseline="0" noProof="0" dirty="0">
              <a:latin typeface="Corbel"/>
            </a:rPr>
            <a:t> very safe</a:t>
          </a:r>
          <a:endParaRPr lang="en-GB" sz="4000" kern="1200" dirty="0"/>
        </a:p>
      </dsp:txBody>
      <dsp:txXfrm>
        <a:off x="1370641" y="0"/>
        <a:ext cx="1370641" cy="2038709"/>
      </dsp:txXfrm>
    </dsp:sp>
    <dsp:sp modelId="{D704A3F5-2B51-4CE1-AF62-A1D19870E103}">
      <dsp:nvSpPr>
        <dsp:cNvPr id="0" name=""/>
        <dsp:cNvSpPr/>
      </dsp:nvSpPr>
      <dsp:spPr>
        <a:xfrm>
          <a:off x="685320" y="2038709"/>
          <a:ext cx="2741283" cy="2038709"/>
        </a:xfrm>
        <a:prstGeom prst="trapezoid">
          <a:avLst>
            <a:gd name="adj" fmla="val 33615"/>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rtl="0">
            <a:lnSpc>
              <a:spcPct val="90000"/>
            </a:lnSpc>
            <a:spcBef>
              <a:spcPct val="0"/>
            </a:spcBef>
            <a:spcAft>
              <a:spcPct val="35000"/>
            </a:spcAft>
            <a:buNone/>
          </a:pPr>
          <a:r>
            <a:rPr lang="en-GB" sz="4000" kern="1200" dirty="0">
              <a:latin typeface="Corbel" panose="020B0503020204020204"/>
            </a:rPr>
            <a:t>Very relaxing</a:t>
          </a:r>
          <a:endParaRPr lang="en-GB" sz="4000" kern="1200" dirty="0"/>
        </a:p>
      </dsp:txBody>
      <dsp:txXfrm>
        <a:off x="1165045" y="2038709"/>
        <a:ext cx="1781834" cy="2038709"/>
      </dsp:txXfrm>
    </dsp:sp>
    <dsp:sp modelId="{0D92C741-3DA8-4428-A644-6D97DD8E4D67}">
      <dsp:nvSpPr>
        <dsp:cNvPr id="0" name=""/>
        <dsp:cNvSpPr/>
      </dsp:nvSpPr>
      <dsp:spPr>
        <a:xfrm>
          <a:off x="0" y="4077418"/>
          <a:ext cx="4111925" cy="2038709"/>
        </a:xfrm>
        <a:prstGeom prst="trapezoid">
          <a:avLst>
            <a:gd name="adj" fmla="val 33615"/>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rtl="0">
            <a:lnSpc>
              <a:spcPct val="90000"/>
            </a:lnSpc>
            <a:spcBef>
              <a:spcPct val="0"/>
            </a:spcBef>
            <a:spcAft>
              <a:spcPct val="35000"/>
            </a:spcAft>
            <a:buNone/>
          </a:pPr>
          <a:r>
            <a:rPr lang="en-GB" sz="4000" kern="1200" dirty="0">
              <a:latin typeface="Corbel" panose="020B0503020204020204"/>
            </a:rPr>
            <a:t>Well earned break!</a:t>
          </a:r>
          <a:endParaRPr lang="en-GB" sz="4000" kern="1200" dirty="0"/>
        </a:p>
      </dsp:txBody>
      <dsp:txXfrm>
        <a:off x="719586" y="4077418"/>
        <a:ext cx="2672751" cy="203870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dirty="0"/>
              <a:pPr/>
              <a:t>7/13/2020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0442513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86B75A-687E-405C-8A0B-8D00578BA2C3}" type="datetimeFigureOut">
              <a:rPr lang="en-US" dirty="0"/>
              <a:pPr/>
              <a:t>7/13/2020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976168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dirty="0"/>
              <a:t>Click to edit Master title style</a:t>
            </a:r>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7/13/2020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35970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p:cNvSpPr>
            <a:spLocks noGrp="1"/>
          </p:cNvSpPr>
          <p:nvPr>
            <p:ph type="dt" sz="half" idx="10"/>
          </p:nvPr>
        </p:nvSpPr>
        <p:spPr/>
        <p:txBody>
          <a:bodyPr/>
          <a:lstStyle/>
          <a:p>
            <a:fld id="{5586B75A-687E-405C-8A0B-8D00578BA2C3}" type="datetimeFigureOut">
              <a:rPr lang="en-US" dirty="0"/>
              <a:pPr/>
              <a:t>7/13/2020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857851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p:cNvSpPr>
            <a:spLocks noGrp="1"/>
          </p:cNvSpPr>
          <p:nvPr>
            <p:ph type="dt" sz="half" idx="10"/>
          </p:nvPr>
        </p:nvSpPr>
        <p:spPr/>
        <p:txBody>
          <a:bodyPr/>
          <a:lstStyle/>
          <a:p>
            <a:fld id="{5586B75A-687E-405C-8A0B-8D00578BA2C3}" type="datetimeFigureOut">
              <a:rPr lang="en-US" dirty="0"/>
              <a:pPr/>
              <a:t>7/13/2020</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698520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dirty="0"/>
              <a:pPr/>
              <a:t>7/13/2020</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8557473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7/13/2020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207080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dirty="0"/>
              <a:t>Click to edit Master title style</a:t>
            </a:r>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7/13/2020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1377017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dirty="0"/>
              <a:t>Click to edit Master title style</a:t>
            </a:r>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7/13/2020</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829040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7/13/2020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800748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7/13/2020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519645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dirty="0"/>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7/13/2020</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17525283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video" Target="https://player.vimeo.com/video/318731977?app_id=122963"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video" Target="https://player.vimeo.com/video/318713482?app_id=122963"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hyperlink" Target="http://www.bsmhft.nhs.uk/" TargetMode="External"/><Relationship Id="rId2" Type="http://schemas.openxmlformats.org/officeDocument/2006/relationships/hyperlink" Target="http://www.kooth.com/" TargetMode="External"/><Relationship Id="rId1" Type="http://schemas.openxmlformats.org/officeDocument/2006/relationships/slideLayout" Target="../slideLayouts/slideLayout7.xml"/><Relationship Id="rId5" Type="http://schemas.openxmlformats.org/officeDocument/2006/relationships/hyperlink" Target="http://www.edwardstrust.org.uk/" TargetMode="External"/><Relationship Id="rId4" Type="http://schemas.openxmlformats.org/officeDocument/2006/relationships/hyperlink" Target="http://www.supportline.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7115F77-2FAE-4CA7-9A7F-10D5F2C8F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5CD4C046-A04C-46CC-AFA3-6B0621F62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3" name="Rectangle 12">
            <a:extLst>
              <a:ext uri="{FF2B5EF4-FFF2-40B4-BE49-F238E27FC236}">
                <a16:creationId xmlns:a16="http://schemas.microsoft.com/office/drawing/2014/main" id="{66C7A97A-A7DE-4DFB-8542-1E4BF24C7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E111DB0-3D73-4D20-9D57-CEF5A0D86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FADC80B-EB7F-764E-AB6F-2A81E463053D}"/>
              </a:ext>
            </a:extLst>
          </p:cNvPr>
          <p:cNvSpPr>
            <a:spLocks noGrp="1"/>
          </p:cNvSpPr>
          <p:nvPr>
            <p:ph type="title"/>
          </p:nvPr>
        </p:nvSpPr>
        <p:spPr>
          <a:xfrm>
            <a:off x="643467" y="1298448"/>
            <a:ext cx="3685070" cy="3255264"/>
          </a:xfrm>
        </p:spPr>
        <p:txBody>
          <a:bodyPr vert="horz" lIns="91440" tIns="45720" rIns="91440" bIns="45720" rtlCol="0" anchor="b">
            <a:normAutofit/>
          </a:bodyPr>
          <a:lstStyle/>
          <a:p>
            <a:pPr algn="ctr"/>
            <a:r>
              <a:rPr lang="en-US" sz="4100" b="1" u="sng" spc="-100" dirty="0"/>
              <a:t>Health &amp; Wellbeing</a:t>
            </a:r>
            <a:br>
              <a:rPr lang="en-US" sz="4100" spc="-100" dirty="0"/>
            </a:br>
            <a:br>
              <a:rPr lang="en-US" sz="4100" spc="-100" dirty="0"/>
            </a:br>
            <a:r>
              <a:rPr lang="en-US" sz="4100" spc="-100" dirty="0"/>
              <a:t>Help &amp; Support Available</a:t>
            </a:r>
          </a:p>
        </p:txBody>
      </p:sp>
      <p:pic>
        <p:nvPicPr>
          <p:cNvPr id="4" name="Content Placeholder 3" descr="A picture containing food&#10;&#10;Description automatically generated">
            <a:extLst>
              <a:ext uri="{FF2B5EF4-FFF2-40B4-BE49-F238E27FC236}">
                <a16:creationId xmlns:a16="http://schemas.microsoft.com/office/drawing/2014/main" id="{44F9DE3E-D1A1-964B-B9CF-100F07708042}"/>
              </a:ext>
            </a:extLst>
          </p:cNvPr>
          <p:cNvPicPr>
            <a:picLocks noGrp="1" noChangeAspect="1"/>
          </p:cNvPicPr>
          <p:nvPr>
            <p:ph idx="1"/>
          </p:nvPr>
        </p:nvPicPr>
        <p:blipFill rotWithShape="1">
          <a:blip r:embed="rId2"/>
          <a:srcRect l="5239" r="5177" b="1"/>
          <a:stretch/>
        </p:blipFill>
        <p:spPr>
          <a:xfrm>
            <a:off x="5120640" y="759599"/>
            <a:ext cx="6367271" cy="5330650"/>
          </a:xfrm>
          <a:prstGeom prst="rect">
            <a:avLst/>
          </a:prstGeom>
        </p:spPr>
      </p:pic>
      <p:sp>
        <p:nvSpPr>
          <p:cNvPr id="17" name="Rectangle 16">
            <a:extLst>
              <a:ext uri="{FF2B5EF4-FFF2-40B4-BE49-F238E27FC236}">
                <a16:creationId xmlns:a16="http://schemas.microsoft.com/office/drawing/2014/main" id="{027ADCA0-A066-4B16-8E1F-3C2483947B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7432699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DC4F84-175A-4AB1-916C-1E5796E1E0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clock&#10;&#10;Description automatically generated">
            <a:extLst>
              <a:ext uri="{FF2B5EF4-FFF2-40B4-BE49-F238E27FC236}">
                <a16:creationId xmlns:a16="http://schemas.microsoft.com/office/drawing/2014/main" id="{02BD8898-CD23-4B57-89A3-E787BB8A37C3}"/>
              </a:ext>
            </a:extLst>
          </p:cNvPr>
          <p:cNvPicPr>
            <a:picLocks noChangeAspect="1"/>
          </p:cNvPicPr>
          <p:nvPr/>
        </p:nvPicPr>
        <p:blipFill rotWithShape="1">
          <a:blip r:embed="rId2">
            <a:alphaModFix amt="25000"/>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62421171-618A-4E4D-A2D1-05AA8556352E}"/>
              </a:ext>
            </a:extLst>
          </p:cNvPr>
          <p:cNvSpPr>
            <a:spLocks noGrp="1"/>
          </p:cNvSpPr>
          <p:nvPr>
            <p:ph type="title"/>
          </p:nvPr>
        </p:nvSpPr>
        <p:spPr>
          <a:xfrm>
            <a:off x="252918" y="1123837"/>
            <a:ext cx="3051113" cy="4601183"/>
          </a:xfrm>
        </p:spPr>
        <p:txBody>
          <a:bodyPr>
            <a:normAutofit/>
          </a:bodyPr>
          <a:lstStyle/>
          <a:p>
            <a:r>
              <a:rPr lang="en-GB">
                <a:solidFill>
                  <a:schemeClr val="tx1"/>
                </a:solidFill>
              </a:rPr>
              <a:t>Maintaining Positive Mental Health</a:t>
            </a:r>
            <a:br>
              <a:rPr lang="en-GB">
                <a:solidFill>
                  <a:schemeClr val="tx1"/>
                </a:solidFill>
              </a:rPr>
            </a:br>
            <a:br>
              <a:rPr lang="en-GB">
                <a:solidFill>
                  <a:schemeClr val="tx1"/>
                </a:solidFill>
              </a:rPr>
            </a:br>
            <a:endParaRPr lang="en-GB">
              <a:solidFill>
                <a:schemeClr val="tx1"/>
              </a:solidFill>
            </a:endParaRPr>
          </a:p>
        </p:txBody>
      </p:sp>
      <p:sp>
        <p:nvSpPr>
          <p:cNvPr id="3" name="Content Placeholder 2">
            <a:extLst>
              <a:ext uri="{FF2B5EF4-FFF2-40B4-BE49-F238E27FC236}">
                <a16:creationId xmlns:a16="http://schemas.microsoft.com/office/drawing/2014/main" id="{CAAEF044-7424-4C7A-BF19-ED3555CCBC4A}"/>
              </a:ext>
            </a:extLst>
          </p:cNvPr>
          <p:cNvSpPr>
            <a:spLocks noGrp="1"/>
          </p:cNvSpPr>
          <p:nvPr>
            <p:ph idx="1"/>
          </p:nvPr>
        </p:nvSpPr>
        <p:spPr>
          <a:xfrm>
            <a:off x="3869268" y="864108"/>
            <a:ext cx="7315200" cy="5120640"/>
          </a:xfrm>
        </p:spPr>
        <p:txBody>
          <a:bodyPr>
            <a:normAutofit/>
          </a:bodyPr>
          <a:lstStyle/>
          <a:p>
            <a:r>
              <a:rPr lang="en-GB" dirty="0">
                <a:solidFill>
                  <a:schemeClr val="tx1"/>
                </a:solidFill>
              </a:rPr>
              <a:t>Look after your </a:t>
            </a:r>
            <a:r>
              <a:rPr lang="en-GB" b="1" dirty="0">
                <a:solidFill>
                  <a:srgbClr val="FFC000"/>
                </a:solidFill>
              </a:rPr>
              <a:t>Physical Health</a:t>
            </a:r>
            <a:r>
              <a:rPr lang="en-GB" dirty="0">
                <a:solidFill>
                  <a:schemeClr val="tx1"/>
                </a:solidFill>
              </a:rPr>
              <a:t> (Eat well, exercise, maintain a healthy sleep pattern)</a:t>
            </a:r>
          </a:p>
          <a:p>
            <a:r>
              <a:rPr lang="en-GB" dirty="0">
                <a:solidFill>
                  <a:schemeClr val="tx1"/>
                </a:solidFill>
              </a:rPr>
              <a:t>Spend some time </a:t>
            </a:r>
            <a:r>
              <a:rPr lang="en-GB" b="1" dirty="0">
                <a:solidFill>
                  <a:srgbClr val="FFC000"/>
                </a:solidFill>
              </a:rPr>
              <a:t>outside</a:t>
            </a:r>
            <a:r>
              <a:rPr lang="en-GB" dirty="0">
                <a:solidFill>
                  <a:schemeClr val="tx1"/>
                </a:solidFill>
              </a:rPr>
              <a:t> every day if you can do so safely.</a:t>
            </a:r>
          </a:p>
          <a:p>
            <a:r>
              <a:rPr lang="en-GB" b="1" dirty="0">
                <a:solidFill>
                  <a:schemeClr val="tx1"/>
                </a:solidFill>
              </a:rPr>
              <a:t>Take a break from </a:t>
            </a:r>
            <a:r>
              <a:rPr lang="en-GB" b="1" dirty="0">
                <a:solidFill>
                  <a:srgbClr val="FFC000"/>
                </a:solidFill>
              </a:rPr>
              <a:t>Social Media</a:t>
            </a:r>
            <a:r>
              <a:rPr lang="en-GB" dirty="0">
                <a:solidFill>
                  <a:schemeClr val="tx1"/>
                </a:solidFill>
              </a:rPr>
              <a:t> (leave your phone in a different room)</a:t>
            </a:r>
          </a:p>
          <a:p>
            <a:r>
              <a:rPr lang="en-GB" b="1" dirty="0">
                <a:solidFill>
                  <a:srgbClr val="FFC000"/>
                </a:solidFill>
              </a:rPr>
              <a:t>Stay connected</a:t>
            </a:r>
            <a:r>
              <a:rPr lang="en-GB" b="1" dirty="0">
                <a:solidFill>
                  <a:schemeClr val="tx1"/>
                </a:solidFill>
              </a:rPr>
              <a:t>:</a:t>
            </a:r>
            <a:r>
              <a:rPr lang="en-GB" dirty="0">
                <a:solidFill>
                  <a:schemeClr val="tx1"/>
                </a:solidFill>
              </a:rPr>
              <a:t> Make time to talk to friends and family members</a:t>
            </a:r>
          </a:p>
          <a:p>
            <a:r>
              <a:rPr lang="en-GB" b="1" dirty="0">
                <a:solidFill>
                  <a:srgbClr val="FFC000"/>
                </a:solidFill>
              </a:rPr>
              <a:t>Share:</a:t>
            </a:r>
            <a:r>
              <a:rPr lang="en-GB" b="1" dirty="0">
                <a:solidFill>
                  <a:schemeClr val="tx1"/>
                </a:solidFill>
              </a:rPr>
              <a:t> </a:t>
            </a:r>
            <a:r>
              <a:rPr lang="en-GB" dirty="0">
                <a:solidFill>
                  <a:schemeClr val="tx1"/>
                </a:solidFill>
              </a:rPr>
              <a:t>If you are feeling down, let someone know</a:t>
            </a:r>
          </a:p>
          <a:p>
            <a:r>
              <a:rPr lang="en-GB" b="1" dirty="0">
                <a:solidFill>
                  <a:srgbClr val="FFC000"/>
                </a:solidFill>
              </a:rPr>
              <a:t>Create:</a:t>
            </a:r>
            <a:r>
              <a:rPr lang="en-GB" dirty="0">
                <a:solidFill>
                  <a:schemeClr val="tx1"/>
                </a:solidFill>
              </a:rPr>
              <a:t> Creative activities (art, photography, baking, writing, and scrap-booking) can be really good for mental health</a:t>
            </a:r>
          </a:p>
          <a:p>
            <a:r>
              <a:rPr lang="en-GB" b="1" dirty="0">
                <a:solidFill>
                  <a:srgbClr val="FFC000"/>
                </a:solidFill>
              </a:rPr>
              <a:t>Random acts of Kindness:</a:t>
            </a:r>
            <a:r>
              <a:rPr lang="en-GB" dirty="0">
                <a:solidFill>
                  <a:schemeClr val="tx1"/>
                </a:solidFill>
              </a:rPr>
              <a:t> Cooking for the family, contributing to chores can mean a lot to family members. Doing good helps us feel good.</a:t>
            </a:r>
          </a:p>
        </p:txBody>
      </p:sp>
    </p:spTree>
    <p:extLst>
      <p:ext uri="{BB962C8B-B14F-4D97-AF65-F5344CB8AC3E}">
        <p14:creationId xmlns:p14="http://schemas.microsoft.com/office/powerpoint/2010/main" val="65813993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13B54F-6F26-47C4-B964-717CB04ACCE1}"/>
              </a:ext>
            </a:extLst>
          </p:cNvPr>
          <p:cNvSpPr txBox="1"/>
          <p:nvPr/>
        </p:nvSpPr>
        <p:spPr>
          <a:xfrm>
            <a:off x="1490870" y="1681338"/>
            <a:ext cx="8615162" cy="4401205"/>
          </a:xfrm>
          <a:prstGeom prst="rect">
            <a:avLst/>
          </a:prstGeom>
        </p:spPr>
        <p:style>
          <a:lnRef idx="2">
            <a:schemeClr val="accent4"/>
          </a:lnRef>
          <a:fillRef idx="1">
            <a:schemeClr val="lt1"/>
          </a:fillRef>
          <a:effectRef idx="0">
            <a:schemeClr val="accent4"/>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002060"/>
                </a:solidFill>
              </a:rPr>
              <a:t>Since 18th March  the school and  subsequently the entire country has been in a state of lockdown with restrictions now slowly starting to ease. This has meant we have all had to adapt to a new way of living and learning.  This has created and enhanced anxiety levels for many of us resulting in the need for additional support both emotionally &amp; academically.  </a:t>
            </a:r>
            <a:endParaRPr lang="en-US" dirty="0"/>
          </a:p>
          <a:p>
            <a:endParaRPr lang="en-GB" sz="2000" dirty="0">
              <a:solidFill>
                <a:srgbClr val="002060"/>
              </a:solidFill>
            </a:endParaRPr>
          </a:p>
          <a:p>
            <a:r>
              <a:rPr lang="en-GB" sz="2000" dirty="0">
                <a:solidFill>
                  <a:srgbClr val="002060"/>
                </a:solidFill>
              </a:rPr>
              <a:t>Many of us have lost loved ones or know of people who have had Covid19 or maybe even been ill with this themselves.  In addition to this families have spent more time together than they ever have and whilst for many this has been a positive experience for others it has proven stressful.</a:t>
            </a:r>
            <a:endParaRPr lang="en-GB" dirty="0"/>
          </a:p>
          <a:p>
            <a:endParaRPr lang="en-GB" sz="2000" dirty="0">
              <a:solidFill>
                <a:srgbClr val="002060"/>
              </a:solidFill>
            </a:endParaRPr>
          </a:p>
          <a:p>
            <a:r>
              <a:rPr lang="en-GB" sz="2000" dirty="0">
                <a:solidFill>
                  <a:srgbClr val="002060"/>
                </a:solidFill>
              </a:rPr>
              <a:t>Sleep patterns and routines have been disrupted, with feelings of isolation and uncertainty about the future affecting our mental health &amp; wellbeing</a:t>
            </a:r>
          </a:p>
          <a:p>
            <a:endParaRPr lang="en-GB" sz="2000" b="1" dirty="0"/>
          </a:p>
        </p:txBody>
      </p:sp>
      <p:pic>
        <p:nvPicPr>
          <p:cNvPr id="3" name="Graphic 3" descr="Agriculture">
            <a:extLst>
              <a:ext uri="{FF2B5EF4-FFF2-40B4-BE49-F238E27FC236}">
                <a16:creationId xmlns:a16="http://schemas.microsoft.com/office/drawing/2014/main" id="{831A7F4F-61EB-4E80-9C22-4F12DF76F46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597214" y="168217"/>
            <a:ext cx="3473573" cy="1058173"/>
          </a:xfrm>
          <a:prstGeom prst="rect">
            <a:avLst/>
          </a:prstGeom>
        </p:spPr>
      </p:pic>
    </p:spTree>
    <p:extLst>
      <p:ext uri="{BB962C8B-B14F-4D97-AF65-F5344CB8AC3E}">
        <p14:creationId xmlns:p14="http://schemas.microsoft.com/office/powerpoint/2010/main" val="877904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17115F77-2FAE-4CA7-9A7F-10D5F2C8F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Rectangle 23">
            <a:extLst>
              <a:ext uri="{FF2B5EF4-FFF2-40B4-BE49-F238E27FC236}">
                <a16:creationId xmlns:a16="http://schemas.microsoft.com/office/drawing/2014/main" id="{5CD4C046-A04C-46CC-AFA3-6B0621F62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26" name="Rectangle 25">
            <a:extLst>
              <a:ext uri="{FF2B5EF4-FFF2-40B4-BE49-F238E27FC236}">
                <a16:creationId xmlns:a16="http://schemas.microsoft.com/office/drawing/2014/main" id="{66C7A97A-A7DE-4DFB-8542-1E4BF24C7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BE111DB0-3D73-4D20-9D57-CEF5A0D86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E7674FC-222D-48D6-BDC0-4FA623A07618}"/>
              </a:ext>
            </a:extLst>
          </p:cNvPr>
          <p:cNvSpPr>
            <a:spLocks noGrp="1"/>
          </p:cNvSpPr>
          <p:nvPr>
            <p:ph type="title"/>
          </p:nvPr>
        </p:nvSpPr>
        <p:spPr>
          <a:xfrm>
            <a:off x="643467" y="1298448"/>
            <a:ext cx="3685070" cy="3255264"/>
          </a:xfrm>
        </p:spPr>
        <p:txBody>
          <a:bodyPr vert="horz" lIns="91440" tIns="45720" rIns="91440" bIns="45720" rtlCol="0" anchor="b">
            <a:normAutofit/>
          </a:bodyPr>
          <a:lstStyle/>
          <a:p>
            <a:r>
              <a:rPr lang="en-US" sz="4600" spc="-100"/>
              <a:t>Where can we access support throughout the summer break?</a:t>
            </a:r>
          </a:p>
        </p:txBody>
      </p:sp>
      <p:pic>
        <p:nvPicPr>
          <p:cNvPr id="4" name="Picture 3">
            <a:extLst>
              <a:ext uri="{FF2B5EF4-FFF2-40B4-BE49-F238E27FC236}">
                <a16:creationId xmlns:a16="http://schemas.microsoft.com/office/drawing/2014/main" id="{BD970209-E0D1-B743-B817-1F7EB60844D2}"/>
              </a:ext>
            </a:extLst>
          </p:cNvPr>
          <p:cNvPicPr>
            <a:picLocks noChangeAspect="1"/>
          </p:cNvPicPr>
          <p:nvPr/>
        </p:nvPicPr>
        <p:blipFill rotWithShape="1">
          <a:blip r:embed="rId2"/>
          <a:srcRect t="16281" r="-1" b="-1"/>
          <a:stretch/>
        </p:blipFill>
        <p:spPr>
          <a:xfrm>
            <a:off x="5120640" y="759599"/>
            <a:ext cx="6367271" cy="5330650"/>
          </a:xfrm>
          <a:prstGeom prst="rect">
            <a:avLst/>
          </a:prstGeom>
        </p:spPr>
      </p:pic>
      <p:sp>
        <p:nvSpPr>
          <p:cNvPr id="30" name="Rectangle 29">
            <a:extLst>
              <a:ext uri="{FF2B5EF4-FFF2-40B4-BE49-F238E27FC236}">
                <a16:creationId xmlns:a16="http://schemas.microsoft.com/office/drawing/2014/main" id="{027ADCA0-A066-4B16-8E1F-3C2483947B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50417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TextBox 27">
            <a:extLst>
              <a:ext uri="{FF2B5EF4-FFF2-40B4-BE49-F238E27FC236}">
                <a16:creationId xmlns:a16="http://schemas.microsoft.com/office/drawing/2014/main" id="{ADC3240D-D87C-4425-9FD1-A3FCDB91737A}"/>
              </a:ext>
            </a:extLst>
          </p:cNvPr>
          <p:cNvSpPr txBox="1"/>
          <p:nvPr/>
        </p:nvSpPr>
        <p:spPr>
          <a:xfrm>
            <a:off x="2876700" y="1427844"/>
            <a:ext cx="7315200" cy="3255264"/>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fontScale="77500" lnSpcReduction="20000"/>
          </a:bodyPr>
          <a:lstStyle/>
          <a:p>
            <a:pPr>
              <a:lnSpc>
                <a:spcPct val="90000"/>
              </a:lnSpc>
              <a:spcBef>
                <a:spcPct val="0"/>
              </a:spcBef>
              <a:spcAft>
                <a:spcPts val="600"/>
              </a:spcAft>
            </a:pPr>
            <a:r>
              <a:rPr lang="en-US" sz="5900" b="1" spc="-100" dirty="0">
                <a:solidFill>
                  <a:srgbClr val="00B0F0"/>
                </a:solidFill>
                <a:latin typeface="+mj-lt"/>
                <a:ea typeface="+mj-ea"/>
                <a:cs typeface="+mj-cs"/>
              </a:rPr>
              <a:t>There are an increasing number of ways in which to access support online some of which you can do anonymously if you feel more comfortable doing so!</a:t>
            </a:r>
          </a:p>
        </p:txBody>
      </p:sp>
    </p:spTree>
    <p:extLst>
      <p:ext uri="{BB962C8B-B14F-4D97-AF65-F5344CB8AC3E}">
        <p14:creationId xmlns:p14="http://schemas.microsoft.com/office/powerpoint/2010/main" val="27001017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25BCA4-18A2-401C-9706-8BC2FBD329F0}"/>
              </a:ext>
            </a:extLst>
          </p:cNvPr>
          <p:cNvSpPr txBox="1"/>
          <p:nvPr/>
        </p:nvSpPr>
        <p:spPr>
          <a:xfrm>
            <a:off x="1703295" y="1083732"/>
            <a:ext cx="5509628" cy="4690534"/>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r">
              <a:lnSpc>
                <a:spcPct val="90000"/>
              </a:lnSpc>
              <a:spcBef>
                <a:spcPct val="0"/>
              </a:spcBef>
              <a:spcAft>
                <a:spcPts val="600"/>
              </a:spcAft>
            </a:pPr>
            <a:endParaRPr lang="en-US" sz="2000" spc="-100" dirty="0">
              <a:solidFill>
                <a:schemeClr val="tx1">
                  <a:lumMod val="75000"/>
                  <a:lumOff val="25000"/>
                </a:schemeClr>
              </a:solidFill>
              <a:latin typeface="+mj-lt"/>
              <a:ea typeface="+mj-ea"/>
              <a:cs typeface="+mj-cs"/>
            </a:endParaRPr>
          </a:p>
          <a:p>
            <a:pPr algn="r">
              <a:lnSpc>
                <a:spcPct val="90000"/>
              </a:lnSpc>
              <a:spcBef>
                <a:spcPct val="0"/>
              </a:spcBef>
              <a:spcAft>
                <a:spcPts val="600"/>
              </a:spcAft>
            </a:pPr>
            <a:endParaRPr lang="en-US" sz="2000" spc="-100" dirty="0">
              <a:solidFill>
                <a:schemeClr val="tx1">
                  <a:lumMod val="75000"/>
                  <a:lumOff val="25000"/>
                </a:schemeClr>
              </a:solidFill>
              <a:latin typeface="+mj-lt"/>
              <a:ea typeface="+mj-ea"/>
              <a:cs typeface="+mj-cs"/>
            </a:endParaRPr>
          </a:p>
          <a:p>
            <a:pPr marL="342900" indent="-342900" algn="r">
              <a:lnSpc>
                <a:spcPct val="90000"/>
              </a:lnSpc>
              <a:spcBef>
                <a:spcPct val="0"/>
              </a:spcBef>
              <a:spcAft>
                <a:spcPts val="600"/>
              </a:spcAft>
              <a:buFont typeface="Arial"/>
              <a:buChar char="•"/>
            </a:pPr>
            <a:endParaRPr lang="en-US" sz="2000" spc="-100" dirty="0">
              <a:solidFill>
                <a:schemeClr val="tx1">
                  <a:lumMod val="75000"/>
                  <a:lumOff val="25000"/>
                </a:schemeClr>
              </a:solidFill>
              <a:latin typeface="+mj-lt"/>
              <a:ea typeface="+mj-ea"/>
              <a:cs typeface="+mj-cs"/>
            </a:endParaRPr>
          </a:p>
          <a:p>
            <a:pPr marL="857250" indent="-857250" algn="r">
              <a:lnSpc>
                <a:spcPct val="90000"/>
              </a:lnSpc>
              <a:spcBef>
                <a:spcPct val="0"/>
              </a:spcBef>
              <a:spcAft>
                <a:spcPts val="600"/>
              </a:spcAft>
              <a:buFont typeface="Arial"/>
              <a:buChar char="•"/>
            </a:pPr>
            <a:endParaRPr lang="en-US" sz="7200" spc="-100" dirty="0">
              <a:solidFill>
                <a:schemeClr val="tx1">
                  <a:lumMod val="75000"/>
                  <a:lumOff val="25000"/>
                </a:schemeClr>
              </a:solidFill>
              <a:latin typeface="+mj-lt"/>
              <a:ea typeface="+mj-ea"/>
              <a:cs typeface="+mj-cs"/>
            </a:endParaRPr>
          </a:p>
        </p:txBody>
      </p:sp>
      <p:pic>
        <p:nvPicPr>
          <p:cNvPr id="5" name="Picture 5" descr="A close up of a screen&#10;&#10;Description automatically generated">
            <a:extLst>
              <a:ext uri="{FF2B5EF4-FFF2-40B4-BE49-F238E27FC236}">
                <a16:creationId xmlns:a16="http://schemas.microsoft.com/office/drawing/2014/main" id="{F97DB123-C719-4B1A-B3CE-7D1989FBEF3A}"/>
              </a:ext>
            </a:extLst>
          </p:cNvPr>
          <p:cNvPicPr>
            <a:picLocks noChangeAspect="1"/>
          </p:cNvPicPr>
          <p:nvPr/>
        </p:nvPicPr>
        <p:blipFill rotWithShape="1">
          <a:blip r:embed="rId2"/>
          <a:srcRect l="15339" t="12128" r="11857" b="14396"/>
          <a:stretch/>
        </p:blipFill>
        <p:spPr>
          <a:xfrm>
            <a:off x="1013790" y="459744"/>
            <a:ext cx="9902298" cy="5938509"/>
          </a:xfrm>
          <a:prstGeom prst="rect">
            <a:avLst/>
          </a:prstGeom>
        </p:spPr>
      </p:pic>
    </p:spTree>
    <p:extLst>
      <p:ext uri="{BB962C8B-B14F-4D97-AF65-F5344CB8AC3E}">
        <p14:creationId xmlns:p14="http://schemas.microsoft.com/office/powerpoint/2010/main" val="3461369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person, holding, person, person&#10;&#10;Description automatically generated">
            <a:extLst>
              <a:ext uri="{FF2B5EF4-FFF2-40B4-BE49-F238E27FC236}">
                <a16:creationId xmlns:a16="http://schemas.microsoft.com/office/drawing/2014/main" id="{BA8A29C2-2FAA-D346-BF69-49358E5A25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428" y="0"/>
            <a:ext cx="7085144" cy="6858000"/>
          </a:xfrm>
          <a:prstGeom prst="rect">
            <a:avLst/>
          </a:prstGeom>
        </p:spPr>
      </p:pic>
    </p:spTree>
    <p:extLst>
      <p:ext uri="{BB962C8B-B14F-4D97-AF65-F5344CB8AC3E}">
        <p14:creationId xmlns:p14="http://schemas.microsoft.com/office/powerpoint/2010/main" val="830571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sign&#10;&#10;Description automatically generated">
            <a:extLst>
              <a:ext uri="{FF2B5EF4-FFF2-40B4-BE49-F238E27FC236}">
                <a16:creationId xmlns:a16="http://schemas.microsoft.com/office/drawing/2014/main" id="{A175C912-C703-9648-91FD-14CC13E6D1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8550" y="184150"/>
            <a:ext cx="9994900" cy="6489700"/>
          </a:xfrm>
          <a:prstGeom prst="rect">
            <a:avLst/>
          </a:prstGeom>
        </p:spPr>
      </p:pic>
    </p:spTree>
    <p:extLst>
      <p:ext uri="{BB962C8B-B14F-4D97-AF65-F5344CB8AC3E}">
        <p14:creationId xmlns:p14="http://schemas.microsoft.com/office/powerpoint/2010/main" val="38690097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A2A4DA-6531-4285-B0DE-5B9D7CF5392D}"/>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p:txBody>
      </p:sp>
      <p:sp>
        <p:nvSpPr>
          <p:cNvPr id="3" name="TextBox 2">
            <a:extLst>
              <a:ext uri="{FF2B5EF4-FFF2-40B4-BE49-F238E27FC236}">
                <a16:creationId xmlns:a16="http://schemas.microsoft.com/office/drawing/2014/main" id="{5738B6A4-EBC7-452E-94F1-AB68B97EA8B2}"/>
              </a:ext>
            </a:extLst>
          </p:cNvPr>
          <p:cNvSpPr txBox="1"/>
          <p:nvPr/>
        </p:nvSpPr>
        <p:spPr>
          <a:xfrm>
            <a:off x="4724400" y="3200400"/>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Insert video on how to access and their availability</a:t>
            </a:r>
          </a:p>
        </p:txBody>
      </p:sp>
      <p:pic>
        <p:nvPicPr>
          <p:cNvPr id="5" name="Online Media 4" descr="Kooth - Free, safe and anonymous online support for young people">
            <a:hlinkClick r:id="" action="ppaction://media"/>
            <a:extLst>
              <a:ext uri="{FF2B5EF4-FFF2-40B4-BE49-F238E27FC236}">
                <a16:creationId xmlns:a16="http://schemas.microsoft.com/office/drawing/2014/main" id="{EFCCEE0D-31EA-0D4E-B550-DBE0AB39CACD}"/>
              </a:ext>
            </a:extLst>
          </p:cNvPr>
          <p:cNvPicPr>
            <a:picLocks noRot="1" noChangeAspect="1"/>
          </p:cNvPicPr>
          <p:nvPr>
            <a:videoFile r:link="rId1"/>
          </p:nvPr>
        </p:nvPicPr>
        <p:blipFill>
          <a:blip r:embed="rId3"/>
          <a:stretch>
            <a:fillRect/>
          </a:stretch>
        </p:blipFill>
        <p:spPr>
          <a:xfrm>
            <a:off x="2032000" y="1143000"/>
            <a:ext cx="8128000" cy="4572000"/>
          </a:xfrm>
          <a:prstGeom prst="rect">
            <a:avLst/>
          </a:prstGeom>
        </p:spPr>
      </p:pic>
    </p:spTree>
    <p:extLst>
      <p:ext uri="{BB962C8B-B14F-4D97-AF65-F5344CB8AC3E}">
        <p14:creationId xmlns:p14="http://schemas.microsoft.com/office/powerpoint/2010/main" val="143152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Kooth - Chat">
            <a:hlinkClick r:id="" action="ppaction://media"/>
            <a:extLst>
              <a:ext uri="{FF2B5EF4-FFF2-40B4-BE49-F238E27FC236}">
                <a16:creationId xmlns:a16="http://schemas.microsoft.com/office/drawing/2014/main" id="{9535342A-A58D-4648-85F5-6477EFDDA351}"/>
              </a:ext>
            </a:extLst>
          </p:cNvPr>
          <p:cNvPicPr>
            <a:picLocks noRot="1" noChangeAspect="1"/>
          </p:cNvPicPr>
          <p:nvPr>
            <a:videoFile r:link="rId1"/>
          </p:nvPr>
        </p:nvPicPr>
        <p:blipFill>
          <a:blip r:embed="rId3"/>
          <a:stretch>
            <a:fillRect/>
          </a:stretch>
        </p:blipFill>
        <p:spPr>
          <a:xfrm>
            <a:off x="2032000" y="1143000"/>
            <a:ext cx="8128000" cy="4572000"/>
          </a:xfrm>
          <a:prstGeom prst="rect">
            <a:avLst/>
          </a:prstGeom>
        </p:spPr>
      </p:pic>
    </p:spTree>
    <p:extLst>
      <p:ext uri="{BB962C8B-B14F-4D97-AF65-F5344CB8AC3E}">
        <p14:creationId xmlns:p14="http://schemas.microsoft.com/office/powerpoint/2010/main" val="3310988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FA752E2-20C3-4A69-8DEC-4162C13580D4}"/>
              </a:ext>
            </a:extLst>
          </p:cNvPr>
          <p:cNvSpPr txBox="1"/>
          <p:nvPr/>
        </p:nvSpPr>
        <p:spPr>
          <a:xfrm>
            <a:off x="434197" y="274982"/>
            <a:ext cx="10816899" cy="66479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endParaRPr lang="en-US" sz="2800" u="sng" dirty="0"/>
          </a:p>
          <a:p>
            <a:pPr algn="just"/>
            <a:r>
              <a:rPr lang="en-US" sz="2800" b="1" u="sng" dirty="0"/>
              <a:t>Help with depression and anxiety </a:t>
            </a:r>
          </a:p>
          <a:p>
            <a:pPr algn="just"/>
            <a:r>
              <a:rPr lang="en-US" sz="2800" b="1" u="sng" dirty="0"/>
              <a:t>Birmingham Healthy Minds</a:t>
            </a:r>
          </a:p>
          <a:p>
            <a:pPr algn="just"/>
            <a:endParaRPr lang="en-US" b="1" dirty="0"/>
          </a:p>
          <a:p>
            <a:pPr algn="just"/>
            <a:endParaRPr lang="en-US" b="1" dirty="0"/>
          </a:p>
          <a:p>
            <a:pPr algn="just"/>
            <a:r>
              <a:rPr lang="en-US" b="1" dirty="0"/>
              <a:t>Birmingham Healthy Minds is an NHS primary care psychological therapies service that works closely with Birmingham GPs. BHM offers advice, information and brief psychological talking therapies for people aged 16 and over, who are often feeling anxious, low in mood or depressed.</a:t>
            </a:r>
          </a:p>
          <a:p>
            <a:pPr algn="just"/>
            <a:endParaRPr lang="en-US" b="1" dirty="0"/>
          </a:p>
          <a:p>
            <a:pPr algn="just"/>
            <a:r>
              <a:rPr lang="en-US" b="1" dirty="0"/>
              <a:t>Due to the </a:t>
            </a:r>
            <a:r>
              <a:rPr lang="en-US" b="1" dirty="0" err="1"/>
              <a:t>Covid</a:t>
            </a:r>
            <a:r>
              <a:rPr lang="en-US" b="1" dirty="0"/>
              <a:t> outbreak, the service is currently being delivered over the phone or via a video call. </a:t>
            </a:r>
          </a:p>
          <a:p>
            <a:pPr algn="just"/>
            <a:endParaRPr lang="en-US" b="1" dirty="0"/>
          </a:p>
          <a:p>
            <a:pPr algn="just"/>
            <a:r>
              <a:rPr lang="en-US" b="1" dirty="0">
                <a:highlight>
                  <a:srgbClr val="00FFFF"/>
                </a:highlight>
              </a:rPr>
              <a:t>If you are already under the care of a Mental Health Team we may not be able to accept your referral to Birmingham Healthy Minds, so please speak to your Mental Health Team before you fill in the online self-referral form.</a:t>
            </a:r>
          </a:p>
          <a:p>
            <a:pPr algn="just"/>
            <a:endParaRPr lang="en-US" b="1" dirty="0">
              <a:highlight>
                <a:srgbClr val="00FFFF"/>
              </a:highlight>
            </a:endParaRPr>
          </a:p>
          <a:p>
            <a:pPr algn="just"/>
            <a:r>
              <a:rPr lang="en-US" b="1" dirty="0"/>
              <a:t>Alternatively, you can refer yourself by calling our service on </a:t>
            </a:r>
            <a:r>
              <a:rPr lang="en-US" b="1" dirty="0">
                <a:highlight>
                  <a:srgbClr val="FFFF00"/>
                </a:highlight>
              </a:rPr>
              <a:t>0121 301 2525.  </a:t>
            </a:r>
          </a:p>
          <a:p>
            <a:pPr algn="just"/>
            <a:endParaRPr lang="en-US" b="1" dirty="0"/>
          </a:p>
          <a:p>
            <a:pPr algn="just"/>
            <a:r>
              <a:rPr lang="en-US" b="1" dirty="0"/>
              <a:t>We will be able to answer your call between 9.30am and 4.30pm, Monday to Friday.  Please be patient as telephone lines can become very busy due to high demand on our service.</a:t>
            </a:r>
          </a:p>
          <a:p>
            <a:pPr algn="just"/>
            <a:endParaRPr lang="en-US" b="1" dirty="0"/>
          </a:p>
          <a:p>
            <a:pPr algn="just"/>
            <a:r>
              <a:rPr lang="en-US" b="1" dirty="0"/>
              <a:t>You can also text </a:t>
            </a:r>
            <a:r>
              <a:rPr lang="en-US" b="1" dirty="0">
                <a:highlight>
                  <a:srgbClr val="FFFF00"/>
                </a:highlight>
              </a:rPr>
              <a:t>'BHM' to 60777</a:t>
            </a:r>
            <a:r>
              <a:rPr lang="en-US" b="1" dirty="0"/>
              <a:t> and we will call you back*. </a:t>
            </a:r>
          </a:p>
          <a:p>
            <a:pPr algn="just"/>
            <a:endParaRPr lang="en-US" b="1" dirty="0"/>
          </a:p>
        </p:txBody>
      </p:sp>
      <p:pic>
        <p:nvPicPr>
          <p:cNvPr id="5" name="Picture 4">
            <a:extLst>
              <a:ext uri="{FF2B5EF4-FFF2-40B4-BE49-F238E27FC236}">
                <a16:creationId xmlns:a16="http://schemas.microsoft.com/office/drawing/2014/main" id="{B90849B8-76AD-684C-B136-F18EC93F6306}"/>
              </a:ext>
            </a:extLst>
          </p:cNvPr>
          <p:cNvPicPr>
            <a:picLocks noChangeAspect="1"/>
          </p:cNvPicPr>
          <p:nvPr/>
        </p:nvPicPr>
        <p:blipFill rotWithShape="1">
          <a:blip r:embed="rId2"/>
          <a:srcRect l="451" t="17515" r="615" b="25390"/>
          <a:stretch/>
        </p:blipFill>
        <p:spPr>
          <a:xfrm>
            <a:off x="6222244" y="407503"/>
            <a:ext cx="5028852" cy="1451114"/>
          </a:xfrm>
          <a:prstGeom prst="rect">
            <a:avLst/>
          </a:prstGeom>
        </p:spPr>
      </p:pic>
    </p:spTree>
    <p:extLst>
      <p:ext uri="{BB962C8B-B14F-4D97-AF65-F5344CB8AC3E}">
        <p14:creationId xmlns:p14="http://schemas.microsoft.com/office/powerpoint/2010/main" val="40291404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FCF3506-BCD1-48F0-9E6E-50E766DA3F9D}"/>
              </a:ext>
            </a:extLst>
          </p:cNvPr>
          <p:cNvSpPr txBox="1"/>
          <p:nvPr/>
        </p:nvSpPr>
        <p:spPr>
          <a:xfrm>
            <a:off x="395315" y="2655934"/>
            <a:ext cx="6383171"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u="sng" dirty="0">
                <a:solidFill>
                  <a:schemeClr val="bg1"/>
                </a:solidFill>
                <a:latin typeface="source-sans-pro"/>
              </a:rPr>
              <a:t>What is Support Line?</a:t>
            </a:r>
          </a:p>
          <a:p>
            <a:endParaRPr lang="en-US" b="1" dirty="0">
              <a:solidFill>
                <a:schemeClr val="bg1"/>
              </a:solidFill>
              <a:latin typeface="source-sans-pro"/>
            </a:endParaRPr>
          </a:p>
          <a:p>
            <a:endParaRPr lang="en-US" b="1" dirty="0">
              <a:solidFill>
                <a:schemeClr val="bg1"/>
              </a:solidFill>
              <a:latin typeface="source-sans-pro"/>
            </a:endParaRPr>
          </a:p>
          <a:p>
            <a:r>
              <a:rPr lang="en-US" b="1" dirty="0">
                <a:solidFill>
                  <a:schemeClr val="bg1"/>
                </a:solidFill>
                <a:latin typeface="source-sans-pro"/>
              </a:rPr>
              <a:t>Support Line provides a confidential telephone helpline offering emotional support to any individual on any issue. The Helpline is primarily a preventative service and aims to support people before they reach the point of crisis. It is particularly aimed at those who are socially isolated, vulnerable, at risk groups and victims of any form of abuse. Support Line is a member of the Helplines Association. Support Line also provides support by email and post.</a:t>
            </a:r>
          </a:p>
          <a:p>
            <a:endParaRPr lang="en-US" b="1" dirty="0">
              <a:solidFill>
                <a:schemeClr val="bg1"/>
              </a:solidFill>
              <a:latin typeface="source-sans-pro"/>
            </a:endParaRPr>
          </a:p>
          <a:p>
            <a:r>
              <a:rPr lang="en-US" b="1" dirty="0">
                <a:solidFill>
                  <a:schemeClr val="bg1"/>
                </a:solidFill>
                <a:latin typeface="source-sans-pro"/>
              </a:rPr>
              <a:t>Contact Support Line on 01708 765200 or info@supportline.org.uk</a:t>
            </a:r>
          </a:p>
        </p:txBody>
      </p:sp>
      <p:pic>
        <p:nvPicPr>
          <p:cNvPr id="2" name="Picture 1">
            <a:extLst>
              <a:ext uri="{FF2B5EF4-FFF2-40B4-BE49-F238E27FC236}">
                <a16:creationId xmlns:a16="http://schemas.microsoft.com/office/drawing/2014/main" id="{80F96345-BB19-674E-B3A5-A1AFE82186A9}"/>
              </a:ext>
            </a:extLst>
          </p:cNvPr>
          <p:cNvPicPr>
            <a:picLocks noChangeAspect="1"/>
          </p:cNvPicPr>
          <p:nvPr/>
        </p:nvPicPr>
        <p:blipFill>
          <a:blip r:embed="rId2"/>
          <a:stretch>
            <a:fillRect/>
          </a:stretch>
        </p:blipFill>
        <p:spPr>
          <a:xfrm>
            <a:off x="4105688" y="485083"/>
            <a:ext cx="7285335" cy="2566229"/>
          </a:xfrm>
          <a:prstGeom prst="rect">
            <a:avLst/>
          </a:prstGeom>
        </p:spPr>
      </p:pic>
    </p:spTree>
    <p:extLst>
      <p:ext uri="{BB962C8B-B14F-4D97-AF65-F5344CB8AC3E}">
        <p14:creationId xmlns:p14="http://schemas.microsoft.com/office/powerpoint/2010/main" val="66838450"/>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43162304-DA60-4C31-9E2B-E22F8DA75F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a:extLst>
              <a:ext uri="{FF2B5EF4-FFF2-40B4-BE49-F238E27FC236}">
                <a16:creationId xmlns:a16="http://schemas.microsoft.com/office/drawing/2014/main" id="{C4AE1EFF-264A-4A42-BEA1-0E875F40D7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27" name="Rectangle 26">
            <a:extLst>
              <a:ext uri="{FF2B5EF4-FFF2-40B4-BE49-F238E27FC236}">
                <a16:creationId xmlns:a16="http://schemas.microsoft.com/office/drawing/2014/main" id="{5DB23C2B-2054-4D8B-9E98-9190F8E05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8797B5BC-9873-45F9-97D6-298FB5AF08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762000"/>
            <a:ext cx="4208489"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extBox 1">
            <a:extLst>
              <a:ext uri="{FF2B5EF4-FFF2-40B4-BE49-F238E27FC236}">
                <a16:creationId xmlns:a16="http://schemas.microsoft.com/office/drawing/2014/main" id="{C4255DDB-8A1C-4D90-8284-9024707D5366}"/>
              </a:ext>
            </a:extLst>
          </p:cNvPr>
          <p:cNvSpPr txBox="1"/>
          <p:nvPr/>
        </p:nvSpPr>
        <p:spPr>
          <a:xfrm>
            <a:off x="716783" y="1683143"/>
            <a:ext cx="2774922" cy="94741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3600" spc="-60" dirty="0">
                <a:solidFill>
                  <a:srgbClr val="FFFFFF"/>
                </a:solidFill>
                <a:latin typeface="+mj-lt"/>
                <a:ea typeface="+mj-ea"/>
                <a:cs typeface="+mj-cs"/>
              </a:rPr>
              <a:t>Edwards Trust</a:t>
            </a:r>
          </a:p>
        </p:txBody>
      </p:sp>
      <p:sp>
        <p:nvSpPr>
          <p:cNvPr id="5" name="TextBox 4">
            <a:extLst>
              <a:ext uri="{FF2B5EF4-FFF2-40B4-BE49-F238E27FC236}">
                <a16:creationId xmlns:a16="http://schemas.microsoft.com/office/drawing/2014/main" id="{089045E4-C30C-4BA7-B0E5-A24730DB6723}"/>
              </a:ext>
            </a:extLst>
          </p:cNvPr>
          <p:cNvSpPr txBox="1"/>
          <p:nvPr/>
        </p:nvSpPr>
        <p:spPr>
          <a:xfrm>
            <a:off x="4730904" y="1092111"/>
            <a:ext cx="6627377" cy="349171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182880">
              <a:lnSpc>
                <a:spcPct val="90000"/>
              </a:lnSpc>
              <a:spcAft>
                <a:spcPts val="600"/>
              </a:spcAft>
              <a:buClr>
                <a:schemeClr val="accent1"/>
              </a:buClr>
              <a:buFont typeface="Wingdings 2" pitchFamily="18" charset="2"/>
              <a:buChar char=""/>
            </a:pPr>
            <a:r>
              <a:rPr lang="en-US" sz="1500" b="1" dirty="0">
                <a:solidFill>
                  <a:schemeClr val="tx1">
                    <a:lumMod val="65000"/>
                    <a:lumOff val="35000"/>
                  </a:schemeClr>
                </a:solidFill>
              </a:rPr>
              <a:t>Edwards Trust is a Bereavement Counselling Service for young people. ‘Bereavement’ relates to losing someone close to you or experiencing changes in your home circumstances as a result of changes to family members health.</a:t>
            </a:r>
          </a:p>
          <a:p>
            <a:pPr indent="-182880">
              <a:lnSpc>
                <a:spcPct val="90000"/>
              </a:lnSpc>
              <a:spcAft>
                <a:spcPts val="600"/>
              </a:spcAft>
              <a:buClr>
                <a:schemeClr val="accent1"/>
              </a:buClr>
              <a:buFont typeface="Wingdings 2" pitchFamily="18" charset="2"/>
              <a:buChar char=""/>
            </a:pPr>
            <a:endParaRPr lang="en-US" sz="1500" b="1" dirty="0">
              <a:solidFill>
                <a:schemeClr val="tx1">
                  <a:lumMod val="65000"/>
                  <a:lumOff val="35000"/>
                </a:schemeClr>
              </a:solidFill>
            </a:endParaRPr>
          </a:p>
          <a:p>
            <a:pPr indent="-182880">
              <a:lnSpc>
                <a:spcPct val="90000"/>
              </a:lnSpc>
              <a:spcAft>
                <a:spcPts val="600"/>
              </a:spcAft>
              <a:buClr>
                <a:schemeClr val="accent1"/>
              </a:buClr>
              <a:buFont typeface="Wingdings 2" pitchFamily="18" charset="2"/>
              <a:buChar char=""/>
            </a:pPr>
            <a:r>
              <a:rPr lang="en-US" sz="1500" b="1" dirty="0">
                <a:solidFill>
                  <a:schemeClr val="tx1">
                    <a:lumMod val="65000"/>
                    <a:lumOff val="35000"/>
                  </a:schemeClr>
                </a:solidFill>
              </a:rPr>
              <a:t>They are currently available to provide support &amp; counselling over the telephone.</a:t>
            </a:r>
          </a:p>
          <a:p>
            <a:pPr indent="-182880">
              <a:lnSpc>
                <a:spcPct val="90000"/>
              </a:lnSpc>
              <a:spcAft>
                <a:spcPts val="600"/>
              </a:spcAft>
              <a:buClr>
                <a:schemeClr val="accent1"/>
              </a:buClr>
              <a:buFont typeface="Wingdings 2" pitchFamily="18" charset="2"/>
              <a:buChar char=""/>
            </a:pPr>
            <a:endParaRPr lang="en-US" sz="1500" b="1" dirty="0">
              <a:solidFill>
                <a:schemeClr val="tx1">
                  <a:lumMod val="65000"/>
                  <a:lumOff val="35000"/>
                </a:schemeClr>
              </a:solidFill>
            </a:endParaRPr>
          </a:p>
          <a:p>
            <a:pPr indent="-182880">
              <a:lnSpc>
                <a:spcPct val="90000"/>
              </a:lnSpc>
              <a:spcAft>
                <a:spcPts val="600"/>
              </a:spcAft>
              <a:buClr>
                <a:schemeClr val="accent1"/>
              </a:buClr>
              <a:buFont typeface="Wingdings 2" pitchFamily="18" charset="2"/>
              <a:buChar char=""/>
            </a:pPr>
            <a:r>
              <a:rPr lang="en-US" sz="1500" b="1" dirty="0">
                <a:solidFill>
                  <a:schemeClr val="tx1">
                    <a:lumMod val="65000"/>
                    <a:lumOff val="35000"/>
                  </a:schemeClr>
                </a:solidFill>
              </a:rPr>
              <a:t>We are working closely again this year with this charitable </a:t>
            </a:r>
            <a:r>
              <a:rPr lang="en-US" sz="1500" b="1" dirty="0" err="1">
                <a:solidFill>
                  <a:schemeClr val="tx1">
                    <a:lumMod val="65000"/>
                    <a:lumOff val="35000"/>
                  </a:schemeClr>
                </a:solidFill>
              </a:rPr>
              <a:t>organisation</a:t>
            </a:r>
            <a:r>
              <a:rPr lang="en-US" sz="1500" b="1" dirty="0">
                <a:solidFill>
                  <a:schemeClr val="tx1">
                    <a:lumMod val="65000"/>
                    <a:lumOff val="35000"/>
                  </a:schemeClr>
                </a:solidFill>
              </a:rPr>
              <a:t> to bring a counsellor trained in working with young people into school (obviously this will be wholly </a:t>
            </a:r>
            <a:r>
              <a:rPr lang="en-US" sz="1500" b="1" dirty="0" err="1">
                <a:solidFill>
                  <a:schemeClr val="tx1">
                    <a:lumMod val="65000"/>
                    <a:lumOff val="35000"/>
                  </a:schemeClr>
                </a:solidFill>
              </a:rPr>
              <a:t>dependant</a:t>
            </a:r>
            <a:r>
              <a:rPr lang="en-US" sz="1500" b="1" dirty="0">
                <a:solidFill>
                  <a:schemeClr val="tx1">
                    <a:lumMod val="65000"/>
                    <a:lumOff val="35000"/>
                  </a:schemeClr>
                </a:solidFill>
              </a:rPr>
              <a:t> on social distancing guidelines) </a:t>
            </a:r>
          </a:p>
          <a:p>
            <a:pPr indent="-182880">
              <a:lnSpc>
                <a:spcPct val="90000"/>
              </a:lnSpc>
              <a:spcAft>
                <a:spcPts val="600"/>
              </a:spcAft>
              <a:buClr>
                <a:schemeClr val="accent1"/>
              </a:buClr>
              <a:buFont typeface="Wingdings 2" pitchFamily="18" charset="2"/>
              <a:buChar char=""/>
            </a:pPr>
            <a:endParaRPr lang="en-US" sz="1500" b="1" dirty="0">
              <a:solidFill>
                <a:schemeClr val="tx1">
                  <a:lumMod val="65000"/>
                  <a:lumOff val="35000"/>
                </a:schemeClr>
              </a:solidFill>
            </a:endParaRPr>
          </a:p>
          <a:p>
            <a:pPr indent="-182880">
              <a:lnSpc>
                <a:spcPct val="90000"/>
              </a:lnSpc>
              <a:spcAft>
                <a:spcPts val="600"/>
              </a:spcAft>
              <a:buClr>
                <a:schemeClr val="accent1"/>
              </a:buClr>
              <a:buFont typeface="Wingdings 2" pitchFamily="18" charset="2"/>
              <a:buChar char=""/>
            </a:pPr>
            <a:r>
              <a:rPr lang="en-US" sz="1500" b="1" dirty="0">
                <a:solidFill>
                  <a:schemeClr val="tx1">
                    <a:lumMod val="65000"/>
                    <a:lumOff val="35000"/>
                  </a:schemeClr>
                </a:solidFill>
              </a:rPr>
              <a:t>You can contact them directly on 0121 454 1705 or via email </a:t>
            </a:r>
            <a:r>
              <a:rPr lang="en-US" sz="1500" b="1" dirty="0" err="1">
                <a:solidFill>
                  <a:schemeClr val="tx1">
                    <a:lumMod val="65000"/>
                    <a:lumOff val="35000"/>
                  </a:schemeClr>
                </a:solidFill>
              </a:rPr>
              <a:t>admin@edwardstrust.org.u</a:t>
            </a:r>
            <a:r>
              <a:rPr lang="en-US" sz="1500" dirty="0" err="1">
                <a:solidFill>
                  <a:schemeClr val="tx1">
                    <a:lumMod val="65000"/>
                    <a:lumOff val="35000"/>
                  </a:schemeClr>
                </a:solidFill>
              </a:rPr>
              <a:t>k</a:t>
            </a:r>
            <a:endParaRPr lang="en-US" sz="1500" dirty="0">
              <a:solidFill>
                <a:schemeClr val="tx1">
                  <a:lumMod val="65000"/>
                  <a:lumOff val="35000"/>
                </a:schemeClr>
              </a:solidFill>
            </a:endParaRPr>
          </a:p>
          <a:p>
            <a:pPr indent="-182880">
              <a:lnSpc>
                <a:spcPct val="90000"/>
              </a:lnSpc>
              <a:spcAft>
                <a:spcPts val="600"/>
              </a:spcAft>
              <a:buClr>
                <a:schemeClr val="accent1"/>
              </a:buClr>
              <a:buFont typeface="Wingdings 2" pitchFamily="18" charset="2"/>
              <a:buChar char=""/>
            </a:pPr>
            <a:endParaRPr lang="en-US" sz="1500" dirty="0">
              <a:solidFill>
                <a:schemeClr val="tx1">
                  <a:lumMod val="65000"/>
                  <a:lumOff val="35000"/>
                </a:schemeClr>
              </a:solidFill>
            </a:endParaRPr>
          </a:p>
        </p:txBody>
      </p:sp>
      <p:sp>
        <p:nvSpPr>
          <p:cNvPr id="31" name="Freeform: Shape 30">
            <a:extLst>
              <a:ext uri="{FF2B5EF4-FFF2-40B4-BE49-F238E27FC236}">
                <a16:creationId xmlns:a16="http://schemas.microsoft.com/office/drawing/2014/main" id="{665C2FCD-09A4-4B4B-AA73-F330DFE91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1190517" y="1056875"/>
            <a:ext cx="100148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Box 2">
            <a:extLst>
              <a:ext uri="{FF2B5EF4-FFF2-40B4-BE49-F238E27FC236}">
                <a16:creationId xmlns:a16="http://schemas.microsoft.com/office/drawing/2014/main" id="{89A36BEE-7050-4C8A-9E14-27409BF1EF11}"/>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solidFill>
                <a:srgbClr val="662B7E"/>
              </a:solidFill>
              <a:latin typeface="source-sans-pro"/>
            </a:endParaRPr>
          </a:p>
        </p:txBody>
      </p:sp>
      <p:pic>
        <p:nvPicPr>
          <p:cNvPr id="4" name="Picture 3">
            <a:extLst>
              <a:ext uri="{FF2B5EF4-FFF2-40B4-BE49-F238E27FC236}">
                <a16:creationId xmlns:a16="http://schemas.microsoft.com/office/drawing/2014/main" id="{CF1191DD-715A-244E-91CF-7C6342A53DB0}"/>
              </a:ext>
            </a:extLst>
          </p:cNvPr>
          <p:cNvPicPr>
            <a:picLocks noChangeAspect="1"/>
          </p:cNvPicPr>
          <p:nvPr/>
        </p:nvPicPr>
        <p:blipFill>
          <a:blip r:embed="rId2"/>
          <a:stretch>
            <a:fillRect/>
          </a:stretch>
        </p:blipFill>
        <p:spPr>
          <a:xfrm>
            <a:off x="-7912" y="752855"/>
            <a:ext cx="4572000" cy="1778000"/>
          </a:xfrm>
          <a:prstGeom prst="rect">
            <a:avLst/>
          </a:prstGeom>
        </p:spPr>
      </p:pic>
    </p:spTree>
    <p:extLst>
      <p:ext uri="{BB962C8B-B14F-4D97-AF65-F5344CB8AC3E}">
        <p14:creationId xmlns:p14="http://schemas.microsoft.com/office/powerpoint/2010/main" val="8542542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FE0867-CD1E-481D-AF61-AE2B7279C356}"/>
              </a:ext>
            </a:extLst>
          </p:cNvPr>
          <p:cNvSpPr txBox="1"/>
          <p:nvPr/>
        </p:nvSpPr>
        <p:spPr>
          <a:xfrm>
            <a:off x="1065676" y="1028343"/>
            <a:ext cx="5287992"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Please remember that talking does help, whether that be to a family member or a friend, or if you prefer, to someone independently.  There is help, support &amp; reassurance out there.</a:t>
            </a:r>
          </a:p>
          <a:p>
            <a:endParaRPr lang="en-GB" b="1" dirty="0"/>
          </a:p>
          <a:p>
            <a:r>
              <a:rPr lang="en-GB" b="1" dirty="0"/>
              <a:t>Please don’t suffer in silence, it is likely that any anxieties you are feeling are shared with many other children &amp; young adults during these unprecedented times.</a:t>
            </a:r>
          </a:p>
          <a:p>
            <a:endParaRPr lang="en-GB" b="1" dirty="0"/>
          </a:p>
          <a:p>
            <a:r>
              <a:rPr lang="en-GB" b="1" dirty="0"/>
              <a:t>Please take care and have a happy, healthy &amp; well deserved break and we look forward to seeing you all in September.  Until we break up please feel free to contact me if you have any questions about the presentation or would like further help &amp; guidance in accessing support. 07521 615396 or via email anorrey@parkhall.org</a:t>
            </a:r>
          </a:p>
        </p:txBody>
      </p:sp>
      <p:graphicFrame>
        <p:nvGraphicFramePr>
          <p:cNvPr id="3" name="Diagram 3">
            <a:extLst>
              <a:ext uri="{FF2B5EF4-FFF2-40B4-BE49-F238E27FC236}">
                <a16:creationId xmlns:a16="http://schemas.microsoft.com/office/drawing/2014/main" id="{2FEF610F-E20A-4DAF-B672-DDED68B6277D}"/>
              </a:ext>
            </a:extLst>
          </p:cNvPr>
          <p:cNvGraphicFramePr/>
          <p:nvPr>
            <p:extLst>
              <p:ext uri="{D42A27DB-BD31-4B8C-83A1-F6EECF244321}">
                <p14:modId xmlns:p14="http://schemas.microsoft.com/office/powerpoint/2010/main" val="2230292285"/>
              </p:ext>
            </p:extLst>
          </p:nvPr>
        </p:nvGraphicFramePr>
        <p:xfrm>
          <a:off x="7217433" y="148087"/>
          <a:ext cx="4111925" cy="61161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35787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B8424AB-D56B-4256-866A-5B54DE93C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FC999C28-AD33-4EB7-A5F1-C06D10A5F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2" name="Rectangle 11">
            <a:extLst>
              <a:ext uri="{FF2B5EF4-FFF2-40B4-BE49-F238E27FC236}">
                <a16:creationId xmlns:a16="http://schemas.microsoft.com/office/drawing/2014/main" id="{0864E5C9-52C9-4572-AC75-548B9B9C2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5CC6500-4DBD-4C34-BC14-2387FB483B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Box 2">
            <a:extLst>
              <a:ext uri="{FF2B5EF4-FFF2-40B4-BE49-F238E27FC236}">
                <a16:creationId xmlns:a16="http://schemas.microsoft.com/office/drawing/2014/main" id="{4C56A96D-3245-EA45-9855-4AF6C9F54A4D}"/>
              </a:ext>
            </a:extLst>
          </p:cNvPr>
          <p:cNvSpPr txBox="1"/>
          <p:nvPr/>
        </p:nvSpPr>
        <p:spPr>
          <a:xfrm>
            <a:off x="1069849" y="1298448"/>
            <a:ext cx="3258688" cy="325526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700" spc="-100">
                <a:solidFill>
                  <a:srgbClr val="FFFFFF"/>
                </a:solidFill>
                <a:latin typeface="+mj-lt"/>
                <a:ea typeface="+mj-ea"/>
                <a:cs typeface="+mj-cs"/>
              </a:rPr>
              <a:t>Summary of where to access help and support now and over the summer</a:t>
            </a:r>
          </a:p>
        </p:txBody>
      </p:sp>
      <p:sp>
        <p:nvSpPr>
          <p:cNvPr id="16" name="Rectangle 15">
            <a:extLst>
              <a:ext uri="{FF2B5EF4-FFF2-40B4-BE49-F238E27FC236}">
                <a16:creationId xmlns:a16="http://schemas.microsoft.com/office/drawing/2014/main" id="{4E34A3B6-BAD2-4156-BDC6-4736248BF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2" name="Table 1">
            <a:extLst>
              <a:ext uri="{FF2B5EF4-FFF2-40B4-BE49-F238E27FC236}">
                <a16:creationId xmlns:a16="http://schemas.microsoft.com/office/drawing/2014/main" id="{AB97E8C3-EBFD-294D-B3D5-C908316327F3}"/>
              </a:ext>
            </a:extLst>
          </p:cNvPr>
          <p:cNvGraphicFramePr>
            <a:graphicFrameLocks noGrp="1"/>
          </p:cNvGraphicFramePr>
          <p:nvPr>
            <p:extLst>
              <p:ext uri="{D42A27DB-BD31-4B8C-83A1-F6EECF244321}">
                <p14:modId xmlns:p14="http://schemas.microsoft.com/office/powerpoint/2010/main" val="2787491997"/>
              </p:ext>
            </p:extLst>
          </p:nvPr>
        </p:nvGraphicFramePr>
        <p:xfrm>
          <a:off x="5120640" y="1296151"/>
          <a:ext cx="6367271" cy="4257548"/>
        </p:xfrm>
        <a:graphic>
          <a:graphicData uri="http://schemas.openxmlformats.org/drawingml/2006/table">
            <a:tbl>
              <a:tblPr firstRow="1" bandRow="1">
                <a:tableStyleId>{5C22544A-7EE6-4342-B048-85BDC9FD1C3A}</a:tableStyleId>
              </a:tblPr>
              <a:tblGrid>
                <a:gridCol w="3445116">
                  <a:extLst>
                    <a:ext uri="{9D8B030D-6E8A-4147-A177-3AD203B41FA5}">
                      <a16:colId xmlns:a16="http://schemas.microsoft.com/office/drawing/2014/main" val="3616859750"/>
                    </a:ext>
                  </a:extLst>
                </a:gridCol>
                <a:gridCol w="2922155">
                  <a:extLst>
                    <a:ext uri="{9D8B030D-6E8A-4147-A177-3AD203B41FA5}">
                      <a16:colId xmlns:a16="http://schemas.microsoft.com/office/drawing/2014/main" val="3439038670"/>
                    </a:ext>
                  </a:extLst>
                </a:gridCol>
              </a:tblGrid>
              <a:tr h="875069">
                <a:tc>
                  <a:txBody>
                    <a:bodyPr/>
                    <a:lstStyle/>
                    <a:p>
                      <a:r>
                        <a:rPr lang="en-US" sz="1700"/>
                        <a:t>Kooth</a:t>
                      </a:r>
                    </a:p>
                    <a:p>
                      <a:r>
                        <a:rPr lang="en-US" sz="1700"/>
                        <a:t>For online support, information and counselling</a:t>
                      </a:r>
                    </a:p>
                  </a:txBody>
                  <a:tcPr marL="84141" marR="84141" marT="42071" marB="42071"/>
                </a:tc>
                <a:tc>
                  <a:txBody>
                    <a:bodyPr/>
                    <a:lstStyle/>
                    <a:p>
                      <a:r>
                        <a:rPr lang="en-US" sz="1700">
                          <a:solidFill>
                            <a:schemeClr val="bg1"/>
                          </a:solidFill>
                          <a:hlinkClick r:id="rId2">
                            <a:extLst>
                              <a:ext uri="{A12FA001-AC4F-418D-AE19-62706E023703}">
                                <ahyp:hlinkClr xmlns:ahyp="http://schemas.microsoft.com/office/drawing/2018/hyperlinkcolor" val="tx"/>
                              </a:ext>
                            </a:extLst>
                          </a:hlinkClick>
                        </a:rPr>
                        <a:t>www.kooth.com</a:t>
                      </a:r>
                      <a:endParaRPr lang="en-US" sz="1700">
                        <a:solidFill>
                          <a:schemeClr val="bg1"/>
                        </a:solidFill>
                      </a:endParaRPr>
                    </a:p>
                    <a:p>
                      <a:endParaRPr lang="en-US" sz="1700"/>
                    </a:p>
                  </a:txBody>
                  <a:tcPr marL="84141" marR="84141" marT="42071" marB="42071"/>
                </a:tc>
                <a:extLst>
                  <a:ext uri="{0D108BD9-81ED-4DB2-BD59-A6C34878D82A}">
                    <a16:rowId xmlns:a16="http://schemas.microsoft.com/office/drawing/2014/main" val="3003970153"/>
                  </a:ext>
                </a:extLst>
              </a:tr>
              <a:tr h="875069">
                <a:tc>
                  <a:txBody>
                    <a:bodyPr/>
                    <a:lstStyle/>
                    <a:p>
                      <a:r>
                        <a:rPr lang="en-US" sz="1700"/>
                        <a:t>Birmingham Healthy Minds (NHS)</a:t>
                      </a:r>
                    </a:p>
                    <a:p>
                      <a:r>
                        <a:rPr lang="en-US" sz="1700"/>
                        <a:t>For support with Depression and Anxiety</a:t>
                      </a:r>
                    </a:p>
                  </a:txBody>
                  <a:tcPr marL="84141" marR="84141" marT="42071" marB="42071"/>
                </a:tc>
                <a:tc>
                  <a:txBody>
                    <a:bodyPr/>
                    <a:lstStyle/>
                    <a:p>
                      <a:r>
                        <a:rPr lang="en-US" sz="1700">
                          <a:latin typeface="+mn-lt"/>
                          <a:cs typeface="Arial" panose="020B0604020202020204" pitchFamily="34" charset="0"/>
                          <a:hlinkClick r:id="rId3"/>
                        </a:rPr>
                        <a:t>www.bsmhft.nhs.uk</a:t>
                      </a:r>
                      <a:endParaRPr lang="en-US" sz="1700">
                        <a:latin typeface="+mn-lt"/>
                        <a:cs typeface="Arial" panose="020B0604020202020204" pitchFamily="34" charset="0"/>
                      </a:endParaRPr>
                    </a:p>
                    <a:p>
                      <a:r>
                        <a:rPr lang="en-US" sz="1700">
                          <a:latin typeface="+mn-lt"/>
                          <a:cs typeface="Arial" panose="020B0604020202020204" pitchFamily="34" charset="0"/>
                        </a:rPr>
                        <a:t>Or text </a:t>
                      </a:r>
                      <a:r>
                        <a:rPr lang="en-US" sz="1700" b="0">
                          <a:latin typeface="+mn-lt"/>
                          <a:cs typeface="Arial" panose="020B0604020202020204" pitchFamily="34" charset="0"/>
                        </a:rPr>
                        <a:t>'BHM' to 60777 to request a call back</a:t>
                      </a:r>
                    </a:p>
                  </a:txBody>
                  <a:tcPr marL="84141" marR="84141" marT="42071" marB="42071"/>
                </a:tc>
                <a:extLst>
                  <a:ext uri="{0D108BD9-81ED-4DB2-BD59-A6C34878D82A}">
                    <a16:rowId xmlns:a16="http://schemas.microsoft.com/office/drawing/2014/main" val="3767885136"/>
                  </a:ext>
                </a:extLst>
              </a:tr>
              <a:tr h="1127493">
                <a:tc>
                  <a:txBody>
                    <a:bodyPr/>
                    <a:lstStyle/>
                    <a:p>
                      <a:r>
                        <a:rPr lang="en-US" sz="1700"/>
                        <a:t>Contact Support Line</a:t>
                      </a:r>
                    </a:p>
                    <a:p>
                      <a:r>
                        <a:rPr lang="en-US" sz="1700" b="0">
                          <a:solidFill>
                            <a:schemeClr val="tx1"/>
                          </a:solidFill>
                          <a:latin typeface="source-sans-pro"/>
                        </a:rPr>
                        <a:t>A confidential telephone helpline offering emotional support to any individual on any issue. </a:t>
                      </a:r>
                      <a:endParaRPr lang="en-US" sz="1700" b="0">
                        <a:solidFill>
                          <a:schemeClr val="tx1"/>
                        </a:solidFill>
                      </a:endParaRPr>
                    </a:p>
                  </a:txBody>
                  <a:tcPr marL="84141" marR="84141" marT="42071" marB="42071"/>
                </a:tc>
                <a:tc>
                  <a:txBody>
                    <a:bodyPr/>
                    <a:lstStyle/>
                    <a:p>
                      <a:r>
                        <a:rPr lang="en-US" sz="1700">
                          <a:latin typeface="+mn-lt"/>
                          <a:cs typeface="Arial" panose="020B0604020202020204" pitchFamily="34" charset="0"/>
                          <a:hlinkClick r:id="rId4"/>
                        </a:rPr>
                        <a:t>www.supportline.org.uk</a:t>
                      </a:r>
                      <a:endParaRPr lang="en-US" sz="1700">
                        <a:latin typeface="+mn-lt"/>
                        <a:cs typeface="Arial" panose="020B0604020202020204" pitchFamily="34" charset="0"/>
                      </a:endParaRPr>
                    </a:p>
                    <a:p>
                      <a:r>
                        <a:rPr lang="en-US" sz="1700">
                          <a:latin typeface="+mn-lt"/>
                          <a:cs typeface="Arial" panose="020B0604020202020204" pitchFamily="34" charset="0"/>
                        </a:rPr>
                        <a:t>Phone  </a:t>
                      </a:r>
                      <a:r>
                        <a:rPr lang="en-US" sz="1700" b="0">
                          <a:solidFill>
                            <a:schemeClr val="tx1"/>
                          </a:solidFill>
                          <a:latin typeface="+mn-lt"/>
                          <a:cs typeface="Arial" panose="020B0604020202020204" pitchFamily="34" charset="0"/>
                        </a:rPr>
                        <a:t>01708 765200 </a:t>
                      </a:r>
                    </a:p>
                    <a:p>
                      <a:r>
                        <a:rPr lang="en-US" sz="1700" b="0">
                          <a:solidFill>
                            <a:schemeClr val="tx1"/>
                          </a:solidFill>
                          <a:latin typeface="+mn-lt"/>
                          <a:cs typeface="Arial" panose="020B0604020202020204" pitchFamily="34" charset="0"/>
                        </a:rPr>
                        <a:t>Or email info@supportline.org.uk</a:t>
                      </a:r>
                    </a:p>
                  </a:txBody>
                  <a:tcPr marL="84141" marR="84141" marT="42071" marB="42071"/>
                </a:tc>
                <a:extLst>
                  <a:ext uri="{0D108BD9-81ED-4DB2-BD59-A6C34878D82A}">
                    <a16:rowId xmlns:a16="http://schemas.microsoft.com/office/drawing/2014/main" val="2333672103"/>
                  </a:ext>
                </a:extLst>
              </a:tr>
              <a:tr h="1379917">
                <a:tc>
                  <a:txBody>
                    <a:bodyPr/>
                    <a:lstStyle/>
                    <a:p>
                      <a:r>
                        <a:rPr lang="en-US" sz="1700"/>
                        <a:t>Edwards Trust</a:t>
                      </a:r>
                    </a:p>
                    <a:p>
                      <a:r>
                        <a:rPr lang="en-US" sz="1700"/>
                        <a:t>Bereavement counselling for young people</a:t>
                      </a:r>
                    </a:p>
                  </a:txBody>
                  <a:tcPr marL="84141" marR="84141" marT="42071" marB="42071"/>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700">
                          <a:latin typeface="+mn-lt"/>
                          <a:cs typeface="Arial" panose="020B0604020202020204" pitchFamily="34" charset="0"/>
                          <a:hlinkClick r:id="rId5"/>
                        </a:rPr>
                        <a:t>www.edwardstrust.org.uk</a:t>
                      </a:r>
                      <a:endParaRPr lang="en-US" sz="1700" b="0">
                        <a:solidFill>
                          <a:schemeClr val="tx1">
                            <a:lumMod val="65000"/>
                            <a:lumOff val="35000"/>
                          </a:schemeClr>
                        </a:solidFill>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700" b="0">
                          <a:solidFill>
                            <a:schemeClr val="tx1">
                              <a:lumMod val="65000"/>
                              <a:lumOff val="35000"/>
                            </a:schemeClr>
                          </a:solidFill>
                          <a:latin typeface="+mn-lt"/>
                          <a:cs typeface="Arial" panose="020B0604020202020204" pitchFamily="34" charset="0"/>
                        </a:rPr>
                        <a:t>Phone 0121 454 1705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700" b="0">
                          <a:solidFill>
                            <a:schemeClr val="tx1">
                              <a:lumMod val="65000"/>
                              <a:lumOff val="35000"/>
                            </a:schemeClr>
                          </a:solidFill>
                          <a:latin typeface="+mn-lt"/>
                          <a:cs typeface="Arial" panose="020B0604020202020204" pitchFamily="34" charset="0"/>
                        </a:rPr>
                        <a:t>or email admin@edwardstrust.org.uk</a:t>
                      </a:r>
                    </a:p>
                    <a:p>
                      <a:endParaRPr lang="en-US" sz="1700">
                        <a:latin typeface="+mn-lt"/>
                        <a:cs typeface="Arial" panose="020B0604020202020204" pitchFamily="34" charset="0"/>
                      </a:endParaRPr>
                    </a:p>
                  </a:txBody>
                  <a:tcPr marL="84141" marR="84141" marT="42071" marB="42071"/>
                </a:tc>
                <a:extLst>
                  <a:ext uri="{0D108BD9-81ED-4DB2-BD59-A6C34878D82A}">
                    <a16:rowId xmlns:a16="http://schemas.microsoft.com/office/drawing/2014/main" val="2293757078"/>
                  </a:ext>
                </a:extLst>
              </a:tr>
            </a:tbl>
          </a:graphicData>
        </a:graphic>
      </p:graphicFrame>
    </p:spTree>
    <p:extLst>
      <p:ext uri="{BB962C8B-B14F-4D97-AF65-F5344CB8AC3E}">
        <p14:creationId xmlns:p14="http://schemas.microsoft.com/office/powerpoint/2010/main" val="3061995358"/>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otalTime>25</TotalTime>
  <Words>849</Words>
  <Application>Microsoft Office PowerPoint</Application>
  <PresentationFormat>Widescreen</PresentationFormat>
  <Paragraphs>67</Paragraphs>
  <Slides>15</Slides>
  <Notes>0</Notes>
  <HiddenSlides>0</HiddenSlides>
  <MMClips>2</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Frame</vt:lpstr>
      <vt:lpstr>Health &amp; Wellbeing  Help &amp; Support Available</vt:lpstr>
      <vt:lpstr>Maintaining Positive Mental Health  </vt:lpstr>
      <vt:lpstr>PowerPoint Presentation</vt:lpstr>
      <vt:lpstr>Where can we access support throughout the summer break?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&amp; Wellbeing  Help &amp; Support Available</dc:title>
  <dc:creator>Wssc0576</dc:creator>
  <cp:lastModifiedBy>Wssc0576</cp:lastModifiedBy>
  <cp:revision>81</cp:revision>
  <dcterms:created xsi:type="dcterms:W3CDTF">2020-07-10T11:14:18Z</dcterms:created>
  <dcterms:modified xsi:type="dcterms:W3CDTF">2020-07-13T14:34:57Z</dcterms:modified>
</cp:coreProperties>
</file>