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Lst>
  <p:sldIdLst>
    <p:sldId id="256" r:id="rId2"/>
    <p:sldId id="287" r:id="rId3"/>
    <p:sldId id="257" r:id="rId4"/>
    <p:sldId id="259" r:id="rId5"/>
    <p:sldId id="258" r:id="rId6"/>
    <p:sldId id="261" r:id="rId7"/>
    <p:sldId id="263" r:id="rId8"/>
    <p:sldId id="269" r:id="rId9"/>
    <p:sldId id="264" r:id="rId10"/>
    <p:sldId id="270" r:id="rId11"/>
    <p:sldId id="265" r:id="rId12"/>
    <p:sldId id="271" r:id="rId13"/>
    <p:sldId id="266" r:id="rId14"/>
    <p:sldId id="272" r:id="rId15"/>
    <p:sldId id="267" r:id="rId16"/>
    <p:sldId id="273" r:id="rId17"/>
    <p:sldId id="268" r:id="rId18"/>
    <p:sldId id="275" r:id="rId19"/>
    <p:sldId id="277" r:id="rId20"/>
    <p:sldId id="288" r:id="rId21"/>
    <p:sldId id="278" r:id="rId22"/>
    <p:sldId id="290" r:id="rId23"/>
    <p:sldId id="293" r:id="rId24"/>
    <p:sldId id="294" r:id="rId25"/>
    <p:sldId id="295"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CCCC00"/>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4AB666-3613-4F1E-87F3-6D068A63414F}" v="14" dt="2020-04-29T15:38:22.0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896"/>
    <p:restoredTop sz="96327"/>
  </p:normalViewPr>
  <p:slideViewPr>
    <p:cSldViewPr snapToGrid="0" snapToObjects="1">
      <p:cViewPr varScale="1">
        <p:scale>
          <a:sx n="103" d="100"/>
          <a:sy n="103" d="100"/>
        </p:scale>
        <p:origin x="13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AC5012-7167-4B26-B53F-A5071B0A60F3}" type="doc">
      <dgm:prSet loTypeId="urn:microsoft.com/office/officeart/2005/8/layout/process1" loCatId="process" qsTypeId="urn:microsoft.com/office/officeart/2005/8/quickstyle/simple2" qsCatId="simple" csTypeId="urn:microsoft.com/office/officeart/2005/8/colors/accent1_2" csCatId="accent1" phldr="1"/>
      <dgm:spPr/>
      <dgm:t>
        <a:bodyPr/>
        <a:lstStyle/>
        <a:p>
          <a:endParaRPr lang="en-US"/>
        </a:p>
      </dgm:t>
    </dgm:pt>
    <dgm:pt modelId="{18643512-0F1A-494C-99F4-18A888FC32BD}">
      <dgm:prSet/>
      <dgm:spPr/>
      <dgm:t>
        <a:bodyPr/>
        <a:lstStyle/>
        <a:p>
          <a:r>
            <a:rPr lang="en-US"/>
            <a:t>There is no single ‘accepted’ approach towards studying psychology – the science of behaviour.</a:t>
          </a:r>
        </a:p>
      </dgm:t>
    </dgm:pt>
    <dgm:pt modelId="{53114E0D-02B2-4EC1-8E18-FF21FEA2B38E}" type="parTrans" cxnId="{0DDDE7AE-AB9A-40C9-B638-25144A2FB392}">
      <dgm:prSet/>
      <dgm:spPr/>
      <dgm:t>
        <a:bodyPr/>
        <a:lstStyle/>
        <a:p>
          <a:endParaRPr lang="en-US"/>
        </a:p>
      </dgm:t>
    </dgm:pt>
    <dgm:pt modelId="{7C34A8E6-F747-4A9C-92B8-6C4C31ADB664}" type="sibTrans" cxnId="{0DDDE7AE-AB9A-40C9-B638-25144A2FB392}">
      <dgm:prSet/>
      <dgm:spPr/>
      <dgm:t>
        <a:bodyPr/>
        <a:lstStyle/>
        <a:p>
          <a:endParaRPr lang="en-US"/>
        </a:p>
      </dgm:t>
    </dgm:pt>
    <dgm:pt modelId="{7A8A2F8D-21FF-499D-ABED-7D9BB1F7DBE1}">
      <dgm:prSet/>
      <dgm:spPr/>
      <dgm:t>
        <a:bodyPr/>
        <a:lstStyle/>
        <a:p>
          <a:r>
            <a:rPr lang="en-US"/>
            <a:t>Instead – it is more useful to think of ‘Psychology’ as an umbrella term which refers to a number of different approaches to studying and understanding human behavior.</a:t>
          </a:r>
        </a:p>
      </dgm:t>
    </dgm:pt>
    <dgm:pt modelId="{73921953-6734-4100-B668-8F2BFAB07035}" type="parTrans" cxnId="{D2220920-EC31-4EAB-BD06-A523A288D1F7}">
      <dgm:prSet/>
      <dgm:spPr/>
      <dgm:t>
        <a:bodyPr/>
        <a:lstStyle/>
        <a:p>
          <a:endParaRPr lang="en-US"/>
        </a:p>
      </dgm:t>
    </dgm:pt>
    <dgm:pt modelId="{65685E2A-5005-4FA7-A78A-2AB114EB67DA}" type="sibTrans" cxnId="{D2220920-EC31-4EAB-BD06-A523A288D1F7}">
      <dgm:prSet/>
      <dgm:spPr/>
      <dgm:t>
        <a:bodyPr/>
        <a:lstStyle/>
        <a:p>
          <a:endParaRPr lang="en-US"/>
        </a:p>
      </dgm:t>
    </dgm:pt>
    <dgm:pt modelId="{FDDEBF8D-E8DB-4C95-9BF1-9CFB66DE31E9}">
      <dgm:prSet/>
      <dgm:spPr/>
      <dgm:t>
        <a:bodyPr/>
        <a:lstStyle/>
        <a:p>
          <a:r>
            <a:rPr lang="en-US" dirty="0"/>
            <a:t>For example, each of these approaches have their own way of explaining behaviours such as attraction, addiction and depression.</a:t>
          </a:r>
        </a:p>
      </dgm:t>
    </dgm:pt>
    <dgm:pt modelId="{9E90A73E-CCF3-4796-88C4-4A4D2ABA8D8D}" type="parTrans" cxnId="{C9919298-D110-46B0-936C-5C436C14F92B}">
      <dgm:prSet/>
      <dgm:spPr/>
      <dgm:t>
        <a:bodyPr/>
        <a:lstStyle/>
        <a:p>
          <a:endParaRPr lang="en-US"/>
        </a:p>
      </dgm:t>
    </dgm:pt>
    <dgm:pt modelId="{96C426C6-486E-4016-BD44-973BDE4A3907}" type="sibTrans" cxnId="{C9919298-D110-46B0-936C-5C436C14F92B}">
      <dgm:prSet/>
      <dgm:spPr/>
      <dgm:t>
        <a:bodyPr/>
        <a:lstStyle/>
        <a:p>
          <a:endParaRPr lang="en-US"/>
        </a:p>
      </dgm:t>
    </dgm:pt>
    <dgm:pt modelId="{B977A258-1417-4EDF-BE2F-0AF35A5F3929}">
      <dgm:prSet/>
      <dgm:spPr/>
      <dgm:t>
        <a:bodyPr/>
        <a:lstStyle/>
        <a:p>
          <a:r>
            <a:rPr lang="en-US"/>
            <a:t>The main approaches to psychology include.</a:t>
          </a:r>
        </a:p>
      </dgm:t>
    </dgm:pt>
    <dgm:pt modelId="{C5CD93DE-EA83-4F52-B1EF-A50CE7DAB39E}" type="parTrans" cxnId="{573C55E2-D866-4050-8177-02901D7997E3}">
      <dgm:prSet/>
      <dgm:spPr/>
      <dgm:t>
        <a:bodyPr/>
        <a:lstStyle/>
        <a:p>
          <a:endParaRPr lang="en-US"/>
        </a:p>
      </dgm:t>
    </dgm:pt>
    <dgm:pt modelId="{B4ADCDAC-3CF8-4F03-811C-40CDC6C61DAE}" type="sibTrans" cxnId="{573C55E2-D866-4050-8177-02901D7997E3}">
      <dgm:prSet/>
      <dgm:spPr/>
      <dgm:t>
        <a:bodyPr/>
        <a:lstStyle/>
        <a:p>
          <a:endParaRPr lang="en-US"/>
        </a:p>
      </dgm:t>
    </dgm:pt>
    <dgm:pt modelId="{DD1925B5-139F-4E2D-9650-C5C51062ADE7}">
      <dgm:prSet/>
      <dgm:spPr/>
      <dgm:t>
        <a:bodyPr/>
        <a:lstStyle/>
        <a:p>
          <a:r>
            <a:rPr lang="en-US" dirty="0">
              <a:solidFill>
                <a:srgbClr val="002060"/>
              </a:solidFill>
            </a:rPr>
            <a:t>Biopsychology</a:t>
          </a:r>
        </a:p>
      </dgm:t>
    </dgm:pt>
    <dgm:pt modelId="{5ACBBCB7-E918-4739-838D-EFD3D8C5F1E6}" type="parTrans" cxnId="{1E0CEA22-28E8-45C7-BA9F-112E07CE2127}">
      <dgm:prSet/>
      <dgm:spPr/>
      <dgm:t>
        <a:bodyPr/>
        <a:lstStyle/>
        <a:p>
          <a:endParaRPr lang="en-US"/>
        </a:p>
      </dgm:t>
    </dgm:pt>
    <dgm:pt modelId="{7715514E-504F-47BF-8081-9A80DE1F0E3F}" type="sibTrans" cxnId="{1E0CEA22-28E8-45C7-BA9F-112E07CE2127}">
      <dgm:prSet/>
      <dgm:spPr/>
      <dgm:t>
        <a:bodyPr/>
        <a:lstStyle/>
        <a:p>
          <a:endParaRPr lang="en-US"/>
        </a:p>
      </dgm:t>
    </dgm:pt>
    <dgm:pt modelId="{59D9AF4D-7724-4B4B-9114-C7ACCACD57F9}">
      <dgm:prSet/>
      <dgm:spPr/>
      <dgm:t>
        <a:bodyPr/>
        <a:lstStyle/>
        <a:p>
          <a:r>
            <a:rPr lang="en-US" dirty="0">
              <a:solidFill>
                <a:srgbClr val="002060"/>
              </a:solidFill>
            </a:rPr>
            <a:t>Behaviourism</a:t>
          </a:r>
        </a:p>
      </dgm:t>
    </dgm:pt>
    <dgm:pt modelId="{4947C715-7BF2-42D7-98B6-4291BFDEBD1C}" type="parTrans" cxnId="{D2082DE3-EA2B-4E7B-B979-4F89A1CAA27C}">
      <dgm:prSet/>
      <dgm:spPr/>
      <dgm:t>
        <a:bodyPr/>
        <a:lstStyle/>
        <a:p>
          <a:endParaRPr lang="en-US"/>
        </a:p>
      </dgm:t>
    </dgm:pt>
    <dgm:pt modelId="{546E172C-904C-41FD-BE0D-7B99012D8DFB}" type="sibTrans" cxnId="{D2082DE3-EA2B-4E7B-B979-4F89A1CAA27C}">
      <dgm:prSet/>
      <dgm:spPr/>
      <dgm:t>
        <a:bodyPr/>
        <a:lstStyle/>
        <a:p>
          <a:endParaRPr lang="en-US"/>
        </a:p>
      </dgm:t>
    </dgm:pt>
    <dgm:pt modelId="{CC64F345-B686-4B74-B063-085A3C73E187}">
      <dgm:prSet/>
      <dgm:spPr/>
      <dgm:t>
        <a:bodyPr/>
        <a:lstStyle/>
        <a:p>
          <a:r>
            <a:rPr lang="en-US" dirty="0">
              <a:solidFill>
                <a:srgbClr val="002060"/>
              </a:solidFill>
            </a:rPr>
            <a:t>Social Learning Theory </a:t>
          </a:r>
        </a:p>
      </dgm:t>
    </dgm:pt>
    <dgm:pt modelId="{2FB7C156-AC8C-41A6-ADE9-AA90ABAB4798}" type="parTrans" cxnId="{05ACD0EB-FD9A-4AA8-80D9-1D50137F6A3E}">
      <dgm:prSet/>
      <dgm:spPr/>
      <dgm:t>
        <a:bodyPr/>
        <a:lstStyle/>
        <a:p>
          <a:endParaRPr lang="en-US"/>
        </a:p>
      </dgm:t>
    </dgm:pt>
    <dgm:pt modelId="{B03DF423-A807-47A7-A99E-6D1CE80B7017}" type="sibTrans" cxnId="{05ACD0EB-FD9A-4AA8-80D9-1D50137F6A3E}">
      <dgm:prSet/>
      <dgm:spPr/>
      <dgm:t>
        <a:bodyPr/>
        <a:lstStyle/>
        <a:p>
          <a:endParaRPr lang="en-US"/>
        </a:p>
      </dgm:t>
    </dgm:pt>
    <dgm:pt modelId="{DC000480-1529-4343-920E-27AA74CC82A5}">
      <dgm:prSet/>
      <dgm:spPr/>
      <dgm:t>
        <a:bodyPr/>
        <a:lstStyle/>
        <a:p>
          <a:r>
            <a:rPr lang="en-US" dirty="0">
              <a:solidFill>
                <a:srgbClr val="002060"/>
              </a:solidFill>
            </a:rPr>
            <a:t>Cognitive Psychology</a:t>
          </a:r>
        </a:p>
      </dgm:t>
    </dgm:pt>
    <dgm:pt modelId="{FF24B70B-06FE-48C9-8891-586308AEF975}" type="parTrans" cxnId="{588D99CC-55A8-49A4-9950-E0C42DC996AF}">
      <dgm:prSet/>
      <dgm:spPr/>
      <dgm:t>
        <a:bodyPr/>
        <a:lstStyle/>
        <a:p>
          <a:endParaRPr lang="en-US"/>
        </a:p>
      </dgm:t>
    </dgm:pt>
    <dgm:pt modelId="{6C031DB3-F820-45DB-B1DE-E7AA4173EC1D}" type="sibTrans" cxnId="{588D99CC-55A8-49A4-9950-E0C42DC996AF}">
      <dgm:prSet/>
      <dgm:spPr/>
      <dgm:t>
        <a:bodyPr/>
        <a:lstStyle/>
        <a:p>
          <a:endParaRPr lang="en-US"/>
        </a:p>
      </dgm:t>
    </dgm:pt>
    <dgm:pt modelId="{D9BBDDD1-8B26-450A-87F9-E1642571BAEE}">
      <dgm:prSet/>
      <dgm:spPr/>
      <dgm:t>
        <a:bodyPr/>
        <a:lstStyle/>
        <a:p>
          <a:r>
            <a:rPr lang="en-US">
              <a:solidFill>
                <a:srgbClr val="002060"/>
              </a:solidFill>
            </a:rPr>
            <a:t>The Psychodynamic Approach</a:t>
          </a:r>
        </a:p>
      </dgm:t>
    </dgm:pt>
    <dgm:pt modelId="{2434F0D9-F743-443F-A2C5-C2C44B7A219A}" type="parTrans" cxnId="{45B48F76-25E9-4DFD-8D5D-9AD83A3F7358}">
      <dgm:prSet/>
      <dgm:spPr/>
      <dgm:t>
        <a:bodyPr/>
        <a:lstStyle/>
        <a:p>
          <a:endParaRPr lang="en-US"/>
        </a:p>
      </dgm:t>
    </dgm:pt>
    <dgm:pt modelId="{6D61ED22-F2C8-41FC-B3AF-5F1079339D03}" type="sibTrans" cxnId="{45B48F76-25E9-4DFD-8D5D-9AD83A3F7358}">
      <dgm:prSet/>
      <dgm:spPr/>
      <dgm:t>
        <a:bodyPr/>
        <a:lstStyle/>
        <a:p>
          <a:endParaRPr lang="en-US"/>
        </a:p>
      </dgm:t>
    </dgm:pt>
    <dgm:pt modelId="{45FAC2C0-FCAA-4163-905F-3095AD5E960B}">
      <dgm:prSet/>
      <dgm:spPr/>
      <dgm:t>
        <a:bodyPr/>
        <a:lstStyle/>
        <a:p>
          <a:r>
            <a:rPr lang="en-US" dirty="0">
              <a:solidFill>
                <a:srgbClr val="002060"/>
              </a:solidFill>
            </a:rPr>
            <a:t>Humanistic Psychology</a:t>
          </a:r>
        </a:p>
      </dgm:t>
    </dgm:pt>
    <dgm:pt modelId="{1EEF4B57-1978-4B1E-96B3-E20B53D3A0E3}" type="parTrans" cxnId="{F756D0C2-DE76-418F-AFA6-1F542E8D4235}">
      <dgm:prSet/>
      <dgm:spPr/>
      <dgm:t>
        <a:bodyPr/>
        <a:lstStyle/>
        <a:p>
          <a:endParaRPr lang="en-US"/>
        </a:p>
      </dgm:t>
    </dgm:pt>
    <dgm:pt modelId="{FD92D1C1-71E4-4665-861D-DC673DA42733}" type="sibTrans" cxnId="{F756D0C2-DE76-418F-AFA6-1F542E8D4235}">
      <dgm:prSet/>
      <dgm:spPr/>
      <dgm:t>
        <a:bodyPr/>
        <a:lstStyle/>
        <a:p>
          <a:endParaRPr lang="en-US"/>
        </a:p>
      </dgm:t>
    </dgm:pt>
    <dgm:pt modelId="{AF56CD7C-E875-B74E-94EF-16F81BC4A81B}" type="pres">
      <dgm:prSet presAssocID="{9DAC5012-7167-4B26-B53F-A5071B0A60F3}" presName="Name0" presStyleCnt="0">
        <dgm:presLayoutVars>
          <dgm:dir/>
          <dgm:resizeHandles val="exact"/>
        </dgm:presLayoutVars>
      </dgm:prSet>
      <dgm:spPr/>
      <dgm:t>
        <a:bodyPr/>
        <a:lstStyle/>
        <a:p>
          <a:endParaRPr lang="en-US"/>
        </a:p>
      </dgm:t>
    </dgm:pt>
    <dgm:pt modelId="{977C1E74-8061-1145-B3EA-6A48B5EE10FF}" type="pres">
      <dgm:prSet presAssocID="{18643512-0F1A-494C-99F4-18A888FC32BD}" presName="node" presStyleLbl="node1" presStyleIdx="0" presStyleCnt="4">
        <dgm:presLayoutVars>
          <dgm:bulletEnabled val="1"/>
        </dgm:presLayoutVars>
      </dgm:prSet>
      <dgm:spPr/>
      <dgm:t>
        <a:bodyPr/>
        <a:lstStyle/>
        <a:p>
          <a:endParaRPr lang="en-US"/>
        </a:p>
      </dgm:t>
    </dgm:pt>
    <dgm:pt modelId="{73514210-9AA6-3B49-AC2E-AE733142CC99}" type="pres">
      <dgm:prSet presAssocID="{7C34A8E6-F747-4A9C-92B8-6C4C31ADB664}" presName="sibTrans" presStyleLbl="sibTrans2D1" presStyleIdx="0" presStyleCnt="3"/>
      <dgm:spPr/>
      <dgm:t>
        <a:bodyPr/>
        <a:lstStyle/>
        <a:p>
          <a:endParaRPr lang="en-US"/>
        </a:p>
      </dgm:t>
    </dgm:pt>
    <dgm:pt modelId="{58D0DEE2-758C-704A-8238-1C38BF4398A6}" type="pres">
      <dgm:prSet presAssocID="{7C34A8E6-F747-4A9C-92B8-6C4C31ADB664}" presName="connectorText" presStyleLbl="sibTrans2D1" presStyleIdx="0" presStyleCnt="3"/>
      <dgm:spPr/>
      <dgm:t>
        <a:bodyPr/>
        <a:lstStyle/>
        <a:p>
          <a:endParaRPr lang="en-US"/>
        </a:p>
      </dgm:t>
    </dgm:pt>
    <dgm:pt modelId="{AA56201D-BC17-EA47-9560-DA97BCC317A2}" type="pres">
      <dgm:prSet presAssocID="{7A8A2F8D-21FF-499D-ABED-7D9BB1F7DBE1}" presName="node" presStyleLbl="node1" presStyleIdx="1" presStyleCnt="4">
        <dgm:presLayoutVars>
          <dgm:bulletEnabled val="1"/>
        </dgm:presLayoutVars>
      </dgm:prSet>
      <dgm:spPr/>
      <dgm:t>
        <a:bodyPr/>
        <a:lstStyle/>
        <a:p>
          <a:endParaRPr lang="en-US"/>
        </a:p>
      </dgm:t>
    </dgm:pt>
    <dgm:pt modelId="{4E0A9E25-E892-9542-921B-404C8E959E5E}" type="pres">
      <dgm:prSet presAssocID="{65685E2A-5005-4FA7-A78A-2AB114EB67DA}" presName="sibTrans" presStyleLbl="sibTrans2D1" presStyleIdx="1" presStyleCnt="3"/>
      <dgm:spPr/>
      <dgm:t>
        <a:bodyPr/>
        <a:lstStyle/>
        <a:p>
          <a:endParaRPr lang="en-US"/>
        </a:p>
      </dgm:t>
    </dgm:pt>
    <dgm:pt modelId="{417DEB42-5ECA-E843-B7A6-241B45D51404}" type="pres">
      <dgm:prSet presAssocID="{65685E2A-5005-4FA7-A78A-2AB114EB67DA}" presName="connectorText" presStyleLbl="sibTrans2D1" presStyleIdx="1" presStyleCnt="3"/>
      <dgm:spPr/>
      <dgm:t>
        <a:bodyPr/>
        <a:lstStyle/>
        <a:p>
          <a:endParaRPr lang="en-US"/>
        </a:p>
      </dgm:t>
    </dgm:pt>
    <dgm:pt modelId="{4FCC96DA-7144-4648-9F5A-0E52FEC6BCE1}" type="pres">
      <dgm:prSet presAssocID="{FDDEBF8D-E8DB-4C95-9BF1-9CFB66DE31E9}" presName="node" presStyleLbl="node1" presStyleIdx="2" presStyleCnt="4">
        <dgm:presLayoutVars>
          <dgm:bulletEnabled val="1"/>
        </dgm:presLayoutVars>
      </dgm:prSet>
      <dgm:spPr/>
      <dgm:t>
        <a:bodyPr/>
        <a:lstStyle/>
        <a:p>
          <a:endParaRPr lang="en-US"/>
        </a:p>
      </dgm:t>
    </dgm:pt>
    <dgm:pt modelId="{F28A4CB2-C9E1-824F-83A6-97654497684A}" type="pres">
      <dgm:prSet presAssocID="{96C426C6-486E-4016-BD44-973BDE4A3907}" presName="sibTrans" presStyleLbl="sibTrans2D1" presStyleIdx="2" presStyleCnt="3"/>
      <dgm:spPr/>
      <dgm:t>
        <a:bodyPr/>
        <a:lstStyle/>
        <a:p>
          <a:endParaRPr lang="en-US"/>
        </a:p>
      </dgm:t>
    </dgm:pt>
    <dgm:pt modelId="{5EAAD4A5-9099-AF48-A17C-28151087CA76}" type="pres">
      <dgm:prSet presAssocID="{96C426C6-486E-4016-BD44-973BDE4A3907}" presName="connectorText" presStyleLbl="sibTrans2D1" presStyleIdx="2" presStyleCnt="3"/>
      <dgm:spPr/>
      <dgm:t>
        <a:bodyPr/>
        <a:lstStyle/>
        <a:p>
          <a:endParaRPr lang="en-US"/>
        </a:p>
      </dgm:t>
    </dgm:pt>
    <dgm:pt modelId="{E70E5092-E09A-534B-AD9E-FCE7C3200BF2}" type="pres">
      <dgm:prSet presAssocID="{B977A258-1417-4EDF-BE2F-0AF35A5F3929}" presName="node" presStyleLbl="node1" presStyleIdx="3" presStyleCnt="4">
        <dgm:presLayoutVars>
          <dgm:bulletEnabled val="1"/>
        </dgm:presLayoutVars>
      </dgm:prSet>
      <dgm:spPr/>
      <dgm:t>
        <a:bodyPr/>
        <a:lstStyle/>
        <a:p>
          <a:endParaRPr lang="en-US"/>
        </a:p>
      </dgm:t>
    </dgm:pt>
  </dgm:ptLst>
  <dgm:cxnLst>
    <dgm:cxn modelId="{45B48F76-25E9-4DFD-8D5D-9AD83A3F7358}" srcId="{B977A258-1417-4EDF-BE2F-0AF35A5F3929}" destId="{D9BBDDD1-8B26-450A-87F9-E1642571BAEE}" srcOrd="4" destOrd="0" parTransId="{2434F0D9-F743-443F-A2C5-C2C44B7A219A}" sibTransId="{6D61ED22-F2C8-41FC-B3AF-5F1079339D03}"/>
    <dgm:cxn modelId="{8785004B-16C9-324A-9BFB-3CD73317FC8E}" type="presOf" srcId="{18643512-0F1A-494C-99F4-18A888FC32BD}" destId="{977C1E74-8061-1145-B3EA-6A48B5EE10FF}" srcOrd="0" destOrd="0" presId="urn:microsoft.com/office/officeart/2005/8/layout/process1"/>
    <dgm:cxn modelId="{F6B4AA80-D848-324D-BC8B-32B86FEAB1DC}" type="presOf" srcId="{DC000480-1529-4343-920E-27AA74CC82A5}" destId="{E70E5092-E09A-534B-AD9E-FCE7C3200BF2}" srcOrd="0" destOrd="4" presId="urn:microsoft.com/office/officeart/2005/8/layout/process1"/>
    <dgm:cxn modelId="{0B0D2C7F-9F8C-6D47-93B8-F2510695694E}" type="presOf" srcId="{B977A258-1417-4EDF-BE2F-0AF35A5F3929}" destId="{E70E5092-E09A-534B-AD9E-FCE7C3200BF2}" srcOrd="0" destOrd="0" presId="urn:microsoft.com/office/officeart/2005/8/layout/process1"/>
    <dgm:cxn modelId="{9C1557E5-C7CF-424A-B766-34B904BC8CA6}" type="presOf" srcId="{7C34A8E6-F747-4A9C-92B8-6C4C31ADB664}" destId="{58D0DEE2-758C-704A-8238-1C38BF4398A6}" srcOrd="1" destOrd="0" presId="urn:microsoft.com/office/officeart/2005/8/layout/process1"/>
    <dgm:cxn modelId="{D69D1F7C-752C-0B44-9704-A6B3E4F0043D}" type="presOf" srcId="{45FAC2C0-FCAA-4163-905F-3095AD5E960B}" destId="{E70E5092-E09A-534B-AD9E-FCE7C3200BF2}" srcOrd="0" destOrd="6" presId="urn:microsoft.com/office/officeart/2005/8/layout/process1"/>
    <dgm:cxn modelId="{5C2BD668-2C46-7A4E-8414-5ED06E620F1F}" type="presOf" srcId="{FDDEBF8D-E8DB-4C95-9BF1-9CFB66DE31E9}" destId="{4FCC96DA-7144-4648-9F5A-0E52FEC6BCE1}" srcOrd="0" destOrd="0" presId="urn:microsoft.com/office/officeart/2005/8/layout/process1"/>
    <dgm:cxn modelId="{45DD7151-61DE-944D-8828-F53EA6EFF7E8}" type="presOf" srcId="{7A8A2F8D-21FF-499D-ABED-7D9BB1F7DBE1}" destId="{AA56201D-BC17-EA47-9560-DA97BCC317A2}" srcOrd="0" destOrd="0" presId="urn:microsoft.com/office/officeart/2005/8/layout/process1"/>
    <dgm:cxn modelId="{588D99CC-55A8-49A4-9950-E0C42DC996AF}" srcId="{B977A258-1417-4EDF-BE2F-0AF35A5F3929}" destId="{DC000480-1529-4343-920E-27AA74CC82A5}" srcOrd="3" destOrd="0" parTransId="{FF24B70B-06FE-48C9-8891-586308AEF975}" sibTransId="{6C031DB3-F820-45DB-B1DE-E7AA4173EC1D}"/>
    <dgm:cxn modelId="{D2220920-EC31-4EAB-BD06-A523A288D1F7}" srcId="{9DAC5012-7167-4B26-B53F-A5071B0A60F3}" destId="{7A8A2F8D-21FF-499D-ABED-7D9BB1F7DBE1}" srcOrd="1" destOrd="0" parTransId="{73921953-6734-4100-B668-8F2BFAB07035}" sibTransId="{65685E2A-5005-4FA7-A78A-2AB114EB67DA}"/>
    <dgm:cxn modelId="{DD30C159-B26B-AC4A-868E-A8161EA27E82}" type="presOf" srcId="{96C426C6-486E-4016-BD44-973BDE4A3907}" destId="{5EAAD4A5-9099-AF48-A17C-28151087CA76}" srcOrd="1" destOrd="0" presId="urn:microsoft.com/office/officeart/2005/8/layout/process1"/>
    <dgm:cxn modelId="{0DDDE7AE-AB9A-40C9-B638-25144A2FB392}" srcId="{9DAC5012-7167-4B26-B53F-A5071B0A60F3}" destId="{18643512-0F1A-494C-99F4-18A888FC32BD}" srcOrd="0" destOrd="0" parTransId="{53114E0D-02B2-4EC1-8E18-FF21FEA2B38E}" sibTransId="{7C34A8E6-F747-4A9C-92B8-6C4C31ADB664}"/>
    <dgm:cxn modelId="{1E0CEA22-28E8-45C7-BA9F-112E07CE2127}" srcId="{B977A258-1417-4EDF-BE2F-0AF35A5F3929}" destId="{DD1925B5-139F-4E2D-9650-C5C51062ADE7}" srcOrd="0" destOrd="0" parTransId="{5ACBBCB7-E918-4739-838D-EFD3D8C5F1E6}" sibTransId="{7715514E-504F-47BF-8081-9A80DE1F0E3F}"/>
    <dgm:cxn modelId="{2566C455-601E-C947-AE6C-BB8D3BB37D66}" type="presOf" srcId="{65685E2A-5005-4FA7-A78A-2AB114EB67DA}" destId="{4E0A9E25-E892-9542-921B-404C8E959E5E}" srcOrd="0" destOrd="0" presId="urn:microsoft.com/office/officeart/2005/8/layout/process1"/>
    <dgm:cxn modelId="{018BFFC7-B798-B147-A193-3D50A56ACAF9}" type="presOf" srcId="{65685E2A-5005-4FA7-A78A-2AB114EB67DA}" destId="{417DEB42-5ECA-E843-B7A6-241B45D51404}" srcOrd="1" destOrd="0" presId="urn:microsoft.com/office/officeart/2005/8/layout/process1"/>
    <dgm:cxn modelId="{EA4E2E7F-D8AA-E549-88F1-554D2E9EEE32}" type="presOf" srcId="{CC64F345-B686-4B74-B063-085A3C73E187}" destId="{E70E5092-E09A-534B-AD9E-FCE7C3200BF2}" srcOrd="0" destOrd="3" presId="urn:microsoft.com/office/officeart/2005/8/layout/process1"/>
    <dgm:cxn modelId="{4CE79255-B9BC-544E-85EF-A8D952DAA5B4}" type="presOf" srcId="{59D9AF4D-7724-4B4B-9114-C7ACCACD57F9}" destId="{E70E5092-E09A-534B-AD9E-FCE7C3200BF2}" srcOrd="0" destOrd="2" presId="urn:microsoft.com/office/officeart/2005/8/layout/process1"/>
    <dgm:cxn modelId="{573C55E2-D866-4050-8177-02901D7997E3}" srcId="{9DAC5012-7167-4B26-B53F-A5071B0A60F3}" destId="{B977A258-1417-4EDF-BE2F-0AF35A5F3929}" srcOrd="3" destOrd="0" parTransId="{C5CD93DE-EA83-4F52-B1EF-A50CE7DAB39E}" sibTransId="{B4ADCDAC-3CF8-4F03-811C-40CDC6C61DAE}"/>
    <dgm:cxn modelId="{417F6370-7909-424A-943D-EE7B8DDD1289}" type="presOf" srcId="{9DAC5012-7167-4B26-B53F-A5071B0A60F3}" destId="{AF56CD7C-E875-B74E-94EF-16F81BC4A81B}" srcOrd="0" destOrd="0" presId="urn:microsoft.com/office/officeart/2005/8/layout/process1"/>
    <dgm:cxn modelId="{B6344455-1B4B-9648-B892-6C62DCC2C628}" type="presOf" srcId="{7C34A8E6-F747-4A9C-92B8-6C4C31ADB664}" destId="{73514210-9AA6-3B49-AC2E-AE733142CC99}" srcOrd="0" destOrd="0" presId="urn:microsoft.com/office/officeart/2005/8/layout/process1"/>
    <dgm:cxn modelId="{C9919298-D110-46B0-936C-5C436C14F92B}" srcId="{9DAC5012-7167-4B26-B53F-A5071B0A60F3}" destId="{FDDEBF8D-E8DB-4C95-9BF1-9CFB66DE31E9}" srcOrd="2" destOrd="0" parTransId="{9E90A73E-CCF3-4796-88C4-4A4D2ABA8D8D}" sibTransId="{96C426C6-486E-4016-BD44-973BDE4A3907}"/>
    <dgm:cxn modelId="{5F31CEC3-967B-1145-9BD1-95AF7562239C}" type="presOf" srcId="{D9BBDDD1-8B26-450A-87F9-E1642571BAEE}" destId="{E70E5092-E09A-534B-AD9E-FCE7C3200BF2}" srcOrd="0" destOrd="5" presId="urn:microsoft.com/office/officeart/2005/8/layout/process1"/>
    <dgm:cxn modelId="{9678EF9F-4ED5-D445-B624-4759822D882E}" type="presOf" srcId="{96C426C6-486E-4016-BD44-973BDE4A3907}" destId="{F28A4CB2-C9E1-824F-83A6-97654497684A}" srcOrd="0" destOrd="0" presId="urn:microsoft.com/office/officeart/2005/8/layout/process1"/>
    <dgm:cxn modelId="{D2082DE3-EA2B-4E7B-B979-4F89A1CAA27C}" srcId="{B977A258-1417-4EDF-BE2F-0AF35A5F3929}" destId="{59D9AF4D-7724-4B4B-9114-C7ACCACD57F9}" srcOrd="1" destOrd="0" parTransId="{4947C715-7BF2-42D7-98B6-4291BFDEBD1C}" sibTransId="{546E172C-904C-41FD-BE0D-7B99012D8DFB}"/>
    <dgm:cxn modelId="{05ACD0EB-FD9A-4AA8-80D9-1D50137F6A3E}" srcId="{B977A258-1417-4EDF-BE2F-0AF35A5F3929}" destId="{CC64F345-B686-4B74-B063-085A3C73E187}" srcOrd="2" destOrd="0" parTransId="{2FB7C156-AC8C-41A6-ADE9-AA90ABAB4798}" sibTransId="{B03DF423-A807-47A7-A99E-6D1CE80B7017}"/>
    <dgm:cxn modelId="{F756D0C2-DE76-418F-AFA6-1F542E8D4235}" srcId="{B977A258-1417-4EDF-BE2F-0AF35A5F3929}" destId="{45FAC2C0-FCAA-4163-905F-3095AD5E960B}" srcOrd="5" destOrd="0" parTransId="{1EEF4B57-1978-4B1E-96B3-E20B53D3A0E3}" sibTransId="{FD92D1C1-71E4-4665-861D-DC673DA42733}"/>
    <dgm:cxn modelId="{F6C6FE05-12D7-0042-A843-6FFADC86B056}" type="presOf" srcId="{DD1925B5-139F-4E2D-9650-C5C51062ADE7}" destId="{E70E5092-E09A-534B-AD9E-FCE7C3200BF2}" srcOrd="0" destOrd="1" presId="urn:microsoft.com/office/officeart/2005/8/layout/process1"/>
    <dgm:cxn modelId="{AAF9246D-0027-8E4B-B888-CA659F353995}" type="presParOf" srcId="{AF56CD7C-E875-B74E-94EF-16F81BC4A81B}" destId="{977C1E74-8061-1145-B3EA-6A48B5EE10FF}" srcOrd="0" destOrd="0" presId="urn:microsoft.com/office/officeart/2005/8/layout/process1"/>
    <dgm:cxn modelId="{326790B6-E152-B64D-A65F-93590906102D}" type="presParOf" srcId="{AF56CD7C-E875-B74E-94EF-16F81BC4A81B}" destId="{73514210-9AA6-3B49-AC2E-AE733142CC99}" srcOrd="1" destOrd="0" presId="urn:microsoft.com/office/officeart/2005/8/layout/process1"/>
    <dgm:cxn modelId="{050D5E2B-EED2-6542-A414-B51A5E7C0CA1}" type="presParOf" srcId="{73514210-9AA6-3B49-AC2E-AE733142CC99}" destId="{58D0DEE2-758C-704A-8238-1C38BF4398A6}" srcOrd="0" destOrd="0" presId="urn:microsoft.com/office/officeart/2005/8/layout/process1"/>
    <dgm:cxn modelId="{C10E8129-76A0-AC46-ACD3-8612F5451F1E}" type="presParOf" srcId="{AF56CD7C-E875-B74E-94EF-16F81BC4A81B}" destId="{AA56201D-BC17-EA47-9560-DA97BCC317A2}" srcOrd="2" destOrd="0" presId="urn:microsoft.com/office/officeart/2005/8/layout/process1"/>
    <dgm:cxn modelId="{17AAEB2E-C0B5-AE4A-84D4-70BEE06817F7}" type="presParOf" srcId="{AF56CD7C-E875-B74E-94EF-16F81BC4A81B}" destId="{4E0A9E25-E892-9542-921B-404C8E959E5E}" srcOrd="3" destOrd="0" presId="urn:microsoft.com/office/officeart/2005/8/layout/process1"/>
    <dgm:cxn modelId="{4CDD945E-1EF7-9941-A7BF-088126B90330}" type="presParOf" srcId="{4E0A9E25-E892-9542-921B-404C8E959E5E}" destId="{417DEB42-5ECA-E843-B7A6-241B45D51404}" srcOrd="0" destOrd="0" presId="urn:microsoft.com/office/officeart/2005/8/layout/process1"/>
    <dgm:cxn modelId="{58F662F6-5210-7C47-9433-E76D58913FC1}" type="presParOf" srcId="{AF56CD7C-E875-B74E-94EF-16F81BC4A81B}" destId="{4FCC96DA-7144-4648-9F5A-0E52FEC6BCE1}" srcOrd="4" destOrd="0" presId="urn:microsoft.com/office/officeart/2005/8/layout/process1"/>
    <dgm:cxn modelId="{BBA41A2B-6815-0E44-A9CA-B69B5BE5633F}" type="presParOf" srcId="{AF56CD7C-E875-B74E-94EF-16F81BC4A81B}" destId="{F28A4CB2-C9E1-824F-83A6-97654497684A}" srcOrd="5" destOrd="0" presId="urn:microsoft.com/office/officeart/2005/8/layout/process1"/>
    <dgm:cxn modelId="{2FB443BD-4A64-E44A-BC27-B1ED8D798998}" type="presParOf" srcId="{F28A4CB2-C9E1-824F-83A6-97654497684A}" destId="{5EAAD4A5-9099-AF48-A17C-28151087CA76}" srcOrd="0" destOrd="0" presId="urn:microsoft.com/office/officeart/2005/8/layout/process1"/>
    <dgm:cxn modelId="{A45FF52D-0F9A-A340-A0F7-66A755C11C59}" type="presParOf" srcId="{AF56CD7C-E875-B74E-94EF-16F81BC4A81B}" destId="{E70E5092-E09A-534B-AD9E-FCE7C3200BF2}"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C1E74-8061-1145-B3EA-6A48B5EE10FF}">
      <dsp:nvSpPr>
        <dsp:cNvPr id="0" name=""/>
        <dsp:cNvSpPr/>
      </dsp:nvSpPr>
      <dsp:spPr>
        <a:xfrm>
          <a:off x="4544" y="144141"/>
          <a:ext cx="1986840" cy="2500042"/>
        </a:xfrm>
        <a:prstGeom prst="roundRect">
          <a:avLst>
            <a:gd name="adj" fmla="val 10000"/>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a:t>There is no single ‘accepted’ approach towards studying psychology – the science of behaviour.</a:t>
          </a:r>
        </a:p>
      </dsp:txBody>
      <dsp:txXfrm>
        <a:off x="62737" y="202334"/>
        <a:ext cx="1870454" cy="2383656"/>
      </dsp:txXfrm>
    </dsp:sp>
    <dsp:sp modelId="{73514210-9AA6-3B49-AC2E-AE733142CC99}">
      <dsp:nvSpPr>
        <dsp:cNvPr id="0" name=""/>
        <dsp:cNvSpPr/>
      </dsp:nvSpPr>
      <dsp:spPr>
        <a:xfrm>
          <a:off x="2190068" y="1147794"/>
          <a:ext cx="421210" cy="492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190068" y="1246341"/>
        <a:ext cx="294847" cy="295642"/>
      </dsp:txXfrm>
    </dsp:sp>
    <dsp:sp modelId="{AA56201D-BC17-EA47-9560-DA97BCC317A2}">
      <dsp:nvSpPr>
        <dsp:cNvPr id="0" name=""/>
        <dsp:cNvSpPr/>
      </dsp:nvSpPr>
      <dsp:spPr>
        <a:xfrm>
          <a:off x="2786120" y="144141"/>
          <a:ext cx="1986840" cy="2500042"/>
        </a:xfrm>
        <a:prstGeom prst="roundRect">
          <a:avLst>
            <a:gd name="adj" fmla="val 10000"/>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a:t>Instead – it is more useful to think of ‘Psychology’ as an umbrella term which refers to a number of different approaches to studying and understanding human behavior.</a:t>
          </a:r>
        </a:p>
      </dsp:txBody>
      <dsp:txXfrm>
        <a:off x="2844313" y="202334"/>
        <a:ext cx="1870454" cy="2383656"/>
      </dsp:txXfrm>
    </dsp:sp>
    <dsp:sp modelId="{4E0A9E25-E892-9542-921B-404C8E959E5E}">
      <dsp:nvSpPr>
        <dsp:cNvPr id="0" name=""/>
        <dsp:cNvSpPr/>
      </dsp:nvSpPr>
      <dsp:spPr>
        <a:xfrm>
          <a:off x="4971644" y="1147794"/>
          <a:ext cx="421210" cy="492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4971644" y="1246341"/>
        <a:ext cx="294847" cy="295642"/>
      </dsp:txXfrm>
    </dsp:sp>
    <dsp:sp modelId="{4FCC96DA-7144-4648-9F5A-0E52FEC6BCE1}">
      <dsp:nvSpPr>
        <dsp:cNvPr id="0" name=""/>
        <dsp:cNvSpPr/>
      </dsp:nvSpPr>
      <dsp:spPr>
        <a:xfrm>
          <a:off x="5567697" y="144141"/>
          <a:ext cx="1986840" cy="2500042"/>
        </a:xfrm>
        <a:prstGeom prst="roundRect">
          <a:avLst>
            <a:gd name="adj" fmla="val 10000"/>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a:t>For example, each of these approaches have their own way of explaining behaviours such as attraction, addiction and depression.</a:t>
          </a:r>
        </a:p>
      </dsp:txBody>
      <dsp:txXfrm>
        <a:off x="5625890" y="202334"/>
        <a:ext cx="1870454" cy="2383656"/>
      </dsp:txXfrm>
    </dsp:sp>
    <dsp:sp modelId="{F28A4CB2-C9E1-824F-83A6-97654497684A}">
      <dsp:nvSpPr>
        <dsp:cNvPr id="0" name=""/>
        <dsp:cNvSpPr/>
      </dsp:nvSpPr>
      <dsp:spPr>
        <a:xfrm>
          <a:off x="7753221" y="1147794"/>
          <a:ext cx="421210" cy="492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7753221" y="1246341"/>
        <a:ext cx="294847" cy="295642"/>
      </dsp:txXfrm>
    </dsp:sp>
    <dsp:sp modelId="{E70E5092-E09A-534B-AD9E-FCE7C3200BF2}">
      <dsp:nvSpPr>
        <dsp:cNvPr id="0" name=""/>
        <dsp:cNvSpPr/>
      </dsp:nvSpPr>
      <dsp:spPr>
        <a:xfrm>
          <a:off x="8349273" y="144141"/>
          <a:ext cx="1986840" cy="2500042"/>
        </a:xfrm>
        <a:prstGeom prst="roundRect">
          <a:avLst>
            <a:gd name="adj" fmla="val 10000"/>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en-US" sz="1700" kern="1200"/>
            <a:t>The main approaches to psychology include.</a:t>
          </a:r>
        </a:p>
        <a:p>
          <a:pPr marL="114300" lvl="1" indent="-114300" algn="l" defTabSz="577850">
            <a:lnSpc>
              <a:spcPct val="90000"/>
            </a:lnSpc>
            <a:spcBef>
              <a:spcPct val="0"/>
            </a:spcBef>
            <a:spcAft>
              <a:spcPct val="15000"/>
            </a:spcAft>
            <a:buChar char="••"/>
          </a:pPr>
          <a:r>
            <a:rPr lang="en-US" sz="1300" kern="1200" dirty="0">
              <a:solidFill>
                <a:srgbClr val="002060"/>
              </a:solidFill>
            </a:rPr>
            <a:t>Biopsychology</a:t>
          </a:r>
        </a:p>
        <a:p>
          <a:pPr marL="114300" lvl="1" indent="-114300" algn="l" defTabSz="577850">
            <a:lnSpc>
              <a:spcPct val="90000"/>
            </a:lnSpc>
            <a:spcBef>
              <a:spcPct val="0"/>
            </a:spcBef>
            <a:spcAft>
              <a:spcPct val="15000"/>
            </a:spcAft>
            <a:buChar char="••"/>
          </a:pPr>
          <a:r>
            <a:rPr lang="en-US" sz="1300" kern="1200" dirty="0">
              <a:solidFill>
                <a:srgbClr val="002060"/>
              </a:solidFill>
            </a:rPr>
            <a:t>Behaviourism</a:t>
          </a:r>
        </a:p>
        <a:p>
          <a:pPr marL="114300" lvl="1" indent="-114300" algn="l" defTabSz="577850">
            <a:lnSpc>
              <a:spcPct val="90000"/>
            </a:lnSpc>
            <a:spcBef>
              <a:spcPct val="0"/>
            </a:spcBef>
            <a:spcAft>
              <a:spcPct val="15000"/>
            </a:spcAft>
            <a:buChar char="••"/>
          </a:pPr>
          <a:r>
            <a:rPr lang="en-US" sz="1300" kern="1200" dirty="0">
              <a:solidFill>
                <a:srgbClr val="002060"/>
              </a:solidFill>
            </a:rPr>
            <a:t>Social Learning Theory </a:t>
          </a:r>
        </a:p>
        <a:p>
          <a:pPr marL="114300" lvl="1" indent="-114300" algn="l" defTabSz="577850">
            <a:lnSpc>
              <a:spcPct val="90000"/>
            </a:lnSpc>
            <a:spcBef>
              <a:spcPct val="0"/>
            </a:spcBef>
            <a:spcAft>
              <a:spcPct val="15000"/>
            </a:spcAft>
            <a:buChar char="••"/>
          </a:pPr>
          <a:r>
            <a:rPr lang="en-US" sz="1300" kern="1200" dirty="0">
              <a:solidFill>
                <a:srgbClr val="002060"/>
              </a:solidFill>
            </a:rPr>
            <a:t>Cognitive Psychology</a:t>
          </a:r>
        </a:p>
        <a:p>
          <a:pPr marL="114300" lvl="1" indent="-114300" algn="l" defTabSz="577850">
            <a:lnSpc>
              <a:spcPct val="90000"/>
            </a:lnSpc>
            <a:spcBef>
              <a:spcPct val="0"/>
            </a:spcBef>
            <a:spcAft>
              <a:spcPct val="15000"/>
            </a:spcAft>
            <a:buChar char="••"/>
          </a:pPr>
          <a:r>
            <a:rPr lang="en-US" sz="1300" kern="1200">
              <a:solidFill>
                <a:srgbClr val="002060"/>
              </a:solidFill>
            </a:rPr>
            <a:t>The Psychodynamic Approach</a:t>
          </a:r>
        </a:p>
        <a:p>
          <a:pPr marL="114300" lvl="1" indent="-114300" algn="l" defTabSz="577850">
            <a:lnSpc>
              <a:spcPct val="90000"/>
            </a:lnSpc>
            <a:spcBef>
              <a:spcPct val="0"/>
            </a:spcBef>
            <a:spcAft>
              <a:spcPct val="15000"/>
            </a:spcAft>
            <a:buChar char="••"/>
          </a:pPr>
          <a:r>
            <a:rPr lang="en-US" sz="1300" kern="1200" dirty="0">
              <a:solidFill>
                <a:srgbClr val="002060"/>
              </a:solidFill>
            </a:rPr>
            <a:t>Humanistic Psychology</a:t>
          </a:r>
        </a:p>
      </dsp:txBody>
      <dsp:txXfrm>
        <a:off x="8407466" y="202334"/>
        <a:ext cx="1870454" cy="23836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08B9EBBA-996F-894A-B54A-D6246ED52CEA}" type="datetimeFigureOut">
              <a:rPr lang="en-US" smtClean="0"/>
              <a:pPr/>
              <a:t>5/1/2020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570440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B3A1323-8D79-1946-B0D7-40001CF92E9D}" type="datetimeFigureOut">
              <a:rPr lang="en-US" smtClean="0"/>
              <a:pPr/>
              <a:t>5/1/2020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5588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8DFA1846-DA80-1C48-A609-854EA85C59AD}" type="datetimeFigureOut">
              <a:rPr lang="en-US" smtClean="0"/>
              <a:pPr/>
              <a:t>5/1/2020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8398529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57302355-E14B-8545-A8F8-0FE83CC9D524}" type="datetimeFigureOut">
              <a:rPr lang="en-US" smtClean="0"/>
              <a:pPr/>
              <a:t>5/1/2020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1879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09B482E8-6E0E-1B4F-B1FD-C69DB9E858D9}" type="datetimeFigureOut">
              <a:rPr lang="en-US" smtClean="0"/>
              <a:pPr/>
              <a:t>5/1/2020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271775828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5/1/2020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2124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5/1/2020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8454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D0DF5E60-9974-AC48-9591-99C2BB44B7CF}" type="datetimeFigureOut">
              <a:rPr lang="en-US" smtClean="0"/>
              <a:pPr/>
              <a:t>5/1/2020</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2929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9B482E8-6E0E-1B4F-B1FD-C69DB9E858D9}" type="datetimeFigureOut">
              <a:rPr lang="en-US" smtClean="0"/>
              <a:pPr/>
              <a:t>5/1/2020</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85748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0771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2559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09B482E8-6E0E-1B4F-B1FD-C69DB9E858D9}" type="datetimeFigureOut">
              <a:rPr lang="en-US" smtClean="0"/>
              <a:pPr/>
              <a:t>5/1/2020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3406174"/>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filestore.aqa.org.uk/resources/psychology/AQA-7181-7182-FLYER-OE.PDF" TargetMode="External"/><Relationship Id="rId2" Type="http://schemas.openxmlformats.org/officeDocument/2006/relationships/image" Target="../media/image5.tiff"/><Relationship Id="rId1" Type="http://schemas.openxmlformats.org/officeDocument/2006/relationships/slideLayout" Target="../slideLayouts/slideLayout8.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hyperlink" Target="https://www.youtube.com/watch?v=vHrmiy4W9C0"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tiff"/><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hyperlink" Target="https://www.youtube.com/watch?v=qG2SwE_6uVM" TargetMode="Externa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7.tiff"/><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hyperlink" Target="https://www.youtube.com/watch?v=128Ts5r9NRE"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7.tiff"/><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bSycdIx-C48"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7.tiff"/><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mQaqXK7z9LM" TargetMode="Externa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7.tiff"/><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9hdSLiHaJz8" TargetMode="Externa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hyperlink" Target="https://www.simplypsychology.org/simplypsychology.org-Maslows-Hierarchy-of-Needs.pdf" TargetMode="Externa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5.tiff"/></Relationships>
</file>

<file path=ppt/slides/_rels/slide2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bbc.co.uk/sounds/brand/b008cy1j" TargetMode="External"/><Relationship Id="rId1" Type="http://schemas.openxmlformats.org/officeDocument/2006/relationships/slideLayout" Target="../slideLayouts/slideLayout5.xml"/><Relationship Id="rId5" Type="http://schemas.openxmlformats.org/officeDocument/2006/relationships/hyperlink" Target="https://www.bbc.co.uk/sounds/brand/b006qxx9" TargetMode="Externa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8" Type="http://schemas.openxmlformats.org/officeDocument/2006/relationships/hyperlink" Target="https://www.futurelearn.com/courses/young-people-mental-health" TargetMode="External"/><Relationship Id="rId3" Type="http://schemas.openxmlformats.org/officeDocument/2006/relationships/hyperlink" Target="http://www.futurelearn.com/" TargetMode="External"/><Relationship Id="rId7" Type="http://schemas.openxmlformats.org/officeDocument/2006/relationships/hyperlink" Target="https://www.futurelearn.com/courses/an-introduction-to-cognitive-psychology-as-an-experimental-science" TargetMode="External"/><Relationship Id="rId2"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hyperlink" Target="https://www.futurelearn.com/courses/history-science-psychology" TargetMode="External"/><Relationship Id="rId5" Type="http://schemas.openxmlformats.org/officeDocument/2006/relationships/hyperlink" Target="https://www.futurelearn.com/courses/mental-health-and-well-being" TargetMode="External"/><Relationship Id="rId4" Type="http://schemas.openxmlformats.org/officeDocument/2006/relationships/hyperlink" Target="http://www.classcentral.com/" TargetMode="External"/><Relationship Id="rId9" Type="http://schemas.openxmlformats.org/officeDocument/2006/relationships/hyperlink" Target="https://www.futurelearn.com/courses/forensic-psychology"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9F26AF7-9AC1-49A4-8F89-2C63E1C0A0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9185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F5276D-7560-1148-8DEE-2284179F6A8E}"/>
              </a:ext>
            </a:extLst>
          </p:cNvPr>
          <p:cNvSpPr>
            <a:spLocks noGrp="1"/>
          </p:cNvSpPr>
          <p:nvPr>
            <p:ph type="ctrTitle"/>
          </p:nvPr>
        </p:nvSpPr>
        <p:spPr>
          <a:xfrm>
            <a:off x="1600200" y="4269282"/>
            <a:ext cx="8991600" cy="1264762"/>
          </a:xfrm>
        </p:spPr>
        <p:txBody>
          <a:bodyPr>
            <a:normAutofit/>
          </a:bodyPr>
          <a:lstStyle/>
          <a:p>
            <a:r>
              <a:rPr lang="en-US" sz="3200"/>
              <a:t>Getting ready for</a:t>
            </a:r>
            <a:br>
              <a:rPr lang="en-US" sz="3200"/>
            </a:br>
            <a:r>
              <a:rPr lang="en-US" sz="3200"/>
              <a:t>A level Psychology</a:t>
            </a:r>
          </a:p>
        </p:txBody>
      </p:sp>
      <p:sp>
        <p:nvSpPr>
          <p:cNvPr id="3" name="Subtitle 2">
            <a:extLst>
              <a:ext uri="{FF2B5EF4-FFF2-40B4-BE49-F238E27FC236}">
                <a16:creationId xmlns:a16="http://schemas.microsoft.com/office/drawing/2014/main" id="{2544DBAD-1B78-A240-B195-AB6E1ACC2E92}"/>
              </a:ext>
            </a:extLst>
          </p:cNvPr>
          <p:cNvSpPr>
            <a:spLocks noGrp="1"/>
          </p:cNvSpPr>
          <p:nvPr>
            <p:ph type="subTitle" idx="1"/>
          </p:nvPr>
        </p:nvSpPr>
        <p:spPr>
          <a:xfrm>
            <a:off x="2695194" y="5688535"/>
            <a:ext cx="6801612" cy="536125"/>
          </a:xfrm>
        </p:spPr>
        <p:txBody>
          <a:bodyPr>
            <a:normAutofit/>
          </a:bodyPr>
          <a:lstStyle/>
          <a:p>
            <a:r>
              <a:rPr lang="en-US" sz="1800"/>
              <a:t>Course Outline and Introductory Activities</a:t>
            </a:r>
          </a:p>
        </p:txBody>
      </p:sp>
      <p:pic>
        <p:nvPicPr>
          <p:cNvPr id="10" name="Picture 9">
            <a:extLst>
              <a:ext uri="{FF2B5EF4-FFF2-40B4-BE49-F238E27FC236}">
                <a16:creationId xmlns:a16="http://schemas.microsoft.com/office/drawing/2014/main" id="{B7709320-CCBA-D44D-8F57-AC734F1B1D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0199" y="389186"/>
            <a:ext cx="9045281" cy="3391981"/>
          </a:xfrm>
          <a:prstGeom prst="rect">
            <a:avLst/>
          </a:prstGeom>
        </p:spPr>
      </p:pic>
      <p:sp>
        <p:nvSpPr>
          <p:cNvPr id="9" name="TextBox 8">
            <a:extLst>
              <a:ext uri="{FF2B5EF4-FFF2-40B4-BE49-F238E27FC236}">
                <a16:creationId xmlns:a16="http://schemas.microsoft.com/office/drawing/2014/main" id="{8C3E4B63-5088-DF48-AE39-EC5B5DF5BD29}"/>
              </a:ext>
            </a:extLst>
          </p:cNvPr>
          <p:cNvSpPr txBox="1"/>
          <p:nvPr/>
        </p:nvSpPr>
        <p:spPr>
          <a:xfrm>
            <a:off x="597244" y="2560173"/>
            <a:ext cx="10717778" cy="2187146"/>
          </a:xfrm>
          <a:prstGeom prst="rect">
            <a:avLst/>
          </a:prstGeom>
          <a:noFill/>
        </p:spPr>
        <p:txBody>
          <a:bodyPr wrap="square" rtlCol="0">
            <a:spAutoFit/>
          </a:bodyPr>
          <a:lstStyle/>
          <a:p>
            <a:endParaRPr lang="en-US" dirty="0"/>
          </a:p>
        </p:txBody>
      </p:sp>
      <p:pic>
        <p:nvPicPr>
          <p:cNvPr id="7" name="Picture 6">
            <a:extLst>
              <a:ext uri="{FF2B5EF4-FFF2-40B4-BE49-F238E27FC236}">
                <a16:creationId xmlns:a16="http://schemas.microsoft.com/office/drawing/2014/main" id="{EC7349CC-0926-C24E-B6E0-AF64AAAEBF7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2026508" y="759498"/>
            <a:ext cx="2443219" cy="2566992"/>
          </a:xfrm>
          <a:prstGeom prst="rect">
            <a:avLst/>
          </a:prstGeom>
          <a:noFill/>
        </p:spPr>
      </p:pic>
    </p:spTree>
    <p:extLst>
      <p:ext uri="{BB962C8B-B14F-4D97-AF65-F5344CB8AC3E}">
        <p14:creationId xmlns:p14="http://schemas.microsoft.com/office/powerpoint/2010/main" val="377597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F47E20B-1205-4238-A82B-90EF577F32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3567AC-EB9A-47A9-B6EC-B5BDB73B113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4649"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9AC73-1F31-F54A-B99B-F498EB68361F}"/>
              </a:ext>
            </a:extLst>
          </p:cNvPr>
          <p:cNvSpPr>
            <a:spLocks noGrp="1"/>
          </p:cNvSpPr>
          <p:nvPr>
            <p:ph type="title"/>
          </p:nvPr>
        </p:nvSpPr>
        <p:spPr>
          <a:xfrm>
            <a:off x="934177" y="1797440"/>
            <a:ext cx="5952765" cy="3263119"/>
          </a:xfrm>
          <a:noFill/>
          <a:ln>
            <a:solidFill>
              <a:schemeClr val="bg1"/>
            </a:solidFill>
          </a:ln>
        </p:spPr>
        <p:txBody>
          <a:bodyPr vert="horz" lIns="274320" tIns="182880" rIns="274320" bIns="182880" rtlCol="0" anchor="ctr" anchorCtr="1">
            <a:normAutofit/>
          </a:bodyPr>
          <a:lstStyle/>
          <a:p>
            <a:r>
              <a:rPr lang="en-US" sz="2500" dirty="0">
                <a:solidFill>
                  <a:srgbClr val="FFC000"/>
                </a:solidFill>
              </a:rPr>
              <a:t>The following slides provide a useful introduction to a level psychology at park hall.</a:t>
            </a:r>
            <a:r>
              <a:rPr lang="en-US" sz="2500" dirty="0">
                <a:solidFill>
                  <a:schemeClr val="bg1"/>
                </a:solidFill>
              </a:rPr>
              <a:t/>
            </a:r>
            <a:br>
              <a:rPr lang="en-US" sz="2500" dirty="0">
                <a:solidFill>
                  <a:schemeClr val="bg1"/>
                </a:solidFill>
              </a:rPr>
            </a:br>
            <a:r>
              <a:rPr lang="en-US" sz="2500" dirty="0">
                <a:solidFill>
                  <a:schemeClr val="bg1"/>
                </a:solidFill>
              </a:rPr>
              <a:t/>
            </a:r>
            <a:br>
              <a:rPr lang="en-US" sz="2500" dirty="0">
                <a:solidFill>
                  <a:schemeClr val="bg1"/>
                </a:solidFill>
              </a:rPr>
            </a:br>
            <a:r>
              <a:rPr lang="en-US" sz="2500" dirty="0">
                <a:solidFill>
                  <a:schemeClr val="bg1"/>
                </a:solidFill>
              </a:rPr>
              <a:t>Please complete the attached booklet as you go through the slides.</a:t>
            </a:r>
          </a:p>
        </p:txBody>
      </p:sp>
      <p:pic>
        <p:nvPicPr>
          <p:cNvPr id="4" name="Picture 3">
            <a:extLst>
              <a:ext uri="{FF2B5EF4-FFF2-40B4-BE49-F238E27FC236}">
                <a16:creationId xmlns:a16="http://schemas.microsoft.com/office/drawing/2014/main" id="{65A94111-0632-A340-A63D-398D039BCE0D}"/>
              </a:ext>
            </a:extLst>
          </p:cNvPr>
          <p:cNvPicPr/>
          <p:nvPr/>
        </p:nvPicPr>
        <p:blipFill>
          <a:blip r:embed="rId2" cstate="email">
            <a:extLst>
              <a:ext uri="{28A0092B-C50C-407E-A947-70E740481C1C}">
                <a14:useLocalDpi xmlns:a14="http://schemas.microsoft.com/office/drawing/2010/main"/>
              </a:ext>
            </a:extLst>
          </a:blip>
          <a:stretch>
            <a:fillRect/>
          </a:stretch>
        </p:blipFill>
        <p:spPr bwMode="auto">
          <a:xfrm>
            <a:off x="8129008" y="1612768"/>
            <a:ext cx="3419524" cy="3471597"/>
          </a:xfrm>
          <a:prstGeom prst="rect">
            <a:avLst/>
          </a:prstGeom>
          <a:noFill/>
        </p:spPr>
      </p:pic>
    </p:spTree>
    <p:extLst>
      <p:ext uri="{BB962C8B-B14F-4D97-AF65-F5344CB8AC3E}">
        <p14:creationId xmlns:p14="http://schemas.microsoft.com/office/powerpoint/2010/main" val="10618644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692A6-C78E-E84C-A148-3FA2214DE997}"/>
              </a:ext>
            </a:extLst>
          </p:cNvPr>
          <p:cNvSpPr>
            <a:spLocks noGrp="1"/>
          </p:cNvSpPr>
          <p:nvPr>
            <p:ph type="title"/>
          </p:nvPr>
        </p:nvSpPr>
        <p:spPr>
          <a:xfrm>
            <a:off x="810001" y="586335"/>
            <a:ext cx="10571998" cy="1526670"/>
          </a:xfrm>
        </p:spPr>
        <p:txBody>
          <a:bodyPr>
            <a:normAutofit/>
          </a:bodyPr>
          <a:lstStyle/>
          <a:p>
            <a:r>
              <a:rPr lang="en-US" dirty="0">
                <a:solidFill>
                  <a:srgbClr val="002060"/>
                </a:solidFill>
              </a:rPr>
              <a:t>Course Outline</a:t>
            </a:r>
            <a:r>
              <a:rPr lang="en-US" dirty="0"/>
              <a:t/>
            </a:r>
            <a:br>
              <a:rPr lang="en-US" dirty="0"/>
            </a:br>
            <a:r>
              <a:rPr lang="en-US" sz="2400" dirty="0"/>
              <a:t>The course covers a range of topics – covered in 3 examinations at the end of year 13.</a:t>
            </a:r>
          </a:p>
        </p:txBody>
      </p:sp>
      <p:graphicFrame>
        <p:nvGraphicFramePr>
          <p:cNvPr id="3" name="Table 2">
            <a:extLst>
              <a:ext uri="{FF2B5EF4-FFF2-40B4-BE49-F238E27FC236}">
                <a16:creationId xmlns:a16="http://schemas.microsoft.com/office/drawing/2014/main" id="{058278FD-2B0A-5D4D-8476-1451C52F9606}"/>
              </a:ext>
            </a:extLst>
          </p:cNvPr>
          <p:cNvGraphicFramePr>
            <a:graphicFrameLocks noGrp="1"/>
          </p:cNvGraphicFramePr>
          <p:nvPr>
            <p:extLst>
              <p:ext uri="{D42A27DB-BD31-4B8C-83A1-F6EECF244321}">
                <p14:modId xmlns:p14="http://schemas.microsoft.com/office/powerpoint/2010/main" val="4048005926"/>
              </p:ext>
            </p:extLst>
          </p:nvPr>
        </p:nvGraphicFramePr>
        <p:xfrm>
          <a:off x="570948" y="2627979"/>
          <a:ext cx="6843644" cy="3235960"/>
        </p:xfrm>
        <a:graphic>
          <a:graphicData uri="http://schemas.openxmlformats.org/drawingml/2006/table">
            <a:tbl>
              <a:tblPr firstRow="1" bandRow="1">
                <a:tableStyleId>{5C22544A-7EE6-4342-B048-85BDC9FD1C3A}</a:tableStyleId>
              </a:tblPr>
              <a:tblGrid>
                <a:gridCol w="3335130">
                  <a:extLst>
                    <a:ext uri="{9D8B030D-6E8A-4147-A177-3AD203B41FA5}">
                      <a16:colId xmlns:a16="http://schemas.microsoft.com/office/drawing/2014/main" val="4059468178"/>
                    </a:ext>
                  </a:extLst>
                </a:gridCol>
                <a:gridCol w="3508514">
                  <a:extLst>
                    <a:ext uri="{9D8B030D-6E8A-4147-A177-3AD203B41FA5}">
                      <a16:colId xmlns:a16="http://schemas.microsoft.com/office/drawing/2014/main" val="2813500842"/>
                    </a:ext>
                  </a:extLst>
                </a:gridCol>
              </a:tblGrid>
              <a:tr h="370840">
                <a:tc>
                  <a:txBody>
                    <a:bodyPr/>
                    <a:lstStyle/>
                    <a:p>
                      <a:r>
                        <a:rPr lang="en-US" dirty="0"/>
                        <a:t>Year 12</a:t>
                      </a:r>
                    </a:p>
                  </a:txBody>
                  <a:tcPr/>
                </a:tc>
                <a:tc>
                  <a:txBody>
                    <a:bodyPr/>
                    <a:lstStyle/>
                    <a:p>
                      <a:r>
                        <a:rPr lang="en-US" dirty="0"/>
                        <a:t>Year 13</a:t>
                      </a:r>
                    </a:p>
                  </a:txBody>
                  <a:tcPr/>
                </a:tc>
                <a:extLst>
                  <a:ext uri="{0D108BD9-81ED-4DB2-BD59-A6C34878D82A}">
                    <a16:rowId xmlns:a16="http://schemas.microsoft.com/office/drawing/2014/main" val="4267747935"/>
                  </a:ext>
                </a:extLst>
              </a:tr>
              <a:tr h="370840">
                <a:tc>
                  <a:txBody>
                    <a:bodyPr/>
                    <a:lstStyle/>
                    <a:p>
                      <a:r>
                        <a:rPr lang="en-US" dirty="0"/>
                        <a:t>Memory</a:t>
                      </a:r>
                    </a:p>
                  </a:txBody>
                  <a:tcPr>
                    <a:solidFill>
                      <a:srgbClr val="FFC000"/>
                    </a:solidFill>
                  </a:tcPr>
                </a:tc>
                <a:tc>
                  <a:txBody>
                    <a:bodyPr/>
                    <a:lstStyle/>
                    <a:p>
                      <a:r>
                        <a:rPr lang="en-US" dirty="0"/>
                        <a:t>Relationships</a:t>
                      </a:r>
                    </a:p>
                  </a:txBody>
                  <a:tcPr>
                    <a:solidFill>
                      <a:schemeClr val="accent1">
                        <a:lumMod val="40000"/>
                        <a:lumOff val="60000"/>
                      </a:schemeClr>
                    </a:solidFill>
                  </a:tcPr>
                </a:tc>
                <a:extLst>
                  <a:ext uri="{0D108BD9-81ED-4DB2-BD59-A6C34878D82A}">
                    <a16:rowId xmlns:a16="http://schemas.microsoft.com/office/drawing/2014/main" val="1053463917"/>
                  </a:ext>
                </a:extLst>
              </a:tr>
              <a:tr h="370840">
                <a:tc>
                  <a:txBody>
                    <a:bodyPr/>
                    <a:lstStyle/>
                    <a:p>
                      <a:r>
                        <a:rPr lang="en-US" dirty="0"/>
                        <a:t>Social Influence</a:t>
                      </a:r>
                    </a:p>
                  </a:txBody>
                  <a:tcPr>
                    <a:solidFill>
                      <a:srgbClr val="FFC000"/>
                    </a:solidFill>
                  </a:tcPr>
                </a:tc>
                <a:tc>
                  <a:txBody>
                    <a:bodyPr/>
                    <a:lstStyle/>
                    <a:p>
                      <a:r>
                        <a:rPr lang="en-US" dirty="0"/>
                        <a:t>Addiction</a:t>
                      </a:r>
                    </a:p>
                  </a:txBody>
                  <a:tcPr>
                    <a:solidFill>
                      <a:schemeClr val="accent1">
                        <a:lumMod val="40000"/>
                        <a:lumOff val="60000"/>
                      </a:schemeClr>
                    </a:solidFill>
                  </a:tcPr>
                </a:tc>
                <a:extLst>
                  <a:ext uri="{0D108BD9-81ED-4DB2-BD59-A6C34878D82A}">
                    <a16:rowId xmlns:a16="http://schemas.microsoft.com/office/drawing/2014/main" val="455965397"/>
                  </a:ext>
                </a:extLst>
              </a:tr>
              <a:tr h="370840">
                <a:tc>
                  <a:txBody>
                    <a:bodyPr/>
                    <a:lstStyle/>
                    <a:p>
                      <a:r>
                        <a:rPr lang="en-US" dirty="0"/>
                        <a:t>Attachment</a:t>
                      </a:r>
                    </a:p>
                  </a:txBody>
                  <a:tcPr>
                    <a:solidFill>
                      <a:srgbClr val="FFC000"/>
                    </a:solidFill>
                  </a:tcPr>
                </a:tc>
                <a:tc>
                  <a:txBody>
                    <a:bodyPr/>
                    <a:lstStyle/>
                    <a:p>
                      <a:r>
                        <a:rPr lang="en-US" dirty="0"/>
                        <a:t>Stress</a:t>
                      </a:r>
                    </a:p>
                  </a:txBody>
                  <a:tcPr>
                    <a:solidFill>
                      <a:schemeClr val="accent1">
                        <a:lumMod val="40000"/>
                        <a:lumOff val="60000"/>
                      </a:schemeClr>
                    </a:solidFill>
                  </a:tcPr>
                </a:tc>
                <a:extLst>
                  <a:ext uri="{0D108BD9-81ED-4DB2-BD59-A6C34878D82A}">
                    <a16:rowId xmlns:a16="http://schemas.microsoft.com/office/drawing/2014/main" val="4010185706"/>
                  </a:ext>
                </a:extLst>
              </a:tr>
              <a:tr h="370840">
                <a:tc>
                  <a:txBody>
                    <a:bodyPr/>
                    <a:lstStyle/>
                    <a:p>
                      <a:r>
                        <a:rPr lang="en-US" dirty="0"/>
                        <a:t>Psychopathology (the study of abnormal behavior)</a:t>
                      </a:r>
                    </a:p>
                  </a:txBody>
                  <a:tcPr>
                    <a:solidFill>
                      <a:srgbClr val="FFC000"/>
                    </a:solidFill>
                  </a:tcPr>
                </a:tc>
                <a:tc>
                  <a:txBody>
                    <a:bodyPr/>
                    <a:lstStyle/>
                    <a:p>
                      <a:r>
                        <a:rPr lang="en-US" dirty="0"/>
                        <a:t>Issues and Debates</a:t>
                      </a:r>
                    </a:p>
                  </a:txBody>
                  <a:tcPr>
                    <a:solidFill>
                      <a:schemeClr val="accent1">
                        <a:lumMod val="40000"/>
                        <a:lumOff val="60000"/>
                      </a:schemeClr>
                    </a:solidFill>
                  </a:tcPr>
                </a:tc>
                <a:extLst>
                  <a:ext uri="{0D108BD9-81ED-4DB2-BD59-A6C34878D82A}">
                    <a16:rowId xmlns:a16="http://schemas.microsoft.com/office/drawing/2014/main" val="848599044"/>
                  </a:ext>
                </a:extLst>
              </a:tr>
              <a:tr h="370840">
                <a:tc>
                  <a:txBody>
                    <a:bodyPr/>
                    <a:lstStyle/>
                    <a:p>
                      <a:r>
                        <a:rPr lang="en-US" dirty="0"/>
                        <a:t>Approaches </a:t>
                      </a:r>
                    </a:p>
                  </a:txBody>
                  <a:tcPr>
                    <a:solidFill>
                      <a:srgbClr val="FFFF00"/>
                    </a:solidFill>
                  </a:tcPr>
                </a:tc>
                <a:tc>
                  <a:txBody>
                    <a:bodyPr/>
                    <a:lstStyle/>
                    <a:p>
                      <a:r>
                        <a:rPr lang="en-US" dirty="0"/>
                        <a:t>Approaches</a:t>
                      </a:r>
                    </a:p>
                  </a:txBody>
                  <a:tcPr>
                    <a:solidFill>
                      <a:srgbClr val="FFFF00"/>
                    </a:solidFill>
                  </a:tcPr>
                </a:tc>
                <a:extLst>
                  <a:ext uri="{0D108BD9-81ED-4DB2-BD59-A6C34878D82A}">
                    <a16:rowId xmlns:a16="http://schemas.microsoft.com/office/drawing/2014/main" val="3141560433"/>
                  </a:ext>
                </a:extLst>
              </a:tr>
              <a:tr h="370840">
                <a:tc>
                  <a:txBody>
                    <a:bodyPr/>
                    <a:lstStyle/>
                    <a:p>
                      <a:r>
                        <a:rPr lang="en-US" dirty="0"/>
                        <a:t>Biopsychology</a:t>
                      </a:r>
                    </a:p>
                  </a:txBody>
                  <a:tcPr>
                    <a:solidFill>
                      <a:srgbClr val="FFFF00"/>
                    </a:solidFill>
                  </a:tcPr>
                </a:tc>
                <a:tc>
                  <a:txBody>
                    <a:bodyPr/>
                    <a:lstStyle/>
                    <a:p>
                      <a:r>
                        <a:rPr lang="en-US" dirty="0"/>
                        <a:t>Biopsychology</a:t>
                      </a:r>
                    </a:p>
                  </a:txBody>
                  <a:tcPr>
                    <a:solidFill>
                      <a:srgbClr val="FFFF00"/>
                    </a:solidFill>
                  </a:tcPr>
                </a:tc>
                <a:extLst>
                  <a:ext uri="{0D108BD9-81ED-4DB2-BD59-A6C34878D82A}">
                    <a16:rowId xmlns:a16="http://schemas.microsoft.com/office/drawing/2014/main" val="1650343267"/>
                  </a:ext>
                </a:extLst>
              </a:tr>
              <a:tr h="370840">
                <a:tc>
                  <a:txBody>
                    <a:bodyPr/>
                    <a:lstStyle/>
                    <a:p>
                      <a:r>
                        <a:rPr lang="en-US" dirty="0"/>
                        <a:t>Research Methods</a:t>
                      </a:r>
                    </a:p>
                  </a:txBody>
                  <a:tcPr>
                    <a:solidFill>
                      <a:srgbClr val="FFFF00"/>
                    </a:solidFill>
                  </a:tcPr>
                </a:tc>
                <a:tc>
                  <a:txBody>
                    <a:bodyPr/>
                    <a:lstStyle/>
                    <a:p>
                      <a:r>
                        <a:rPr lang="en-US" dirty="0"/>
                        <a:t>Research Methods</a:t>
                      </a:r>
                    </a:p>
                  </a:txBody>
                  <a:tcPr>
                    <a:solidFill>
                      <a:srgbClr val="FFFF00"/>
                    </a:solidFill>
                  </a:tcPr>
                </a:tc>
                <a:extLst>
                  <a:ext uri="{0D108BD9-81ED-4DB2-BD59-A6C34878D82A}">
                    <a16:rowId xmlns:a16="http://schemas.microsoft.com/office/drawing/2014/main" val="1016909345"/>
                  </a:ext>
                </a:extLst>
              </a:tr>
            </a:tbl>
          </a:graphicData>
        </a:graphic>
      </p:graphicFrame>
      <p:graphicFrame>
        <p:nvGraphicFramePr>
          <p:cNvPr id="4" name="Table 3">
            <a:extLst>
              <a:ext uri="{FF2B5EF4-FFF2-40B4-BE49-F238E27FC236}">
                <a16:creationId xmlns:a16="http://schemas.microsoft.com/office/drawing/2014/main" id="{3B38EE03-EB61-B341-9EF9-D873ADACBBE9}"/>
              </a:ext>
            </a:extLst>
          </p:cNvPr>
          <p:cNvGraphicFramePr>
            <a:graphicFrameLocks noGrp="1"/>
          </p:cNvGraphicFramePr>
          <p:nvPr>
            <p:extLst>
              <p:ext uri="{D42A27DB-BD31-4B8C-83A1-F6EECF244321}">
                <p14:modId xmlns:p14="http://schemas.microsoft.com/office/powerpoint/2010/main" val="888977560"/>
              </p:ext>
            </p:extLst>
          </p:nvPr>
        </p:nvGraphicFramePr>
        <p:xfrm>
          <a:off x="8840304" y="2627979"/>
          <a:ext cx="1533387" cy="1107440"/>
        </p:xfrm>
        <a:graphic>
          <a:graphicData uri="http://schemas.openxmlformats.org/drawingml/2006/table">
            <a:tbl>
              <a:tblPr firstRow="1" bandRow="1">
                <a:tableStyleId>{5C22544A-7EE6-4342-B048-85BDC9FD1C3A}</a:tableStyleId>
              </a:tblPr>
              <a:tblGrid>
                <a:gridCol w="1533387">
                  <a:extLst>
                    <a:ext uri="{9D8B030D-6E8A-4147-A177-3AD203B41FA5}">
                      <a16:colId xmlns:a16="http://schemas.microsoft.com/office/drawing/2014/main" val="4078768739"/>
                    </a:ext>
                  </a:extLst>
                </a:gridCol>
              </a:tblGrid>
              <a:tr h="305315">
                <a:tc>
                  <a:txBody>
                    <a:bodyPr/>
                    <a:lstStyle/>
                    <a:p>
                      <a:r>
                        <a:rPr lang="en-US" dirty="0"/>
                        <a:t>Paper 1</a:t>
                      </a:r>
                    </a:p>
                  </a:txBody>
                  <a:tcPr>
                    <a:solidFill>
                      <a:srgbClr val="FFC000"/>
                    </a:solidFill>
                  </a:tcPr>
                </a:tc>
                <a:extLst>
                  <a:ext uri="{0D108BD9-81ED-4DB2-BD59-A6C34878D82A}">
                    <a16:rowId xmlns:a16="http://schemas.microsoft.com/office/drawing/2014/main" val="140072563"/>
                  </a:ext>
                </a:extLst>
              </a:tr>
              <a:tr h="370840">
                <a:tc>
                  <a:txBody>
                    <a:bodyPr/>
                    <a:lstStyle/>
                    <a:p>
                      <a:r>
                        <a:rPr lang="en-US" dirty="0"/>
                        <a:t>Paper 2</a:t>
                      </a:r>
                    </a:p>
                  </a:txBody>
                  <a:tcPr>
                    <a:solidFill>
                      <a:srgbClr val="FFFF00"/>
                    </a:solidFill>
                  </a:tcPr>
                </a:tc>
                <a:extLst>
                  <a:ext uri="{0D108BD9-81ED-4DB2-BD59-A6C34878D82A}">
                    <a16:rowId xmlns:a16="http://schemas.microsoft.com/office/drawing/2014/main" val="1609903263"/>
                  </a:ext>
                </a:extLst>
              </a:tr>
              <a:tr h="370840">
                <a:tc>
                  <a:txBody>
                    <a:bodyPr/>
                    <a:lstStyle/>
                    <a:p>
                      <a:r>
                        <a:rPr lang="en-US" dirty="0"/>
                        <a:t>Paper 3</a:t>
                      </a:r>
                    </a:p>
                  </a:txBody>
                  <a:tcPr>
                    <a:solidFill>
                      <a:schemeClr val="accent1">
                        <a:lumMod val="40000"/>
                        <a:lumOff val="60000"/>
                      </a:schemeClr>
                    </a:solidFill>
                  </a:tcPr>
                </a:tc>
                <a:extLst>
                  <a:ext uri="{0D108BD9-81ED-4DB2-BD59-A6C34878D82A}">
                    <a16:rowId xmlns:a16="http://schemas.microsoft.com/office/drawing/2014/main" val="4120790249"/>
                  </a:ext>
                </a:extLst>
              </a:tr>
            </a:tbl>
          </a:graphicData>
        </a:graphic>
      </p:graphicFrame>
      <p:pic>
        <p:nvPicPr>
          <p:cNvPr id="5" name="Picture 4">
            <a:extLst>
              <a:ext uri="{FF2B5EF4-FFF2-40B4-BE49-F238E27FC236}">
                <a16:creationId xmlns:a16="http://schemas.microsoft.com/office/drawing/2014/main" id="{0AAD116F-A527-9D43-AF1B-3D8E3D6B4A25}"/>
              </a:ext>
            </a:extLst>
          </p:cNvPr>
          <p:cNvPicPr/>
          <p:nvPr/>
        </p:nvPicPr>
        <p:blipFill>
          <a:blip r:embed="rId2" cstate="email">
            <a:extLst>
              <a:ext uri="{28A0092B-C50C-407E-A947-70E740481C1C}">
                <a14:useLocalDpi xmlns:a14="http://schemas.microsoft.com/office/drawing/2010/main"/>
              </a:ext>
            </a:extLst>
          </a:blip>
          <a:stretch>
            <a:fillRect/>
          </a:stretch>
        </p:blipFill>
        <p:spPr bwMode="auto">
          <a:xfrm>
            <a:off x="10822984" y="5449330"/>
            <a:ext cx="1118030" cy="1201127"/>
          </a:xfrm>
          <a:prstGeom prst="rect">
            <a:avLst/>
          </a:prstGeom>
          <a:noFill/>
        </p:spPr>
      </p:pic>
    </p:spTree>
    <p:extLst>
      <p:ext uri="{BB962C8B-B14F-4D97-AF65-F5344CB8AC3E}">
        <p14:creationId xmlns:p14="http://schemas.microsoft.com/office/powerpoint/2010/main" val="1189016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660E788-AFA9-4A1B-9991-6AA74632A1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6F85E14-DDEA-5E4B-9234-74F92BAE4C8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650909" y="10"/>
            <a:ext cx="7541090" cy="6857989"/>
          </a:xfrm>
          <a:prstGeom prst="rect">
            <a:avLst/>
          </a:prstGeom>
        </p:spPr>
      </p:pic>
      <p:sp>
        <p:nvSpPr>
          <p:cNvPr id="13" name="Rectangle 12">
            <a:extLst>
              <a:ext uri="{FF2B5EF4-FFF2-40B4-BE49-F238E27FC236}">
                <a16:creationId xmlns:a16="http://schemas.microsoft.com/office/drawing/2014/main" id="{867D4867-5BA7-4462-B2F6-A23F4A622A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E4A98-06B9-AA40-844E-A584A758D44B}"/>
              </a:ext>
            </a:extLst>
          </p:cNvPr>
          <p:cNvSpPr>
            <a:spLocks noGrp="1"/>
          </p:cNvSpPr>
          <p:nvPr>
            <p:ph type="title"/>
          </p:nvPr>
        </p:nvSpPr>
        <p:spPr>
          <a:xfrm>
            <a:off x="643467" y="643467"/>
            <a:ext cx="3363974" cy="1728044"/>
          </a:xfrm>
          <a:noFill/>
          <a:ln>
            <a:solidFill>
              <a:schemeClr val="bg1"/>
            </a:solidFill>
          </a:ln>
        </p:spPr>
        <p:txBody>
          <a:bodyPr vert="horz" wrap="square" lIns="182880" tIns="182880" rIns="182880" bIns="182880" rtlCol="0" anchor="ctr">
            <a:normAutofit/>
          </a:bodyPr>
          <a:lstStyle/>
          <a:p>
            <a:r>
              <a:rPr lang="en-US" sz="2800">
                <a:solidFill>
                  <a:schemeClr val="bg1"/>
                </a:solidFill>
              </a:rPr>
              <a:t>What Skills Will learn?</a:t>
            </a:r>
          </a:p>
        </p:txBody>
      </p:sp>
      <p:sp>
        <p:nvSpPr>
          <p:cNvPr id="4" name="Text Placeholder 3">
            <a:extLst>
              <a:ext uri="{FF2B5EF4-FFF2-40B4-BE49-F238E27FC236}">
                <a16:creationId xmlns:a16="http://schemas.microsoft.com/office/drawing/2014/main" id="{AFA12C23-3E0F-444B-AA1C-959F7895ED32}"/>
              </a:ext>
            </a:extLst>
          </p:cNvPr>
          <p:cNvSpPr>
            <a:spLocks noGrp="1"/>
          </p:cNvSpPr>
          <p:nvPr>
            <p:ph type="body" sz="half" idx="2"/>
          </p:nvPr>
        </p:nvSpPr>
        <p:spPr>
          <a:xfrm>
            <a:off x="643468" y="2638044"/>
            <a:ext cx="3363974" cy="3415622"/>
          </a:xfrm>
        </p:spPr>
        <p:txBody>
          <a:bodyPr vert="horz" lIns="91440" tIns="45720" rIns="91440" bIns="45720" rtlCol="0">
            <a:normAutofit/>
          </a:bodyPr>
          <a:lstStyle/>
          <a:p>
            <a:pPr marL="342900" indent="-228600" algn="l">
              <a:buFont typeface="Arial" panose="020B0604020202020204" pitchFamily="34" charset="0"/>
              <a:buChar char="•"/>
            </a:pPr>
            <a:r>
              <a:rPr lang="en-US">
                <a:solidFill>
                  <a:schemeClr val="bg1"/>
                </a:solidFill>
              </a:rPr>
              <a:t>Analytical Thinking</a:t>
            </a:r>
          </a:p>
          <a:p>
            <a:pPr marL="342900" indent="-228600" algn="l">
              <a:buFont typeface="Arial" panose="020B0604020202020204" pitchFamily="34" charset="0"/>
              <a:buChar char="•"/>
            </a:pPr>
            <a:r>
              <a:rPr lang="en-US">
                <a:solidFill>
                  <a:schemeClr val="bg1"/>
                </a:solidFill>
              </a:rPr>
              <a:t>Improved Communication</a:t>
            </a:r>
          </a:p>
          <a:p>
            <a:pPr marL="342900" indent="-228600" algn="l">
              <a:buFont typeface="Arial" panose="020B0604020202020204" pitchFamily="34" charset="0"/>
              <a:buChar char="•"/>
            </a:pPr>
            <a:r>
              <a:rPr lang="en-US">
                <a:solidFill>
                  <a:schemeClr val="bg1"/>
                </a:solidFill>
              </a:rPr>
              <a:t>Problem Solving</a:t>
            </a:r>
          </a:p>
          <a:p>
            <a:pPr marL="342900" indent="-228600" algn="l">
              <a:buFont typeface="Arial" panose="020B0604020202020204" pitchFamily="34" charset="0"/>
              <a:buChar char="•"/>
            </a:pPr>
            <a:r>
              <a:rPr lang="en-US">
                <a:solidFill>
                  <a:schemeClr val="bg1"/>
                </a:solidFill>
              </a:rPr>
              <a:t>Planning and Conducting scientific research</a:t>
            </a:r>
          </a:p>
          <a:p>
            <a:pPr marL="342900" indent="-228600" algn="l">
              <a:buFont typeface="Arial" panose="020B0604020202020204" pitchFamily="34" charset="0"/>
              <a:buChar char="•"/>
            </a:pPr>
            <a:r>
              <a:rPr lang="en-US">
                <a:solidFill>
                  <a:schemeClr val="bg1"/>
                </a:solidFill>
              </a:rPr>
              <a:t>Analysing and interpreting data</a:t>
            </a:r>
          </a:p>
          <a:p>
            <a:pPr marL="342900" indent="-228600" algn="l">
              <a:buFont typeface="Arial" panose="020B0604020202020204" pitchFamily="34" charset="0"/>
              <a:buChar char="•"/>
            </a:pPr>
            <a:r>
              <a:rPr lang="en-US">
                <a:solidFill>
                  <a:schemeClr val="bg1"/>
                </a:solidFill>
              </a:rPr>
              <a:t>Critical reasoning Skills</a:t>
            </a:r>
          </a:p>
        </p:txBody>
      </p:sp>
      <p:sp>
        <p:nvSpPr>
          <p:cNvPr id="6" name="TextBox 5">
            <a:extLst>
              <a:ext uri="{FF2B5EF4-FFF2-40B4-BE49-F238E27FC236}">
                <a16:creationId xmlns:a16="http://schemas.microsoft.com/office/drawing/2014/main" id="{09B9B83E-9A8B-804C-A60A-50DC0B4D444B}"/>
              </a:ext>
            </a:extLst>
          </p:cNvPr>
          <p:cNvSpPr txBox="1"/>
          <p:nvPr/>
        </p:nvSpPr>
        <p:spPr>
          <a:xfrm>
            <a:off x="77585" y="5553530"/>
            <a:ext cx="4309064" cy="1000274"/>
          </a:xfrm>
          <a:prstGeom prst="rect">
            <a:avLst/>
          </a:prstGeom>
          <a:noFill/>
        </p:spPr>
        <p:txBody>
          <a:bodyPr wrap="square" rtlCol="0">
            <a:spAutoFit/>
          </a:bodyPr>
          <a:lstStyle/>
          <a:p>
            <a:pPr>
              <a:spcAft>
                <a:spcPts val="600"/>
              </a:spcAft>
            </a:pPr>
            <a:r>
              <a:rPr lang="en-US" dirty="0">
                <a:hlinkClick r:id="rId3"/>
              </a:rPr>
              <a:t>Find out more here using the AQA student guide to A level Psychololgy.</a:t>
            </a:r>
            <a:endParaRPr lang="en-US" dirty="0"/>
          </a:p>
          <a:p>
            <a:pPr>
              <a:spcAft>
                <a:spcPts val="600"/>
              </a:spcAft>
            </a:pPr>
            <a:endParaRPr lang="en-US" dirty="0"/>
          </a:p>
        </p:txBody>
      </p:sp>
      <p:pic>
        <p:nvPicPr>
          <p:cNvPr id="9" name="Picture 8">
            <a:extLst>
              <a:ext uri="{FF2B5EF4-FFF2-40B4-BE49-F238E27FC236}">
                <a16:creationId xmlns:a16="http://schemas.microsoft.com/office/drawing/2014/main" id="{72AC5D55-2815-EF41-909E-E082D7521FC3}"/>
              </a:ext>
            </a:extLst>
          </p:cNvPr>
          <p:cNvPicPr/>
          <p:nvPr/>
        </p:nvPicPr>
        <p:blipFill>
          <a:blip r:embed="rId4" cstate="email">
            <a:extLst>
              <a:ext uri="{28A0092B-C50C-407E-A947-70E740481C1C}">
                <a14:useLocalDpi xmlns:a14="http://schemas.microsoft.com/office/drawing/2010/main"/>
              </a:ext>
            </a:extLst>
          </a:blip>
          <a:stretch>
            <a:fillRect/>
          </a:stretch>
        </p:blipFill>
        <p:spPr bwMode="auto">
          <a:xfrm>
            <a:off x="10918150" y="5453102"/>
            <a:ext cx="1118030" cy="1201127"/>
          </a:xfrm>
          <a:prstGeom prst="rect">
            <a:avLst/>
          </a:prstGeom>
          <a:noFill/>
        </p:spPr>
      </p:pic>
    </p:spTree>
    <p:extLst>
      <p:ext uri="{BB962C8B-B14F-4D97-AF65-F5344CB8AC3E}">
        <p14:creationId xmlns:p14="http://schemas.microsoft.com/office/powerpoint/2010/main" val="2839204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E4442-7E7E-4641-AEB1-873D43886CF2}"/>
              </a:ext>
            </a:extLst>
          </p:cNvPr>
          <p:cNvSpPr>
            <a:spLocks noGrp="1"/>
          </p:cNvSpPr>
          <p:nvPr>
            <p:ph type="title"/>
          </p:nvPr>
        </p:nvSpPr>
        <p:spPr>
          <a:xfrm>
            <a:off x="516477" y="640080"/>
            <a:ext cx="2922067" cy="4510799"/>
          </a:xfrm>
          <a:prstGeom prst="flowChartDocument">
            <a:avLst/>
          </a:prstGeom>
          <a:solidFill>
            <a:schemeClr val="accent2"/>
          </a:solidFill>
          <a:ln>
            <a:noFill/>
          </a:ln>
        </p:spPr>
        <p:txBody>
          <a:bodyPr>
            <a:normAutofit/>
          </a:bodyPr>
          <a:lstStyle/>
          <a:p>
            <a:r>
              <a:rPr lang="en-US" sz="1800" dirty="0">
                <a:solidFill>
                  <a:srgbClr val="FFFFFF"/>
                </a:solidFill>
              </a:rPr>
              <a:t>Skills = </a:t>
            </a:r>
            <a:r>
              <a:rPr lang="en-US" sz="1800" dirty="0">
                <a:solidFill>
                  <a:srgbClr val="002060"/>
                </a:solidFill>
              </a:rPr>
              <a:t>Assessment Objectives</a:t>
            </a:r>
            <a:r>
              <a:rPr lang="en-US" sz="1800" dirty="0">
                <a:solidFill>
                  <a:srgbClr val="FFFFFF"/>
                </a:solidFill>
              </a:rPr>
              <a:t/>
            </a:r>
            <a:br>
              <a:rPr lang="en-US" sz="1800" dirty="0">
                <a:solidFill>
                  <a:srgbClr val="FFFFFF"/>
                </a:solidFill>
              </a:rPr>
            </a:br>
            <a:r>
              <a:rPr lang="en-US" sz="1800" dirty="0">
                <a:solidFill>
                  <a:srgbClr val="FFFFFF"/>
                </a:solidFill>
              </a:rPr>
              <a:t/>
            </a:r>
            <a:br>
              <a:rPr lang="en-US" sz="1800" dirty="0">
                <a:solidFill>
                  <a:srgbClr val="FFFFFF"/>
                </a:solidFill>
              </a:rPr>
            </a:br>
            <a:r>
              <a:rPr lang="en-US" sz="1800" dirty="0">
                <a:solidFill>
                  <a:srgbClr val="FFFFFF"/>
                </a:solidFill>
              </a:rPr>
              <a:t>Unlike at GCSE –</a:t>
            </a:r>
            <a:br>
              <a:rPr lang="en-US" sz="1800" dirty="0">
                <a:solidFill>
                  <a:srgbClr val="FFFFFF"/>
                </a:solidFill>
              </a:rPr>
            </a:br>
            <a:r>
              <a:rPr lang="en-US" sz="1800" dirty="0">
                <a:solidFill>
                  <a:srgbClr val="FFFFFF"/>
                </a:solidFill>
              </a:rPr>
              <a:t/>
            </a:r>
            <a:br>
              <a:rPr lang="en-US" sz="1800" dirty="0">
                <a:solidFill>
                  <a:srgbClr val="FFFFFF"/>
                </a:solidFill>
              </a:rPr>
            </a:br>
            <a:r>
              <a:rPr lang="en-US" sz="1800" dirty="0">
                <a:solidFill>
                  <a:srgbClr val="FFFFFF"/>
                </a:solidFill>
              </a:rPr>
              <a:t> </a:t>
            </a:r>
            <a:br>
              <a:rPr lang="en-US" sz="1800" dirty="0">
                <a:solidFill>
                  <a:srgbClr val="FFFFFF"/>
                </a:solidFill>
              </a:rPr>
            </a:br>
            <a:r>
              <a:rPr lang="en-US" sz="1800" dirty="0">
                <a:solidFill>
                  <a:srgbClr val="FFFFFF"/>
                </a:solidFill>
              </a:rPr>
              <a:t>there is much more emphasis on application (</a:t>
            </a:r>
            <a:r>
              <a:rPr lang="en-US" sz="1800" dirty="0">
                <a:solidFill>
                  <a:srgbClr val="002060"/>
                </a:solidFill>
              </a:rPr>
              <a:t>AO2</a:t>
            </a:r>
            <a:r>
              <a:rPr lang="en-US" sz="1800" dirty="0">
                <a:solidFill>
                  <a:srgbClr val="FFFFFF"/>
                </a:solidFill>
              </a:rPr>
              <a:t>) and evaluation (</a:t>
            </a:r>
            <a:r>
              <a:rPr lang="en-US" sz="1800" dirty="0">
                <a:solidFill>
                  <a:srgbClr val="002060"/>
                </a:solidFill>
              </a:rPr>
              <a:t>AO3</a:t>
            </a:r>
            <a:r>
              <a:rPr lang="en-US" sz="1800" dirty="0">
                <a:solidFill>
                  <a:srgbClr val="FFFFFF"/>
                </a:solidFill>
              </a:rPr>
              <a:t>) of knowledge.</a:t>
            </a:r>
          </a:p>
        </p:txBody>
      </p:sp>
      <p:sp>
        <p:nvSpPr>
          <p:cNvPr id="10" name="Flowchart: Document 9">
            <a:extLst>
              <a:ext uri="{FF2B5EF4-FFF2-40B4-BE49-F238E27FC236}">
                <a16:creationId xmlns:a16="http://schemas.microsoft.com/office/drawing/2014/main" id="{1E14715B-2E40-4760-AE23-026845A30A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19" y="2121408"/>
            <a:ext cx="2615184" cy="2615184"/>
          </a:xfrm>
          <a:prstGeom prst="flowChartDocument">
            <a:avLst/>
          </a:prstGeom>
          <a:noFill/>
          <a:ln w="317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D08429-4C7A-4C37-848C-C1613E31D5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8017" y="640080"/>
            <a:ext cx="7662672"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3">
            <a:extLst>
              <a:ext uri="{FF2B5EF4-FFF2-40B4-BE49-F238E27FC236}">
                <a16:creationId xmlns:a16="http://schemas.microsoft.com/office/drawing/2014/main" id="{DD8F4B2B-96EA-4C0F-84D3-5728F7CF0B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7181" y="802767"/>
            <a:ext cx="7324344"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CE9613AC-A023-C346-BB58-E8A2BDAB0BD0}"/>
              </a:ext>
            </a:extLst>
          </p:cNvPr>
          <p:cNvGraphicFramePr>
            <a:graphicFrameLocks noGrp="1"/>
          </p:cNvGraphicFramePr>
          <p:nvPr>
            <p:extLst>
              <p:ext uri="{D42A27DB-BD31-4B8C-83A1-F6EECF244321}">
                <p14:modId xmlns:p14="http://schemas.microsoft.com/office/powerpoint/2010/main" val="1782591120"/>
              </p:ext>
            </p:extLst>
          </p:nvPr>
        </p:nvGraphicFramePr>
        <p:xfrm>
          <a:off x="4361406" y="1229731"/>
          <a:ext cx="6695896" cy="4083835"/>
        </p:xfrm>
        <a:graphic>
          <a:graphicData uri="http://schemas.openxmlformats.org/drawingml/2006/table">
            <a:tbl>
              <a:tblPr firstRow="1" bandRow="1">
                <a:tableStyleId>{5C22544A-7EE6-4342-B048-85BDC9FD1C3A}</a:tableStyleId>
              </a:tblPr>
              <a:tblGrid>
                <a:gridCol w="746444">
                  <a:extLst>
                    <a:ext uri="{9D8B030D-6E8A-4147-A177-3AD203B41FA5}">
                      <a16:colId xmlns:a16="http://schemas.microsoft.com/office/drawing/2014/main" val="1943691508"/>
                    </a:ext>
                  </a:extLst>
                </a:gridCol>
                <a:gridCol w="1826823">
                  <a:extLst>
                    <a:ext uri="{9D8B030D-6E8A-4147-A177-3AD203B41FA5}">
                      <a16:colId xmlns:a16="http://schemas.microsoft.com/office/drawing/2014/main" val="4294521657"/>
                    </a:ext>
                  </a:extLst>
                </a:gridCol>
                <a:gridCol w="4122629">
                  <a:extLst>
                    <a:ext uri="{9D8B030D-6E8A-4147-A177-3AD203B41FA5}">
                      <a16:colId xmlns:a16="http://schemas.microsoft.com/office/drawing/2014/main" val="3799232869"/>
                    </a:ext>
                  </a:extLst>
                </a:gridCol>
              </a:tblGrid>
              <a:tr h="1184489">
                <a:tc>
                  <a:txBody>
                    <a:bodyPr/>
                    <a:lstStyle/>
                    <a:p>
                      <a:r>
                        <a:rPr lang="en-US" sz="1700"/>
                        <a:t>AO1</a:t>
                      </a:r>
                    </a:p>
                  </a:txBody>
                  <a:tcPr marL="88395" marR="88395" marT="44197" marB="44197"/>
                </a:tc>
                <a:tc>
                  <a:txBody>
                    <a:bodyPr/>
                    <a:lstStyle/>
                    <a:p>
                      <a:r>
                        <a:rPr lang="en-US" sz="1700"/>
                        <a:t>Knowledge and Understanding</a:t>
                      </a:r>
                    </a:p>
                  </a:txBody>
                  <a:tcPr marL="88395" marR="88395" marT="44197" marB="44197"/>
                </a:tc>
                <a:tc>
                  <a:txBody>
                    <a:bodyPr/>
                    <a:lstStyle/>
                    <a:p>
                      <a:r>
                        <a:rPr lang="en-US" sz="1700"/>
                        <a:t>Demonstrate your knowledge of Psychology. Be able to describe psychological concepts and theories clearly using appropriate language.</a:t>
                      </a:r>
                    </a:p>
                  </a:txBody>
                  <a:tcPr marL="88395" marR="88395" marT="44197" marB="44197"/>
                </a:tc>
                <a:extLst>
                  <a:ext uri="{0D108BD9-81ED-4DB2-BD59-A6C34878D82A}">
                    <a16:rowId xmlns:a16="http://schemas.microsoft.com/office/drawing/2014/main" val="1094076194"/>
                  </a:ext>
                </a:extLst>
              </a:tr>
              <a:tr h="1184489">
                <a:tc>
                  <a:txBody>
                    <a:bodyPr/>
                    <a:lstStyle/>
                    <a:p>
                      <a:r>
                        <a:rPr lang="en-US" sz="1700"/>
                        <a:t>AO2</a:t>
                      </a:r>
                    </a:p>
                  </a:txBody>
                  <a:tcPr marL="88395" marR="88395" marT="44197" marB="44197"/>
                </a:tc>
                <a:tc>
                  <a:txBody>
                    <a:bodyPr/>
                    <a:lstStyle/>
                    <a:p>
                      <a:r>
                        <a:rPr lang="en-US" sz="1700"/>
                        <a:t>Application</a:t>
                      </a:r>
                    </a:p>
                  </a:txBody>
                  <a:tcPr marL="88395" marR="88395" marT="44197" marB="44197"/>
                </a:tc>
                <a:tc>
                  <a:txBody>
                    <a:bodyPr/>
                    <a:lstStyle/>
                    <a:p>
                      <a:r>
                        <a:rPr lang="en-US" sz="1700"/>
                        <a:t>Apply your knowledge of psychology to original scenarios and data provided in the exam. </a:t>
                      </a:r>
                    </a:p>
                    <a:p>
                      <a:endParaRPr lang="en-US" sz="1700"/>
                    </a:p>
                  </a:txBody>
                  <a:tcPr marL="88395" marR="88395" marT="44197" marB="44197"/>
                </a:tc>
                <a:extLst>
                  <a:ext uri="{0D108BD9-81ED-4DB2-BD59-A6C34878D82A}">
                    <a16:rowId xmlns:a16="http://schemas.microsoft.com/office/drawing/2014/main" val="536220979"/>
                  </a:ext>
                </a:extLst>
              </a:tr>
              <a:tr h="1714857">
                <a:tc>
                  <a:txBody>
                    <a:bodyPr/>
                    <a:lstStyle/>
                    <a:p>
                      <a:r>
                        <a:rPr lang="en-US" sz="1700"/>
                        <a:t>AO3</a:t>
                      </a:r>
                    </a:p>
                  </a:txBody>
                  <a:tcPr marL="88395" marR="88395" marT="44197" marB="44197"/>
                </a:tc>
                <a:tc>
                  <a:txBody>
                    <a:bodyPr/>
                    <a:lstStyle/>
                    <a:p>
                      <a:r>
                        <a:rPr lang="en-US" sz="1700"/>
                        <a:t>Evaluation</a:t>
                      </a:r>
                    </a:p>
                  </a:txBody>
                  <a:tcPr marL="88395" marR="88395" marT="44197" marB="44197"/>
                </a:tc>
                <a:tc>
                  <a:txBody>
                    <a:bodyPr/>
                    <a:lstStyle/>
                    <a:p>
                      <a:r>
                        <a:rPr lang="en-US" sz="1700"/>
                        <a:t>Discuss the strengths and weaknesses of theories and research. (For example, using supporting and contradictory evidence). Consider whether theories have any useful ‘real world applications’.</a:t>
                      </a:r>
                    </a:p>
                  </a:txBody>
                  <a:tcPr marL="88395" marR="88395" marT="44197" marB="44197"/>
                </a:tc>
                <a:extLst>
                  <a:ext uri="{0D108BD9-81ED-4DB2-BD59-A6C34878D82A}">
                    <a16:rowId xmlns:a16="http://schemas.microsoft.com/office/drawing/2014/main" val="841664353"/>
                  </a:ext>
                </a:extLst>
              </a:tr>
            </a:tbl>
          </a:graphicData>
        </a:graphic>
      </p:graphicFrame>
    </p:spTree>
    <p:extLst>
      <p:ext uri="{BB962C8B-B14F-4D97-AF65-F5344CB8AC3E}">
        <p14:creationId xmlns:p14="http://schemas.microsoft.com/office/powerpoint/2010/main" val="428275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A3CC36C-210F-452E-B0C6-CAE94609DD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14900"/>
            <a:ext cx="12192000" cy="1943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FD77E017-7BFF-4018-BF75-AF8C6DDF08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9185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24C4DC-786C-B443-A2B2-7A88C236C868}"/>
              </a:ext>
            </a:extLst>
          </p:cNvPr>
          <p:cNvSpPr>
            <a:spLocks noGrp="1"/>
          </p:cNvSpPr>
          <p:nvPr>
            <p:ph type="title"/>
          </p:nvPr>
        </p:nvSpPr>
        <p:spPr>
          <a:xfrm>
            <a:off x="2231136" y="4325791"/>
            <a:ext cx="7729728" cy="1188720"/>
          </a:xfrm>
        </p:spPr>
        <p:txBody>
          <a:bodyPr vert="horz" lIns="182880" tIns="182880" rIns="182880" bIns="182880" rtlCol="0" anchor="ctr">
            <a:normAutofit/>
          </a:bodyPr>
          <a:lstStyle/>
          <a:p>
            <a:r>
              <a:rPr lang="en-US"/>
              <a:t>Psychological Approaches</a:t>
            </a:r>
          </a:p>
        </p:txBody>
      </p:sp>
      <p:graphicFrame>
        <p:nvGraphicFramePr>
          <p:cNvPr id="5" name="TextBox 2">
            <a:extLst>
              <a:ext uri="{FF2B5EF4-FFF2-40B4-BE49-F238E27FC236}">
                <a16:creationId xmlns:a16="http://schemas.microsoft.com/office/drawing/2014/main" id="{064F6882-E18B-4A35-A9AB-0A7649E782F1}"/>
              </a:ext>
            </a:extLst>
          </p:cNvPr>
          <p:cNvGraphicFramePr/>
          <p:nvPr>
            <p:extLst>
              <p:ext uri="{D42A27DB-BD31-4B8C-83A1-F6EECF244321}">
                <p14:modId xmlns:p14="http://schemas.microsoft.com/office/powerpoint/2010/main" val="332562609"/>
              </p:ext>
            </p:extLst>
          </p:nvPr>
        </p:nvGraphicFramePr>
        <p:xfrm>
          <a:off x="921592" y="941466"/>
          <a:ext cx="10340658" cy="2788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3530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Biopsychology</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ext uri="{D42A27DB-BD31-4B8C-83A1-F6EECF244321}">
                <p14:modId xmlns:p14="http://schemas.microsoft.com/office/powerpoint/2010/main" val="3038126273"/>
              </p:ext>
            </p:extLst>
          </p:nvPr>
        </p:nvGraphicFramePr>
        <p:xfrm>
          <a:off x="6735763" y="516835"/>
          <a:ext cx="4816476" cy="5692256"/>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Our Biology (brain, nervous system, neurons, hormones and genes)</a:t>
                      </a:r>
                    </a:p>
                  </a:txBody>
                  <a:tcPr marL="70449" marR="70449"/>
                </a:tc>
                <a:extLst>
                  <a:ext uri="{0D108BD9-81ED-4DB2-BD59-A6C34878D82A}">
                    <a16:rowId xmlns:a16="http://schemas.microsoft.com/office/drawing/2014/main" val="3709453741"/>
                  </a:ext>
                </a:extLst>
              </a:tr>
              <a:tr h="1543647">
                <a:tc>
                  <a:txBody>
                    <a:bodyPr/>
                    <a:lstStyle/>
                    <a:p>
                      <a:endParaRPr lang="en-US" dirty="0"/>
                    </a:p>
                    <a:p>
                      <a:r>
                        <a:rPr lang="en-US" dirty="0"/>
                        <a:t>Watch</a:t>
                      </a:r>
                    </a:p>
                  </a:txBody>
                  <a:tcPr marL="70449" marR="70449"/>
                </a:tc>
                <a:tc>
                  <a:txBody>
                    <a:bodyPr/>
                    <a:lstStyle/>
                    <a:p>
                      <a:endParaRPr lang="en-US" dirty="0"/>
                    </a:p>
                    <a:p>
                      <a:r>
                        <a:rPr lang="en-US" sz="3200" dirty="0">
                          <a:hlinkClick r:id="rId2"/>
                        </a:rPr>
                        <a:t>Know your brain</a:t>
                      </a:r>
                      <a:endParaRPr lang="en-US" sz="3200" dirty="0"/>
                    </a:p>
                  </a:txBody>
                  <a:tcPr marL="70449" marR="70449"/>
                </a:tc>
                <a:extLst>
                  <a:ext uri="{0D108BD9-81ED-4DB2-BD59-A6C34878D82A}">
                    <a16:rowId xmlns:a16="http://schemas.microsoft.com/office/drawing/2014/main" val="1976500673"/>
                  </a:ext>
                </a:extLst>
              </a:tr>
              <a:tr h="1428137">
                <a:tc>
                  <a:txBody>
                    <a:bodyPr/>
                    <a:lstStyle/>
                    <a:p>
                      <a:r>
                        <a:rPr lang="en-US" dirty="0"/>
                        <a:t>Abnormal behaviours occur due to …….</a:t>
                      </a:r>
                    </a:p>
                  </a:txBody>
                  <a:tcPr marL="70449" marR="70449"/>
                </a:tc>
                <a:tc>
                  <a:txBody>
                    <a:bodyPr/>
                    <a:lstStyle/>
                    <a:p>
                      <a:r>
                        <a:rPr lang="en-US" dirty="0"/>
                        <a:t>Inheritance of genes that make us vulnerable to mental illness.</a:t>
                      </a:r>
                    </a:p>
                    <a:p>
                      <a:r>
                        <a:rPr lang="en-US" dirty="0"/>
                        <a:t>Brain damage</a:t>
                      </a:r>
                    </a:p>
                    <a:p>
                      <a:r>
                        <a:rPr lang="en-US" dirty="0"/>
                        <a:t>Hormonal / Neurotransmitter in balance</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Medication to combat mental illness</a:t>
                      </a:r>
                    </a:p>
                    <a:p>
                      <a:pPr marL="285750" indent="-285750">
                        <a:buFont typeface="Arial" panose="020B0604020202020204" pitchFamily="34" charset="0"/>
                        <a:buChar char="•"/>
                      </a:pPr>
                      <a:r>
                        <a:rPr lang="en-US" dirty="0"/>
                        <a:t>Combatting stress</a:t>
                      </a:r>
                    </a:p>
                    <a:p>
                      <a:endParaRPr lang="en-US" dirty="0"/>
                    </a:p>
                  </a:txBody>
                  <a:tcPr marL="70449" marR="70449"/>
                </a:tc>
                <a:extLst>
                  <a:ext uri="{0D108BD9-81ED-4DB2-BD59-A6C34878D82A}">
                    <a16:rowId xmlns:a16="http://schemas.microsoft.com/office/drawing/2014/main" val="3004811177"/>
                  </a:ext>
                </a:extLst>
              </a:tr>
            </a:tbl>
          </a:graphicData>
        </a:graphic>
      </p:graphicFrame>
      <p:pic>
        <p:nvPicPr>
          <p:cNvPr id="6" name="Picture 5">
            <a:extLst>
              <a:ext uri="{FF2B5EF4-FFF2-40B4-BE49-F238E27FC236}">
                <a16:creationId xmlns:a16="http://schemas.microsoft.com/office/drawing/2014/main" id="{BC948EA7-4050-1144-A68A-CFE0543952D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02043" y="2601085"/>
            <a:ext cx="4114800" cy="3275358"/>
          </a:xfrm>
          <a:prstGeom prst="rect">
            <a:avLst/>
          </a:prstGeom>
        </p:spPr>
      </p:pic>
    </p:spTree>
    <p:extLst>
      <p:ext uri="{BB962C8B-B14F-4D97-AF65-F5344CB8AC3E}">
        <p14:creationId xmlns:p14="http://schemas.microsoft.com/office/powerpoint/2010/main" val="378110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705280" y="297976"/>
            <a:ext cx="4486656" cy="556988"/>
          </a:xfrm>
        </p:spPr>
        <p:txBody>
          <a:bodyPr>
            <a:normAutofit fontScale="90000"/>
          </a:bodyPr>
          <a:lstStyle/>
          <a:p>
            <a:r>
              <a:rPr lang="en-US" dirty="0"/>
              <a:t>Biopsychology: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7054133" y="4691269"/>
            <a:ext cx="4815840" cy="884583"/>
          </a:xfrm>
        </p:spPr>
        <p:txBody>
          <a:bodyPr>
            <a:noAutofit/>
          </a:bodyPr>
          <a:lstStyle/>
          <a:p>
            <a:pPr algn="ctr"/>
            <a:r>
              <a:rPr lang="en-US" sz="3200" b="1" dirty="0"/>
              <a:t>Maguire (2000) London Taxi Driver Study</a:t>
            </a:r>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1083" y="4520647"/>
            <a:ext cx="2329070" cy="2329070"/>
          </a:xfrm>
          <a:prstGeom prst="rect">
            <a:avLst/>
          </a:prstGeom>
        </p:spPr>
      </p:pic>
      <p:pic>
        <p:nvPicPr>
          <p:cNvPr id="6" name="Picture 5">
            <a:extLst>
              <a:ext uri="{FF2B5EF4-FFF2-40B4-BE49-F238E27FC236}">
                <a16:creationId xmlns:a16="http://schemas.microsoft.com/office/drawing/2014/main" id="{9E687925-449D-1747-953E-329CC6AB89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2591" y="576470"/>
            <a:ext cx="5079949" cy="3563807"/>
          </a:xfrm>
          <a:prstGeom prst="rect">
            <a:avLst/>
          </a:prstGeom>
        </p:spPr>
      </p:pic>
    </p:spTree>
    <p:extLst>
      <p:ext uri="{BB962C8B-B14F-4D97-AF65-F5344CB8AC3E}">
        <p14:creationId xmlns:p14="http://schemas.microsoft.com/office/powerpoint/2010/main" val="2599234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a:t>
            </a:r>
            <a:r>
              <a:rPr lang="en-US" sz="3200" dirty="0" err="1"/>
              <a:t>behaviourism</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ext uri="{D42A27DB-BD31-4B8C-83A1-F6EECF244321}">
                <p14:modId xmlns:p14="http://schemas.microsoft.com/office/powerpoint/2010/main" val="2719696272"/>
              </p:ext>
            </p:extLst>
          </p:nvPr>
        </p:nvGraphicFramePr>
        <p:xfrm>
          <a:off x="6735763" y="516835"/>
          <a:ext cx="4816476" cy="5383033"/>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Learning through punishment and reward.</a:t>
                      </a:r>
                    </a:p>
                  </a:txBody>
                  <a:tcPr marL="70449" marR="70449"/>
                </a:tc>
                <a:extLst>
                  <a:ext uri="{0D108BD9-81ED-4DB2-BD59-A6C34878D82A}">
                    <a16:rowId xmlns:a16="http://schemas.microsoft.com/office/drawing/2014/main" val="3709453741"/>
                  </a:ext>
                </a:extLst>
              </a:tr>
              <a:tr h="1543647">
                <a:tc>
                  <a:txBody>
                    <a:bodyPr/>
                    <a:lstStyle/>
                    <a:p>
                      <a:endParaRPr lang="en-US" dirty="0"/>
                    </a:p>
                    <a:p>
                      <a:r>
                        <a:rPr lang="en-US" dirty="0"/>
                        <a:t>Watch</a:t>
                      </a:r>
                    </a:p>
                  </a:txBody>
                  <a:tcPr marL="70449" marR="70449"/>
                </a:tc>
                <a:tc>
                  <a:txBody>
                    <a:bodyPr/>
                    <a:lstStyle/>
                    <a:p>
                      <a:endParaRPr lang="en-US" dirty="0"/>
                    </a:p>
                    <a:p>
                      <a:r>
                        <a:rPr lang="en-US" sz="3600" dirty="0">
                          <a:hlinkClick r:id="rId2"/>
                        </a:rPr>
                        <a:t>How to Train a Brain</a:t>
                      </a:r>
                      <a:endParaRPr lang="en-US" sz="3600" dirty="0"/>
                    </a:p>
                  </a:txBody>
                  <a:tcPr marL="70449" marR="70449"/>
                </a:tc>
                <a:extLst>
                  <a:ext uri="{0D108BD9-81ED-4DB2-BD59-A6C34878D82A}">
                    <a16:rowId xmlns:a16="http://schemas.microsoft.com/office/drawing/2014/main" val="1976500673"/>
                  </a:ext>
                </a:extLst>
              </a:tr>
              <a:tr h="1428137">
                <a:tc>
                  <a:txBody>
                    <a:bodyPr/>
                    <a:lstStyle/>
                    <a:p>
                      <a:r>
                        <a:rPr lang="en-US" dirty="0"/>
                        <a:t>Abnormal behaviours occur due to …….</a:t>
                      </a:r>
                    </a:p>
                  </a:txBody>
                  <a:tcPr marL="70449" marR="70449"/>
                </a:tc>
                <a:tc>
                  <a:txBody>
                    <a:bodyPr/>
                    <a:lstStyle/>
                    <a:p>
                      <a:r>
                        <a:rPr lang="en-US" dirty="0"/>
                        <a:t>Abnormal behaviours being rewarded (or not punished.)</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Childcare</a:t>
                      </a:r>
                    </a:p>
                    <a:p>
                      <a:pPr marL="285750" indent="-285750">
                        <a:buFont typeface="Arial" panose="020B0604020202020204" pitchFamily="34" charset="0"/>
                        <a:buChar char="•"/>
                      </a:pPr>
                      <a:r>
                        <a:rPr lang="en-US" dirty="0"/>
                        <a:t>Adult Training</a:t>
                      </a:r>
                    </a:p>
                    <a:p>
                      <a:pPr marL="285750" indent="-285750">
                        <a:buFont typeface="Arial" panose="020B0604020202020204" pitchFamily="34" charset="0"/>
                        <a:buChar char="•"/>
                      </a:pPr>
                      <a:r>
                        <a:rPr lang="en-US" dirty="0"/>
                        <a:t>Overcoming Phobias</a:t>
                      </a:r>
                    </a:p>
                  </a:txBody>
                  <a:tcPr marL="70449" marR="70449"/>
                </a:tc>
                <a:extLst>
                  <a:ext uri="{0D108BD9-81ED-4DB2-BD59-A6C34878D82A}">
                    <a16:rowId xmlns:a16="http://schemas.microsoft.com/office/drawing/2014/main" val="3004811177"/>
                  </a:ext>
                </a:extLst>
              </a:tr>
            </a:tbl>
          </a:graphicData>
        </a:graphic>
      </p:graphicFrame>
      <p:pic>
        <p:nvPicPr>
          <p:cNvPr id="3" name="Picture 2">
            <a:extLst>
              <a:ext uri="{FF2B5EF4-FFF2-40B4-BE49-F238E27FC236}">
                <a16:creationId xmlns:a16="http://schemas.microsoft.com/office/drawing/2014/main" id="{9A5BCF88-48AF-6944-A74F-447F0F4E230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386"/>
          <a:stretch/>
        </p:blipFill>
        <p:spPr>
          <a:xfrm>
            <a:off x="639761" y="2329872"/>
            <a:ext cx="4911081" cy="4082040"/>
          </a:xfrm>
          <a:prstGeom prst="rect">
            <a:avLst/>
          </a:prstGeom>
        </p:spPr>
      </p:pic>
    </p:spTree>
    <p:extLst>
      <p:ext uri="{BB962C8B-B14F-4D97-AF65-F5344CB8AC3E}">
        <p14:creationId xmlns:p14="http://schemas.microsoft.com/office/powerpoint/2010/main" val="1810460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705280" y="297976"/>
            <a:ext cx="4486656" cy="556988"/>
          </a:xfrm>
        </p:spPr>
        <p:txBody>
          <a:bodyPr>
            <a:normAutofit fontScale="90000"/>
          </a:bodyPr>
          <a:lstStyle/>
          <a:p>
            <a:r>
              <a:rPr lang="en-US" dirty="0"/>
              <a:t>Behaviourism: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6652591" y="4520647"/>
            <a:ext cx="5290269" cy="884583"/>
          </a:xfrm>
        </p:spPr>
        <p:txBody>
          <a:bodyPr>
            <a:noAutofit/>
          </a:bodyPr>
          <a:lstStyle/>
          <a:p>
            <a:pPr algn="ctr"/>
            <a:r>
              <a:rPr lang="en-US" sz="3200" b="1" dirty="0"/>
              <a:t>Skinner (1930’s) </a:t>
            </a:r>
          </a:p>
          <a:p>
            <a:pPr marL="0" indent="0" algn="ctr">
              <a:buNone/>
            </a:pPr>
            <a:r>
              <a:rPr lang="en-US" sz="3200" b="1" dirty="0"/>
              <a:t>‘Skinner Box’ experiments on positive and negative reinforcement</a:t>
            </a:r>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4187" y="4528930"/>
            <a:ext cx="2329070" cy="2329070"/>
          </a:xfrm>
          <a:prstGeom prst="rect">
            <a:avLst/>
          </a:prstGeom>
        </p:spPr>
      </p:pic>
      <p:pic>
        <p:nvPicPr>
          <p:cNvPr id="9" name="Picture 8">
            <a:extLst>
              <a:ext uri="{FF2B5EF4-FFF2-40B4-BE49-F238E27FC236}">
                <a16:creationId xmlns:a16="http://schemas.microsoft.com/office/drawing/2014/main" id="{7EDBC5E4-0A66-5D41-8119-9495888AA3C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26486" y="375512"/>
            <a:ext cx="4939748" cy="3923681"/>
          </a:xfrm>
          <a:prstGeom prst="rect">
            <a:avLst/>
          </a:prstGeom>
        </p:spPr>
      </p:pic>
    </p:spTree>
    <p:extLst>
      <p:ext uri="{BB962C8B-B14F-4D97-AF65-F5344CB8AC3E}">
        <p14:creationId xmlns:p14="http://schemas.microsoft.com/office/powerpoint/2010/main" val="554783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a:t>
            </a:r>
            <a:br>
              <a:rPr lang="en-US" sz="3200" dirty="0"/>
            </a:br>
            <a:r>
              <a:rPr lang="en-US" sz="3200" dirty="0"/>
              <a:t>social learning theory</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ext uri="{D42A27DB-BD31-4B8C-83A1-F6EECF244321}">
                <p14:modId xmlns:p14="http://schemas.microsoft.com/office/powerpoint/2010/main" val="237282438"/>
              </p:ext>
            </p:extLst>
          </p:nvPr>
        </p:nvGraphicFramePr>
        <p:xfrm>
          <a:off x="6735763" y="516835"/>
          <a:ext cx="4816476" cy="5383033"/>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Our observation and imitation of others.</a:t>
                      </a:r>
                    </a:p>
                  </a:txBody>
                  <a:tcPr marL="70449" marR="70449"/>
                </a:tc>
                <a:extLst>
                  <a:ext uri="{0D108BD9-81ED-4DB2-BD59-A6C34878D82A}">
                    <a16:rowId xmlns:a16="http://schemas.microsoft.com/office/drawing/2014/main" val="3709453741"/>
                  </a:ext>
                </a:extLst>
              </a:tr>
              <a:tr h="1543647">
                <a:tc>
                  <a:txBody>
                    <a:bodyPr/>
                    <a:lstStyle/>
                    <a:p>
                      <a:r>
                        <a:rPr lang="en-US" dirty="0"/>
                        <a:t>Watch</a:t>
                      </a:r>
                    </a:p>
                  </a:txBody>
                  <a:tcPr marL="70449" marR="70449"/>
                </a:tc>
                <a:tc>
                  <a:txBody>
                    <a:bodyPr/>
                    <a:lstStyle/>
                    <a:p>
                      <a:r>
                        <a:rPr lang="en-US" sz="3600" dirty="0">
                          <a:hlinkClick r:id="rId2"/>
                        </a:rPr>
                        <a:t>The Bobo Beatdown</a:t>
                      </a:r>
                      <a:endParaRPr lang="en-US" sz="3600" dirty="0"/>
                    </a:p>
                  </a:txBody>
                  <a:tcPr marL="70449" marR="70449"/>
                </a:tc>
                <a:extLst>
                  <a:ext uri="{0D108BD9-81ED-4DB2-BD59-A6C34878D82A}">
                    <a16:rowId xmlns:a16="http://schemas.microsoft.com/office/drawing/2014/main" val="1976500673"/>
                  </a:ext>
                </a:extLst>
              </a:tr>
              <a:tr h="1428137">
                <a:tc>
                  <a:txBody>
                    <a:bodyPr/>
                    <a:lstStyle/>
                    <a:p>
                      <a:r>
                        <a:rPr lang="en-US" dirty="0"/>
                        <a:t>Abnormal behaviours occur due to …….</a:t>
                      </a:r>
                    </a:p>
                  </a:txBody>
                  <a:tcPr marL="70449" marR="70449"/>
                </a:tc>
                <a:tc>
                  <a:txBody>
                    <a:bodyPr/>
                    <a:lstStyle/>
                    <a:p>
                      <a:r>
                        <a:rPr lang="en-US" dirty="0"/>
                        <a:t>Seeing an imitating the abnormal behavior of others. (Particularly if we see that </a:t>
                      </a:r>
                      <a:r>
                        <a:rPr lang="en-US" dirty="0" err="1"/>
                        <a:t>behaviour</a:t>
                      </a:r>
                      <a:r>
                        <a:rPr lang="en-US" dirty="0"/>
                        <a:t> being rewarded.)</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Media Consumption (particularly in children)</a:t>
                      </a:r>
                    </a:p>
                    <a:p>
                      <a:pPr marL="285750" indent="-285750">
                        <a:buFont typeface="Arial" panose="020B0604020202020204" pitchFamily="34" charset="0"/>
                        <a:buChar char="•"/>
                      </a:pPr>
                      <a:r>
                        <a:rPr lang="en-US" dirty="0"/>
                        <a:t>Leadership</a:t>
                      </a:r>
                    </a:p>
                    <a:p>
                      <a:pPr marL="285750" indent="-285750">
                        <a:buFont typeface="Arial" panose="020B0604020202020204" pitchFamily="34" charset="0"/>
                        <a:buChar char="•"/>
                      </a:pPr>
                      <a:r>
                        <a:rPr lang="en-US" dirty="0"/>
                        <a:t>Advertising</a:t>
                      </a:r>
                    </a:p>
                  </a:txBody>
                  <a:tcPr marL="70449" marR="70449"/>
                </a:tc>
                <a:extLst>
                  <a:ext uri="{0D108BD9-81ED-4DB2-BD59-A6C34878D82A}">
                    <a16:rowId xmlns:a16="http://schemas.microsoft.com/office/drawing/2014/main" val="3004811177"/>
                  </a:ext>
                </a:extLst>
              </a:tr>
            </a:tbl>
          </a:graphicData>
        </a:graphic>
      </p:graphicFrame>
      <p:pic>
        <p:nvPicPr>
          <p:cNvPr id="3" name="Picture 2">
            <a:extLst>
              <a:ext uri="{FF2B5EF4-FFF2-40B4-BE49-F238E27FC236}">
                <a16:creationId xmlns:a16="http://schemas.microsoft.com/office/drawing/2014/main" id="{EFC4137C-A7A9-3349-90D3-F920A1B28E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7233" y="2347784"/>
            <a:ext cx="4275438" cy="4275438"/>
          </a:xfrm>
          <a:prstGeom prst="rect">
            <a:avLst/>
          </a:prstGeom>
        </p:spPr>
      </p:pic>
    </p:spTree>
    <p:extLst>
      <p:ext uri="{BB962C8B-B14F-4D97-AF65-F5344CB8AC3E}">
        <p14:creationId xmlns:p14="http://schemas.microsoft.com/office/powerpoint/2010/main" val="3855400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459460" y="297976"/>
            <a:ext cx="4732476" cy="556988"/>
          </a:xfrm>
        </p:spPr>
        <p:txBody>
          <a:bodyPr>
            <a:normAutofit fontScale="90000"/>
          </a:bodyPr>
          <a:lstStyle/>
          <a:p>
            <a:r>
              <a:rPr lang="en-US" dirty="0"/>
              <a:t>Social learning: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7247177" y="5112025"/>
            <a:ext cx="4815840" cy="884583"/>
          </a:xfrm>
        </p:spPr>
        <p:txBody>
          <a:bodyPr>
            <a:noAutofit/>
          </a:bodyPr>
          <a:lstStyle/>
          <a:p>
            <a:pPr algn="ctr"/>
            <a:r>
              <a:rPr lang="en-US" sz="3200" b="1" dirty="0"/>
              <a:t>Bandura (1961) </a:t>
            </a:r>
          </a:p>
          <a:p>
            <a:pPr marL="0" indent="0" algn="ctr">
              <a:buNone/>
            </a:pPr>
            <a:r>
              <a:rPr lang="en-US" sz="3200" b="1" dirty="0"/>
              <a:t>Bobo Doll Experiment</a:t>
            </a:r>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1083" y="4520647"/>
            <a:ext cx="2329070" cy="2329070"/>
          </a:xfrm>
          <a:prstGeom prst="rect">
            <a:avLst/>
          </a:prstGeom>
        </p:spPr>
      </p:pic>
      <p:pic>
        <p:nvPicPr>
          <p:cNvPr id="7" name="Picture 6">
            <a:extLst>
              <a:ext uri="{FF2B5EF4-FFF2-40B4-BE49-F238E27FC236}">
                <a16:creationId xmlns:a16="http://schemas.microsoft.com/office/drawing/2014/main" id="{32908BFB-CD2E-674C-B30D-2CC07D6C10F2}"/>
              </a:ext>
            </a:extLst>
          </p:cNvPr>
          <p:cNvPicPr>
            <a:picLocks noChangeAspect="1"/>
          </p:cNvPicPr>
          <p:nvPr/>
        </p:nvPicPr>
        <p:blipFill>
          <a:blip r:embed="rId3"/>
          <a:stretch>
            <a:fillRect/>
          </a:stretch>
        </p:blipFill>
        <p:spPr>
          <a:xfrm>
            <a:off x="6684341" y="203752"/>
            <a:ext cx="4965700" cy="4800600"/>
          </a:xfrm>
          <a:prstGeom prst="rect">
            <a:avLst/>
          </a:prstGeom>
        </p:spPr>
      </p:pic>
    </p:spTree>
    <p:extLst>
      <p:ext uri="{BB962C8B-B14F-4D97-AF65-F5344CB8AC3E}">
        <p14:creationId xmlns:p14="http://schemas.microsoft.com/office/powerpoint/2010/main" val="77766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cognitive psychology</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nvPr>
        </p:nvGraphicFramePr>
        <p:xfrm>
          <a:off x="6735763" y="516835"/>
          <a:ext cx="4816476" cy="5383033"/>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Our own thought processes.</a:t>
                      </a:r>
                    </a:p>
                  </a:txBody>
                  <a:tcPr marL="70449" marR="70449"/>
                </a:tc>
                <a:extLst>
                  <a:ext uri="{0D108BD9-81ED-4DB2-BD59-A6C34878D82A}">
                    <a16:rowId xmlns:a16="http://schemas.microsoft.com/office/drawing/2014/main" val="3709453741"/>
                  </a:ext>
                </a:extLst>
              </a:tr>
              <a:tr h="1543647">
                <a:tc>
                  <a:txBody>
                    <a:bodyPr/>
                    <a:lstStyle/>
                    <a:p>
                      <a:r>
                        <a:rPr lang="en-US" dirty="0"/>
                        <a:t>Watch</a:t>
                      </a:r>
                    </a:p>
                  </a:txBody>
                  <a:tcPr marL="70449" marR="70449"/>
                </a:tc>
                <a:tc>
                  <a:txBody>
                    <a:bodyPr/>
                    <a:lstStyle/>
                    <a:p>
                      <a:r>
                        <a:rPr lang="en-US" sz="3600" dirty="0">
                          <a:hlinkClick r:id="rId2"/>
                        </a:rPr>
                        <a:t>How we make memories</a:t>
                      </a:r>
                      <a:endParaRPr lang="en-US" sz="3600" dirty="0"/>
                    </a:p>
                  </a:txBody>
                  <a:tcPr marL="70449" marR="70449"/>
                </a:tc>
                <a:extLst>
                  <a:ext uri="{0D108BD9-81ED-4DB2-BD59-A6C34878D82A}">
                    <a16:rowId xmlns:a16="http://schemas.microsoft.com/office/drawing/2014/main" val="1976500673"/>
                  </a:ext>
                </a:extLst>
              </a:tr>
              <a:tr h="1428137">
                <a:tc>
                  <a:txBody>
                    <a:bodyPr/>
                    <a:lstStyle/>
                    <a:p>
                      <a:r>
                        <a:rPr lang="en-US" dirty="0"/>
                        <a:t>Abnormal behaviours occur due to …….</a:t>
                      </a:r>
                    </a:p>
                  </a:txBody>
                  <a:tcPr marL="70449" marR="70449"/>
                </a:tc>
                <a:tc>
                  <a:txBody>
                    <a:bodyPr/>
                    <a:lstStyle/>
                    <a:p>
                      <a:r>
                        <a:rPr lang="en-US" dirty="0"/>
                        <a:t>Negative (or irrational) thoughts about ourselves and the world</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Memory</a:t>
                      </a:r>
                    </a:p>
                    <a:p>
                      <a:pPr marL="285750" indent="-285750">
                        <a:buFont typeface="Arial" panose="020B0604020202020204" pitchFamily="34" charset="0"/>
                        <a:buChar char="•"/>
                      </a:pPr>
                      <a:r>
                        <a:rPr lang="en-US" dirty="0"/>
                        <a:t>Eyewitness Testimony</a:t>
                      </a:r>
                    </a:p>
                    <a:p>
                      <a:pPr marL="285750" indent="-285750">
                        <a:buFont typeface="Arial" panose="020B0604020202020204" pitchFamily="34" charset="0"/>
                        <a:buChar char="•"/>
                      </a:pPr>
                      <a:r>
                        <a:rPr lang="en-US" dirty="0"/>
                        <a:t>Cognitive </a:t>
                      </a:r>
                      <a:r>
                        <a:rPr lang="en-US" dirty="0" err="1"/>
                        <a:t>Behavioural</a:t>
                      </a:r>
                      <a:r>
                        <a:rPr lang="en-US" dirty="0"/>
                        <a:t> therapy (CBT)</a:t>
                      </a:r>
                    </a:p>
                  </a:txBody>
                  <a:tcPr marL="70449" marR="70449"/>
                </a:tc>
                <a:extLst>
                  <a:ext uri="{0D108BD9-81ED-4DB2-BD59-A6C34878D82A}">
                    <a16:rowId xmlns:a16="http://schemas.microsoft.com/office/drawing/2014/main" val="3004811177"/>
                  </a:ext>
                </a:extLst>
              </a:tr>
            </a:tbl>
          </a:graphicData>
        </a:graphic>
      </p:graphicFrame>
      <p:pic>
        <p:nvPicPr>
          <p:cNvPr id="6" name="Picture 5">
            <a:extLst>
              <a:ext uri="{FF2B5EF4-FFF2-40B4-BE49-F238E27FC236}">
                <a16:creationId xmlns:a16="http://schemas.microsoft.com/office/drawing/2014/main" id="{C02281DD-D952-4A96-BC95-7BCA8EC177C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25566" y="2440842"/>
            <a:ext cx="3474709" cy="3935622"/>
          </a:xfrm>
          <a:prstGeom prst="rect">
            <a:avLst/>
          </a:prstGeom>
        </p:spPr>
      </p:pic>
    </p:spTree>
    <p:extLst>
      <p:ext uri="{BB962C8B-B14F-4D97-AF65-F5344CB8AC3E}">
        <p14:creationId xmlns:p14="http://schemas.microsoft.com/office/powerpoint/2010/main" val="3034127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459460" y="297976"/>
            <a:ext cx="4732476" cy="556988"/>
          </a:xfrm>
        </p:spPr>
        <p:txBody>
          <a:bodyPr>
            <a:normAutofit fontScale="90000"/>
          </a:bodyPr>
          <a:lstStyle/>
          <a:p>
            <a:r>
              <a:rPr lang="en-US" dirty="0"/>
              <a:t>Cognitive </a:t>
            </a:r>
            <a:r>
              <a:rPr lang="en-US" dirty="0" err="1"/>
              <a:t>psy</a:t>
            </a:r>
            <a:r>
              <a:rPr lang="en-US" dirty="0"/>
              <a:t>: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7247177" y="5112025"/>
            <a:ext cx="4815840" cy="884583"/>
          </a:xfrm>
        </p:spPr>
        <p:txBody>
          <a:bodyPr>
            <a:noAutofit/>
          </a:bodyPr>
          <a:lstStyle/>
          <a:p>
            <a:pPr algn="ctr"/>
            <a:r>
              <a:rPr lang="en-US" sz="3200" b="1" dirty="0"/>
              <a:t>Loftus (1974) </a:t>
            </a:r>
          </a:p>
          <a:p>
            <a:pPr marL="0" indent="0" algn="ctr">
              <a:buNone/>
            </a:pPr>
            <a:r>
              <a:rPr lang="en-US" sz="3200" b="1" dirty="0"/>
              <a:t>Car Crash Experiment</a:t>
            </a:r>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1083" y="4520647"/>
            <a:ext cx="2329070" cy="2329070"/>
          </a:xfrm>
          <a:prstGeom prst="rect">
            <a:avLst/>
          </a:prstGeom>
        </p:spPr>
      </p:pic>
      <p:pic>
        <p:nvPicPr>
          <p:cNvPr id="6" name="Picture 5">
            <a:extLst>
              <a:ext uri="{FF2B5EF4-FFF2-40B4-BE49-F238E27FC236}">
                <a16:creationId xmlns:a16="http://schemas.microsoft.com/office/drawing/2014/main" id="{F51F666F-5F78-A546-BB12-F60A0805107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236100" y="503582"/>
            <a:ext cx="5844482" cy="3755333"/>
          </a:xfrm>
          <a:prstGeom prst="rect">
            <a:avLst/>
          </a:prstGeom>
        </p:spPr>
      </p:pic>
    </p:spTree>
    <p:extLst>
      <p:ext uri="{BB962C8B-B14F-4D97-AF65-F5344CB8AC3E}">
        <p14:creationId xmlns:p14="http://schemas.microsoft.com/office/powerpoint/2010/main" val="3898206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Psychodynamic approach</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nvPr>
        </p:nvGraphicFramePr>
        <p:xfrm>
          <a:off x="6735763" y="516835"/>
          <a:ext cx="4816476" cy="5671598"/>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Unconscious factors that are largely unknown to us.</a:t>
                      </a:r>
                    </a:p>
                  </a:txBody>
                  <a:tcPr marL="70449" marR="70449"/>
                </a:tc>
                <a:extLst>
                  <a:ext uri="{0D108BD9-81ED-4DB2-BD59-A6C34878D82A}">
                    <a16:rowId xmlns:a16="http://schemas.microsoft.com/office/drawing/2014/main" val="3709453741"/>
                  </a:ext>
                </a:extLst>
              </a:tr>
              <a:tr h="1543647">
                <a:tc>
                  <a:txBody>
                    <a:bodyPr/>
                    <a:lstStyle/>
                    <a:p>
                      <a:r>
                        <a:rPr lang="en-US" dirty="0"/>
                        <a:t>Watch</a:t>
                      </a:r>
                    </a:p>
                  </a:txBody>
                  <a:tcPr marL="70449" marR="70449"/>
                </a:tc>
                <a:tc>
                  <a:txBody>
                    <a:bodyPr/>
                    <a:lstStyle/>
                    <a:p>
                      <a:r>
                        <a:rPr lang="en-US" sz="2800" dirty="0">
                          <a:hlinkClick r:id="rId2"/>
                        </a:rPr>
                        <a:t>Psychotherapy – Sigmund Freud</a:t>
                      </a:r>
                      <a:endParaRPr lang="en-US" sz="2800" dirty="0"/>
                    </a:p>
                  </a:txBody>
                  <a:tcPr marL="70449" marR="70449"/>
                </a:tc>
                <a:extLst>
                  <a:ext uri="{0D108BD9-81ED-4DB2-BD59-A6C34878D82A}">
                    <a16:rowId xmlns:a16="http://schemas.microsoft.com/office/drawing/2014/main" val="1976500673"/>
                  </a:ext>
                </a:extLst>
              </a:tr>
              <a:tr h="1716702">
                <a:tc>
                  <a:txBody>
                    <a:bodyPr/>
                    <a:lstStyle/>
                    <a:p>
                      <a:r>
                        <a:rPr lang="en-US" dirty="0"/>
                        <a:t>Abnormal behaviours occur due to …….</a:t>
                      </a:r>
                    </a:p>
                  </a:txBody>
                  <a:tcPr marL="70449" marR="70449"/>
                </a:tc>
                <a:tc>
                  <a:txBody>
                    <a:bodyPr/>
                    <a:lstStyle/>
                    <a:p>
                      <a:r>
                        <a:rPr lang="en-US" dirty="0"/>
                        <a:t>Negative experiences or trauma experienced in childhood. Negative or shameful memories remain hidden in our ‘unconscious’.</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Psychoanalysis (Therapy)</a:t>
                      </a:r>
                    </a:p>
                    <a:p>
                      <a:pPr marL="285750" indent="-285750">
                        <a:buFont typeface="Arial" panose="020B0604020202020204" pitchFamily="34" charset="0"/>
                        <a:buChar char="•"/>
                      </a:pPr>
                      <a:r>
                        <a:rPr lang="en-US" dirty="0"/>
                        <a:t>Dream analysis</a:t>
                      </a:r>
                    </a:p>
                    <a:p>
                      <a:pPr marL="285750" indent="-285750">
                        <a:buFont typeface="Arial" panose="020B0604020202020204" pitchFamily="34" charset="0"/>
                        <a:buChar char="•"/>
                      </a:pPr>
                      <a:r>
                        <a:rPr lang="en-US" dirty="0"/>
                        <a:t>Advertising</a:t>
                      </a:r>
                    </a:p>
                    <a:p>
                      <a:endParaRPr lang="en-US" dirty="0"/>
                    </a:p>
                  </a:txBody>
                  <a:tcPr marL="70449" marR="70449"/>
                </a:tc>
                <a:extLst>
                  <a:ext uri="{0D108BD9-81ED-4DB2-BD59-A6C34878D82A}">
                    <a16:rowId xmlns:a16="http://schemas.microsoft.com/office/drawing/2014/main" val="3004811177"/>
                  </a:ext>
                </a:extLst>
              </a:tr>
            </a:tbl>
          </a:graphicData>
        </a:graphic>
      </p:graphicFrame>
      <p:pic>
        <p:nvPicPr>
          <p:cNvPr id="3" name="Picture 2">
            <a:extLst>
              <a:ext uri="{FF2B5EF4-FFF2-40B4-BE49-F238E27FC236}">
                <a16:creationId xmlns:a16="http://schemas.microsoft.com/office/drawing/2014/main" id="{271078F8-4951-4FDC-98C9-097C766C8A2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892"/>
          <a:stretch/>
        </p:blipFill>
        <p:spPr>
          <a:xfrm>
            <a:off x="568329" y="2378433"/>
            <a:ext cx="5013245" cy="3810000"/>
          </a:xfrm>
          <a:prstGeom prst="rect">
            <a:avLst/>
          </a:prstGeom>
        </p:spPr>
      </p:pic>
    </p:spTree>
    <p:extLst>
      <p:ext uri="{BB962C8B-B14F-4D97-AF65-F5344CB8AC3E}">
        <p14:creationId xmlns:p14="http://schemas.microsoft.com/office/powerpoint/2010/main" val="3653964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459460" y="297976"/>
            <a:ext cx="4732476" cy="556988"/>
          </a:xfrm>
        </p:spPr>
        <p:txBody>
          <a:bodyPr>
            <a:normAutofit fontScale="90000"/>
          </a:bodyPr>
          <a:lstStyle/>
          <a:p>
            <a:r>
              <a:rPr lang="en-US" dirty="0"/>
              <a:t>Psychodynamic: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7247177" y="5112025"/>
            <a:ext cx="4815840" cy="884583"/>
          </a:xfrm>
        </p:spPr>
        <p:txBody>
          <a:bodyPr>
            <a:noAutofit/>
          </a:bodyPr>
          <a:lstStyle/>
          <a:p>
            <a:pPr algn="ctr"/>
            <a:r>
              <a:rPr lang="en-US" sz="3200" b="1" dirty="0"/>
              <a:t>Freud (1885) </a:t>
            </a:r>
          </a:p>
          <a:p>
            <a:pPr marL="0" indent="0" algn="ctr">
              <a:buNone/>
            </a:pPr>
            <a:r>
              <a:rPr lang="en-US" sz="3200" b="1" dirty="0"/>
              <a:t>Anna O Case Study</a:t>
            </a:r>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1083" y="4520647"/>
            <a:ext cx="2329070" cy="2329070"/>
          </a:xfrm>
          <a:prstGeom prst="rect">
            <a:avLst/>
          </a:prstGeom>
        </p:spPr>
      </p:pic>
      <p:pic>
        <p:nvPicPr>
          <p:cNvPr id="9" name="Picture 8">
            <a:extLst>
              <a:ext uri="{FF2B5EF4-FFF2-40B4-BE49-F238E27FC236}">
                <a16:creationId xmlns:a16="http://schemas.microsoft.com/office/drawing/2014/main" id="{905FF467-BB54-4745-9A7B-1BA9556885F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566597" y="493643"/>
            <a:ext cx="3823645" cy="4320418"/>
          </a:xfrm>
          <a:prstGeom prst="rect">
            <a:avLst/>
          </a:prstGeom>
        </p:spPr>
      </p:pic>
    </p:spTree>
    <p:extLst>
      <p:ext uri="{BB962C8B-B14F-4D97-AF65-F5344CB8AC3E}">
        <p14:creationId xmlns:p14="http://schemas.microsoft.com/office/powerpoint/2010/main" val="3387087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8365-26C7-6644-AB58-98DD64351E19}"/>
              </a:ext>
            </a:extLst>
          </p:cNvPr>
          <p:cNvSpPr>
            <a:spLocks noGrp="1"/>
          </p:cNvSpPr>
          <p:nvPr>
            <p:ph type="title"/>
          </p:nvPr>
        </p:nvSpPr>
        <p:spPr>
          <a:xfrm>
            <a:off x="1133061" y="446088"/>
            <a:ext cx="3883782" cy="1618396"/>
          </a:xfrm>
        </p:spPr>
        <p:txBody>
          <a:bodyPr>
            <a:normAutofit fontScale="90000"/>
          </a:bodyPr>
          <a:lstStyle/>
          <a:p>
            <a:r>
              <a:rPr lang="en-US" sz="3200" dirty="0"/>
              <a:t>               humanistic psychology</a:t>
            </a:r>
            <a:r>
              <a:rPr lang="en-US" dirty="0"/>
              <a:t/>
            </a:r>
            <a:br>
              <a:rPr lang="en-US" dirty="0"/>
            </a:br>
            <a:r>
              <a:rPr lang="en-US" dirty="0"/>
              <a:t/>
            </a:r>
            <a:br>
              <a:rPr lang="en-US" dirty="0"/>
            </a:br>
            <a:endParaRPr lang="en-US" dirty="0"/>
          </a:p>
        </p:txBody>
      </p:sp>
      <p:graphicFrame>
        <p:nvGraphicFramePr>
          <p:cNvPr id="5" name="Content Placeholder 4">
            <a:extLst>
              <a:ext uri="{FF2B5EF4-FFF2-40B4-BE49-F238E27FC236}">
                <a16:creationId xmlns:a16="http://schemas.microsoft.com/office/drawing/2014/main" id="{BE57C726-8CFA-6241-95B8-A92EB753600B}"/>
              </a:ext>
            </a:extLst>
          </p:cNvPr>
          <p:cNvGraphicFramePr>
            <a:graphicFrameLocks noGrp="1"/>
          </p:cNvGraphicFramePr>
          <p:nvPr>
            <p:ph idx="1"/>
            <p:extLst/>
          </p:nvPr>
        </p:nvGraphicFramePr>
        <p:xfrm>
          <a:off x="6735763" y="516835"/>
          <a:ext cx="4816476" cy="5671598"/>
        </p:xfrm>
        <a:graphic>
          <a:graphicData uri="http://schemas.openxmlformats.org/drawingml/2006/table">
            <a:tbl>
              <a:tblPr firstRow="1" bandRow="1">
                <a:tableStyleId>{5C22544A-7EE6-4342-B048-85BDC9FD1C3A}</a:tableStyleId>
              </a:tblPr>
              <a:tblGrid>
                <a:gridCol w="1938680">
                  <a:extLst>
                    <a:ext uri="{9D8B030D-6E8A-4147-A177-3AD203B41FA5}">
                      <a16:colId xmlns:a16="http://schemas.microsoft.com/office/drawing/2014/main" val="4187700282"/>
                    </a:ext>
                  </a:extLst>
                </a:gridCol>
                <a:gridCol w="2877796">
                  <a:extLst>
                    <a:ext uri="{9D8B030D-6E8A-4147-A177-3AD203B41FA5}">
                      <a16:colId xmlns:a16="http://schemas.microsoft.com/office/drawing/2014/main" val="2888186079"/>
                    </a:ext>
                  </a:extLst>
                </a:gridCol>
              </a:tblGrid>
              <a:tr h="1155329">
                <a:tc>
                  <a:txBody>
                    <a:bodyPr/>
                    <a:lstStyle/>
                    <a:p>
                      <a:r>
                        <a:rPr lang="en-US" dirty="0" err="1">
                          <a:solidFill>
                            <a:srgbClr val="002060"/>
                          </a:solidFill>
                        </a:rPr>
                        <a:t>Behaviour</a:t>
                      </a:r>
                      <a:r>
                        <a:rPr lang="en-US" dirty="0">
                          <a:solidFill>
                            <a:srgbClr val="002060"/>
                          </a:solidFill>
                        </a:rPr>
                        <a:t> is mainly influenced by ...</a:t>
                      </a:r>
                    </a:p>
                  </a:txBody>
                  <a:tcPr marL="70449" marR="70449"/>
                </a:tc>
                <a:tc>
                  <a:txBody>
                    <a:bodyPr/>
                    <a:lstStyle/>
                    <a:p>
                      <a:r>
                        <a:rPr lang="en-US" dirty="0">
                          <a:solidFill>
                            <a:srgbClr val="002060"/>
                          </a:solidFill>
                        </a:rPr>
                        <a:t>Our own free will. </a:t>
                      </a:r>
                    </a:p>
                    <a:p>
                      <a:r>
                        <a:rPr lang="en-US" dirty="0">
                          <a:solidFill>
                            <a:srgbClr val="002060"/>
                          </a:solidFill>
                        </a:rPr>
                        <a:t>We choose how to behave.</a:t>
                      </a:r>
                    </a:p>
                  </a:txBody>
                  <a:tcPr marL="70449" marR="70449"/>
                </a:tc>
                <a:extLst>
                  <a:ext uri="{0D108BD9-81ED-4DB2-BD59-A6C34878D82A}">
                    <a16:rowId xmlns:a16="http://schemas.microsoft.com/office/drawing/2014/main" val="3709453741"/>
                  </a:ext>
                </a:extLst>
              </a:tr>
              <a:tr h="1543647">
                <a:tc>
                  <a:txBody>
                    <a:bodyPr/>
                    <a:lstStyle/>
                    <a:p>
                      <a:r>
                        <a:rPr lang="en-US" dirty="0"/>
                        <a:t>Watch</a:t>
                      </a:r>
                    </a:p>
                  </a:txBody>
                  <a:tcPr marL="70449" marR="70449"/>
                </a:tc>
                <a:tc>
                  <a:txBody>
                    <a:bodyPr/>
                    <a:lstStyle/>
                    <a:p>
                      <a:r>
                        <a:rPr lang="en-US" sz="3600" dirty="0">
                          <a:hlinkClick r:id="rId2"/>
                        </a:rPr>
                        <a:t>The Power of Motivation</a:t>
                      </a:r>
                      <a:endParaRPr lang="en-US" sz="3600" dirty="0"/>
                    </a:p>
                  </a:txBody>
                  <a:tcPr marL="70449" marR="70449"/>
                </a:tc>
                <a:extLst>
                  <a:ext uri="{0D108BD9-81ED-4DB2-BD59-A6C34878D82A}">
                    <a16:rowId xmlns:a16="http://schemas.microsoft.com/office/drawing/2014/main" val="1976500673"/>
                  </a:ext>
                </a:extLst>
              </a:tr>
              <a:tr h="1716702">
                <a:tc>
                  <a:txBody>
                    <a:bodyPr/>
                    <a:lstStyle/>
                    <a:p>
                      <a:r>
                        <a:rPr lang="en-US" dirty="0"/>
                        <a:t>Abnormal behaviours occur due to …….</a:t>
                      </a:r>
                    </a:p>
                  </a:txBody>
                  <a:tcPr marL="70449" marR="70449"/>
                </a:tc>
                <a:tc>
                  <a:txBody>
                    <a:bodyPr/>
                    <a:lstStyle/>
                    <a:p>
                      <a:r>
                        <a:rPr lang="en-US" dirty="0"/>
                        <a:t>Feelings of low self worth - or conditions arising from basic needs not being met.</a:t>
                      </a:r>
                    </a:p>
                  </a:txBody>
                  <a:tcPr marL="70449" marR="70449"/>
                </a:tc>
                <a:extLst>
                  <a:ext uri="{0D108BD9-81ED-4DB2-BD59-A6C34878D82A}">
                    <a16:rowId xmlns:a16="http://schemas.microsoft.com/office/drawing/2014/main" val="1453744469"/>
                  </a:ext>
                </a:extLst>
              </a:tr>
              <a:tr h="1255920">
                <a:tc>
                  <a:txBody>
                    <a:bodyPr/>
                    <a:lstStyle/>
                    <a:p>
                      <a:r>
                        <a:rPr lang="en-US" dirty="0"/>
                        <a:t>Real World applications</a:t>
                      </a:r>
                    </a:p>
                  </a:txBody>
                  <a:tcPr marL="70449" marR="70449"/>
                </a:tc>
                <a:tc>
                  <a:txBody>
                    <a:bodyPr/>
                    <a:lstStyle/>
                    <a:p>
                      <a:pPr marL="285750" indent="-285750">
                        <a:buFont typeface="Arial" panose="020B0604020202020204" pitchFamily="34" charset="0"/>
                        <a:buChar char="•"/>
                      </a:pPr>
                      <a:r>
                        <a:rPr lang="en-US" dirty="0"/>
                        <a:t>Psychoanalysis (Therapy)</a:t>
                      </a:r>
                    </a:p>
                    <a:p>
                      <a:pPr marL="285750" indent="-285750">
                        <a:buFont typeface="Arial" panose="020B0604020202020204" pitchFamily="34" charset="0"/>
                        <a:buChar char="•"/>
                      </a:pPr>
                      <a:r>
                        <a:rPr lang="en-US" dirty="0"/>
                        <a:t>Dream analysis</a:t>
                      </a:r>
                    </a:p>
                    <a:p>
                      <a:pPr marL="285750" indent="-285750">
                        <a:buFont typeface="Arial" panose="020B0604020202020204" pitchFamily="34" charset="0"/>
                        <a:buChar char="•"/>
                      </a:pPr>
                      <a:r>
                        <a:rPr lang="en-US" dirty="0"/>
                        <a:t>Advertising</a:t>
                      </a:r>
                    </a:p>
                    <a:p>
                      <a:endParaRPr lang="en-US" dirty="0"/>
                    </a:p>
                  </a:txBody>
                  <a:tcPr marL="70449" marR="70449"/>
                </a:tc>
                <a:extLst>
                  <a:ext uri="{0D108BD9-81ED-4DB2-BD59-A6C34878D82A}">
                    <a16:rowId xmlns:a16="http://schemas.microsoft.com/office/drawing/2014/main" val="3004811177"/>
                  </a:ext>
                </a:extLst>
              </a:tr>
            </a:tbl>
          </a:graphicData>
        </a:graphic>
      </p:graphicFrame>
      <p:pic>
        <p:nvPicPr>
          <p:cNvPr id="3" name="Picture 2">
            <a:extLst>
              <a:ext uri="{FF2B5EF4-FFF2-40B4-BE49-F238E27FC236}">
                <a16:creationId xmlns:a16="http://schemas.microsoft.com/office/drawing/2014/main" id="{522AA083-8CCA-499F-8CD5-CECA852F66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553" y="2805613"/>
            <a:ext cx="5717005" cy="3160561"/>
          </a:xfrm>
          <a:prstGeom prst="rect">
            <a:avLst/>
          </a:prstGeom>
        </p:spPr>
      </p:pic>
    </p:spTree>
    <p:extLst>
      <p:ext uri="{BB962C8B-B14F-4D97-AF65-F5344CB8AC3E}">
        <p14:creationId xmlns:p14="http://schemas.microsoft.com/office/powerpoint/2010/main" val="3843619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3E893-FC59-3A47-95A9-17171C0D5958}"/>
              </a:ext>
            </a:extLst>
          </p:cNvPr>
          <p:cNvSpPr>
            <a:spLocks noGrp="1"/>
          </p:cNvSpPr>
          <p:nvPr>
            <p:ph type="title"/>
          </p:nvPr>
        </p:nvSpPr>
        <p:spPr>
          <a:xfrm>
            <a:off x="459460" y="297976"/>
            <a:ext cx="4732476" cy="556988"/>
          </a:xfrm>
        </p:spPr>
        <p:txBody>
          <a:bodyPr>
            <a:normAutofit fontScale="90000"/>
          </a:bodyPr>
          <a:lstStyle/>
          <a:p>
            <a:r>
              <a:rPr lang="en-US" dirty="0"/>
              <a:t>Humanistic </a:t>
            </a:r>
            <a:r>
              <a:rPr lang="en-US" dirty="0" err="1"/>
              <a:t>psy</a:t>
            </a:r>
            <a:r>
              <a:rPr lang="en-US" dirty="0"/>
              <a:t>: KEY STUDY</a:t>
            </a:r>
          </a:p>
        </p:txBody>
      </p:sp>
      <p:sp>
        <p:nvSpPr>
          <p:cNvPr id="3" name="Content Placeholder 2">
            <a:extLst>
              <a:ext uri="{FF2B5EF4-FFF2-40B4-BE49-F238E27FC236}">
                <a16:creationId xmlns:a16="http://schemas.microsoft.com/office/drawing/2014/main" id="{E28E87D9-C663-7649-8743-BA4EA2AEFFB7}"/>
              </a:ext>
            </a:extLst>
          </p:cNvPr>
          <p:cNvSpPr>
            <a:spLocks noGrp="1"/>
          </p:cNvSpPr>
          <p:nvPr>
            <p:ph idx="1"/>
          </p:nvPr>
        </p:nvSpPr>
        <p:spPr>
          <a:xfrm>
            <a:off x="6994231" y="4986229"/>
            <a:ext cx="5045991" cy="884583"/>
          </a:xfrm>
        </p:spPr>
        <p:txBody>
          <a:bodyPr>
            <a:noAutofit/>
          </a:bodyPr>
          <a:lstStyle/>
          <a:p>
            <a:pPr algn="ctr"/>
            <a:r>
              <a:rPr lang="en-US" sz="3200" b="1" dirty="0"/>
              <a:t>Maslow (1970) </a:t>
            </a:r>
          </a:p>
          <a:p>
            <a:pPr marL="0" indent="0" algn="ctr">
              <a:buNone/>
            </a:pPr>
            <a:r>
              <a:rPr lang="en-US" sz="3200" b="1" dirty="0"/>
              <a:t>Biographical Analysis of </a:t>
            </a:r>
            <a:r>
              <a:rPr lang="en-US" sz="3200" b="1" dirty="0">
                <a:hlinkClick r:id="rId2"/>
              </a:rPr>
              <a:t>18 ‘self actualized’ people</a:t>
            </a:r>
            <a:endParaRPr lang="en-US" sz="3200" b="1" dirty="0"/>
          </a:p>
        </p:txBody>
      </p:sp>
      <p:sp>
        <p:nvSpPr>
          <p:cNvPr id="4" name="Text Placeholder 3">
            <a:extLst>
              <a:ext uri="{FF2B5EF4-FFF2-40B4-BE49-F238E27FC236}">
                <a16:creationId xmlns:a16="http://schemas.microsoft.com/office/drawing/2014/main" id="{724ADDA4-E4A1-1E47-9FA1-CC781F0B6E23}"/>
              </a:ext>
            </a:extLst>
          </p:cNvPr>
          <p:cNvSpPr>
            <a:spLocks noGrp="1"/>
          </p:cNvSpPr>
          <p:nvPr>
            <p:ph type="body" sz="half" idx="2"/>
          </p:nvPr>
        </p:nvSpPr>
        <p:spPr>
          <a:xfrm>
            <a:off x="625766" y="1277177"/>
            <a:ext cx="4486655" cy="5073927"/>
          </a:xfrm>
        </p:spPr>
        <p:txBody>
          <a:bodyPr>
            <a:noAutofit/>
          </a:bodyPr>
          <a:lstStyle/>
          <a:p>
            <a:r>
              <a:rPr lang="en-US" sz="2400" dirty="0"/>
              <a:t>Write a 300 word summary, outlining</a:t>
            </a:r>
          </a:p>
          <a:p>
            <a:endParaRPr lang="en-US" sz="2400" dirty="0"/>
          </a:p>
          <a:p>
            <a:pPr marL="342900" indent="-342900">
              <a:buAutoNum type="arabicParenR"/>
            </a:pPr>
            <a:r>
              <a:rPr lang="en-US" sz="2400" dirty="0">
                <a:solidFill>
                  <a:srgbClr val="002060"/>
                </a:solidFill>
              </a:rPr>
              <a:t>1) </a:t>
            </a:r>
            <a:r>
              <a:rPr lang="en-US" sz="2400" dirty="0"/>
              <a:t>The Aim of the research</a:t>
            </a:r>
          </a:p>
          <a:p>
            <a:pPr marL="342900" indent="-342900">
              <a:buAutoNum type="arabicParenR"/>
            </a:pPr>
            <a:r>
              <a:rPr lang="en-US" sz="2400" dirty="0">
                <a:solidFill>
                  <a:srgbClr val="002060"/>
                </a:solidFill>
              </a:rPr>
              <a:t>2) </a:t>
            </a:r>
            <a:r>
              <a:rPr lang="en-US" sz="2400" dirty="0"/>
              <a:t>The Method Used</a:t>
            </a:r>
          </a:p>
          <a:p>
            <a:pPr marL="342900" indent="-342900">
              <a:buAutoNum type="arabicParenR"/>
            </a:pPr>
            <a:r>
              <a:rPr lang="en-US" sz="2400" dirty="0">
                <a:solidFill>
                  <a:srgbClr val="002060"/>
                </a:solidFill>
              </a:rPr>
              <a:t>3) </a:t>
            </a:r>
            <a:r>
              <a:rPr lang="en-US" sz="2400" dirty="0"/>
              <a:t>The Results / Findings</a:t>
            </a:r>
          </a:p>
          <a:p>
            <a:pPr marL="342900" indent="-342900">
              <a:buAutoNum type="arabicParenR"/>
            </a:pPr>
            <a:r>
              <a:rPr lang="en-US" sz="2400" dirty="0">
                <a:solidFill>
                  <a:srgbClr val="002060"/>
                </a:solidFill>
              </a:rPr>
              <a:t>4) </a:t>
            </a:r>
            <a:r>
              <a:rPr lang="en-US" sz="2400" dirty="0"/>
              <a:t>Find either</a:t>
            </a:r>
          </a:p>
          <a:p>
            <a:pPr marL="342900" indent="-342900">
              <a:buFont typeface="Arial" panose="020B0604020202020204" pitchFamily="34" charset="0"/>
              <a:buChar char="•"/>
            </a:pPr>
            <a:r>
              <a:rPr lang="en-US" sz="2400" dirty="0">
                <a:solidFill>
                  <a:srgbClr val="002060"/>
                </a:solidFill>
              </a:rPr>
              <a:t>*</a:t>
            </a:r>
            <a:r>
              <a:rPr lang="en-US" sz="2400" dirty="0"/>
              <a:t> a strength</a:t>
            </a:r>
          </a:p>
          <a:p>
            <a:pPr marL="342900" indent="-342900">
              <a:buFont typeface="Arial" panose="020B0604020202020204" pitchFamily="34" charset="0"/>
              <a:buChar char="•"/>
            </a:pPr>
            <a:r>
              <a:rPr lang="en-US" sz="2400" dirty="0">
                <a:solidFill>
                  <a:srgbClr val="002060"/>
                </a:solidFill>
              </a:rPr>
              <a:t>* </a:t>
            </a:r>
            <a:r>
              <a:rPr lang="en-US" sz="2400" dirty="0"/>
              <a:t>a weakness or</a:t>
            </a:r>
          </a:p>
          <a:p>
            <a:pPr marL="342900" indent="-342900">
              <a:buFont typeface="Arial" panose="020B0604020202020204" pitchFamily="34" charset="0"/>
              <a:buChar char="•"/>
            </a:pPr>
            <a:r>
              <a:rPr lang="en-US" sz="2400" dirty="0">
                <a:solidFill>
                  <a:srgbClr val="002060"/>
                </a:solidFill>
              </a:rPr>
              <a:t>* </a:t>
            </a:r>
            <a:r>
              <a:rPr lang="en-US" sz="2400" dirty="0"/>
              <a:t>a real-world application</a:t>
            </a:r>
          </a:p>
          <a:p>
            <a:pPr marL="342900" indent="-342900">
              <a:buFont typeface="Arial" panose="020B0604020202020204" pitchFamily="34" charset="0"/>
              <a:buChar char="•"/>
            </a:pPr>
            <a:r>
              <a:rPr lang="en-US" sz="2400" dirty="0"/>
              <a:t>of that study</a:t>
            </a:r>
          </a:p>
        </p:txBody>
      </p:sp>
      <p:pic>
        <p:nvPicPr>
          <p:cNvPr id="5" name="Picture 4">
            <a:extLst>
              <a:ext uri="{FF2B5EF4-FFF2-40B4-BE49-F238E27FC236}">
                <a16:creationId xmlns:a16="http://schemas.microsoft.com/office/drawing/2014/main" id="{B273A0F3-5A99-0F4B-95C3-D37EF8C71F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65161" y="4528930"/>
            <a:ext cx="2329070" cy="2329070"/>
          </a:xfrm>
          <a:prstGeom prst="rect">
            <a:avLst/>
          </a:prstGeom>
        </p:spPr>
      </p:pic>
      <p:sp>
        <p:nvSpPr>
          <p:cNvPr id="7" name="TextBox 6">
            <a:extLst>
              <a:ext uri="{FF2B5EF4-FFF2-40B4-BE49-F238E27FC236}">
                <a16:creationId xmlns:a16="http://schemas.microsoft.com/office/drawing/2014/main" id="{C2D731E5-386A-294F-9D97-40F111748E9D}"/>
              </a:ext>
            </a:extLst>
          </p:cNvPr>
          <p:cNvSpPr txBox="1"/>
          <p:nvPr/>
        </p:nvSpPr>
        <p:spPr>
          <a:xfrm>
            <a:off x="6676740" y="217544"/>
            <a:ext cx="5055800"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Gill Sans MT" panose="020B0502020104020203"/>
                <a:ea typeface="+mn-ea"/>
                <a:cs typeface="+mn-cs"/>
              </a:rPr>
              <a:t>Albert Einstein was one of the 18 people Maslow studied as an example of someone who had achieved ‘self actualization’.</a:t>
            </a:r>
          </a:p>
        </p:txBody>
      </p:sp>
      <p:pic>
        <p:nvPicPr>
          <p:cNvPr id="6" name="Picture 5">
            <a:extLst>
              <a:ext uri="{FF2B5EF4-FFF2-40B4-BE49-F238E27FC236}">
                <a16:creationId xmlns:a16="http://schemas.microsoft.com/office/drawing/2014/main" id="{288AE4C1-D346-4376-8012-F63272AEE5B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27386" y="978306"/>
            <a:ext cx="4022291" cy="3930578"/>
          </a:xfrm>
          <a:prstGeom prst="rect">
            <a:avLst/>
          </a:prstGeom>
        </p:spPr>
      </p:pic>
    </p:spTree>
    <p:extLst>
      <p:ext uri="{BB962C8B-B14F-4D97-AF65-F5344CB8AC3E}">
        <p14:creationId xmlns:p14="http://schemas.microsoft.com/office/powerpoint/2010/main" val="3568015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F47E20B-1205-4238-A82B-90EF577F32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6" name="Rectangle 25">
            <a:extLst>
              <a:ext uri="{FF2B5EF4-FFF2-40B4-BE49-F238E27FC236}">
                <a16:creationId xmlns:a16="http://schemas.microsoft.com/office/drawing/2014/main" id="{D13567AC-EB9A-47A9-B6EC-B5BDB73B113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4649"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le 1">
            <a:extLst>
              <a:ext uri="{FF2B5EF4-FFF2-40B4-BE49-F238E27FC236}">
                <a16:creationId xmlns:a16="http://schemas.microsoft.com/office/drawing/2014/main" id="{AD3B6420-F1FC-4F4C-A555-46EA01972C3F}"/>
              </a:ext>
            </a:extLst>
          </p:cNvPr>
          <p:cNvSpPr>
            <a:spLocks noGrp="1"/>
          </p:cNvSpPr>
          <p:nvPr>
            <p:ph type="title"/>
          </p:nvPr>
        </p:nvSpPr>
        <p:spPr>
          <a:xfrm>
            <a:off x="790941" y="367748"/>
            <a:ext cx="6285720" cy="6013174"/>
          </a:xfrm>
          <a:noFill/>
          <a:ln>
            <a:solidFill>
              <a:schemeClr val="bg1"/>
            </a:solidFill>
          </a:ln>
        </p:spPr>
        <p:txBody>
          <a:bodyPr vert="horz" lIns="274320" tIns="182880" rIns="274320" bIns="182880" rtlCol="0" anchor="ctr" anchorCtr="1">
            <a:normAutofit fontScale="90000"/>
          </a:bodyPr>
          <a:lstStyle/>
          <a:p>
            <a:r>
              <a:rPr lang="en-US" sz="2400" dirty="0">
                <a:solidFill>
                  <a:schemeClr val="bg1"/>
                </a:solidFill>
              </a:rPr>
              <a:t>Psychology: A Very Short Introduction</a:t>
            </a:r>
            <a:r>
              <a:rPr lang="en-US" sz="3400" dirty="0">
                <a:solidFill>
                  <a:schemeClr val="bg1"/>
                </a:solidFill>
              </a:rPr>
              <a:t/>
            </a:r>
            <a:br>
              <a:rPr lang="en-US" sz="3400" dirty="0">
                <a:solidFill>
                  <a:schemeClr val="bg1"/>
                </a:solidFill>
              </a:rPr>
            </a:br>
            <a:r>
              <a:rPr lang="en-US" sz="1600" dirty="0">
                <a:solidFill>
                  <a:srgbClr val="002060"/>
                </a:solidFill>
              </a:rPr>
              <a:t>Gillian Butler &amp; Freda McManus</a:t>
            </a:r>
            <a:br>
              <a:rPr lang="en-US" sz="1600" dirty="0">
                <a:solidFill>
                  <a:srgbClr val="002060"/>
                </a:solidFill>
              </a:rPr>
            </a:br>
            <a:r>
              <a:rPr lang="en-US" sz="1600" dirty="0">
                <a:solidFill>
                  <a:srgbClr val="002060"/>
                </a:solidFill>
              </a:rPr>
              <a:t/>
            </a:r>
            <a:br>
              <a:rPr lang="en-US" sz="1600" dirty="0">
                <a:solidFill>
                  <a:srgbClr val="002060"/>
                </a:solidFill>
              </a:rPr>
            </a:br>
            <a:r>
              <a:rPr lang="en-US" sz="2400" dirty="0">
                <a:solidFill>
                  <a:schemeClr val="bg1"/>
                </a:solidFill>
              </a:rPr>
              <a:t>the lucifer effect: understanding how good people turn evil</a:t>
            </a:r>
            <a:r>
              <a:rPr lang="en-US" sz="2000" dirty="0">
                <a:solidFill>
                  <a:schemeClr val="bg1"/>
                </a:solidFill>
              </a:rPr>
              <a:t/>
            </a:r>
            <a:br>
              <a:rPr lang="en-US" sz="2000" dirty="0">
                <a:solidFill>
                  <a:schemeClr val="bg1"/>
                </a:solidFill>
              </a:rPr>
            </a:br>
            <a:r>
              <a:rPr lang="en-US" sz="1600" dirty="0">
                <a:solidFill>
                  <a:srgbClr val="002060"/>
                </a:solidFill>
              </a:rPr>
              <a:t>Philip </a:t>
            </a:r>
            <a:r>
              <a:rPr lang="en-US" sz="1600" dirty="0" err="1">
                <a:solidFill>
                  <a:srgbClr val="002060"/>
                </a:solidFill>
              </a:rPr>
              <a:t>zimbardo</a:t>
            </a:r>
            <a:r>
              <a:rPr lang="en-US" sz="1600" dirty="0">
                <a:solidFill>
                  <a:srgbClr val="002060"/>
                </a:solidFill>
              </a:rPr>
              <a:t/>
            </a:r>
            <a:br>
              <a:rPr lang="en-US" sz="1600" dirty="0">
                <a:solidFill>
                  <a:srgbClr val="002060"/>
                </a:solidFill>
              </a:rPr>
            </a:br>
            <a:r>
              <a:rPr lang="en-US" sz="2700" dirty="0">
                <a:solidFill>
                  <a:srgbClr val="002060"/>
                </a:solidFill>
              </a:rPr>
              <a:t/>
            </a:r>
            <a:br>
              <a:rPr lang="en-US" sz="2700" dirty="0">
                <a:solidFill>
                  <a:srgbClr val="002060"/>
                </a:solidFill>
              </a:rPr>
            </a:br>
            <a:r>
              <a:rPr lang="en-US" sz="2700" dirty="0" err="1">
                <a:solidFill>
                  <a:schemeClr val="bg1"/>
                </a:solidFill>
              </a:rPr>
              <a:t>mindwatching</a:t>
            </a:r>
            <a:r>
              <a:rPr lang="en-US" sz="2700" dirty="0">
                <a:solidFill>
                  <a:schemeClr val="bg1"/>
                </a:solidFill>
              </a:rPr>
              <a:t>: Why we behave the way we do</a:t>
            </a:r>
            <a:r>
              <a:rPr lang="en-US" sz="3400" dirty="0">
                <a:solidFill>
                  <a:schemeClr val="bg1"/>
                </a:solidFill>
              </a:rPr>
              <a:t/>
            </a:r>
            <a:br>
              <a:rPr lang="en-US" sz="3400" dirty="0">
                <a:solidFill>
                  <a:schemeClr val="bg1"/>
                </a:solidFill>
              </a:rPr>
            </a:br>
            <a:r>
              <a:rPr lang="en-US" sz="1600" dirty="0" err="1">
                <a:solidFill>
                  <a:srgbClr val="002060"/>
                </a:solidFill>
              </a:rPr>
              <a:t>hans</a:t>
            </a:r>
            <a:r>
              <a:rPr lang="en-US" sz="1600" dirty="0">
                <a:solidFill>
                  <a:srgbClr val="002060"/>
                </a:solidFill>
              </a:rPr>
              <a:t> &amp; Michael </a:t>
            </a:r>
            <a:r>
              <a:rPr lang="en-US" sz="1600" dirty="0" err="1">
                <a:solidFill>
                  <a:srgbClr val="002060"/>
                </a:solidFill>
              </a:rPr>
              <a:t>eysenck</a:t>
            </a: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2700" dirty="0">
                <a:solidFill>
                  <a:schemeClr val="bg1"/>
                </a:solidFill>
              </a:rPr>
              <a:t>mistakes were made but not by me</a:t>
            </a:r>
            <a:r>
              <a:rPr lang="en-US" sz="3400" dirty="0">
                <a:solidFill>
                  <a:schemeClr val="bg1"/>
                </a:solidFill>
              </a:rPr>
              <a:t/>
            </a:r>
            <a:br>
              <a:rPr lang="en-US" sz="3400" dirty="0">
                <a:solidFill>
                  <a:schemeClr val="bg1"/>
                </a:solidFill>
              </a:rPr>
            </a:br>
            <a:r>
              <a:rPr lang="en-US" sz="1600" dirty="0">
                <a:solidFill>
                  <a:srgbClr val="002060"/>
                </a:solidFill>
              </a:rPr>
              <a:t>carol </a:t>
            </a:r>
            <a:r>
              <a:rPr lang="en-US" sz="1600" dirty="0" err="1">
                <a:solidFill>
                  <a:srgbClr val="002060"/>
                </a:solidFill>
              </a:rPr>
              <a:t>tavris</a:t>
            </a: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2700" dirty="0">
                <a:solidFill>
                  <a:schemeClr val="bg1"/>
                </a:solidFill>
              </a:rPr>
              <a:t>the jigsaw man</a:t>
            </a:r>
            <a:r>
              <a:rPr lang="en-US" sz="4400" dirty="0">
                <a:solidFill>
                  <a:schemeClr val="bg1"/>
                </a:solidFill>
              </a:rPr>
              <a:t/>
            </a:r>
            <a:br>
              <a:rPr lang="en-US" sz="4400" dirty="0">
                <a:solidFill>
                  <a:schemeClr val="bg1"/>
                </a:solidFill>
              </a:rPr>
            </a:br>
            <a:r>
              <a:rPr lang="en-US" sz="1600" dirty="0" err="1">
                <a:solidFill>
                  <a:srgbClr val="002060"/>
                </a:solidFill>
              </a:rPr>
              <a:t>paul</a:t>
            </a:r>
            <a:r>
              <a:rPr lang="en-US" sz="1600" dirty="0">
                <a:solidFill>
                  <a:srgbClr val="002060"/>
                </a:solidFill>
              </a:rPr>
              <a:t> </a:t>
            </a:r>
            <a:r>
              <a:rPr lang="en-US" sz="1600" dirty="0" err="1">
                <a:solidFill>
                  <a:srgbClr val="002060"/>
                </a:solidFill>
              </a:rPr>
              <a:t>britton</a:t>
            </a:r>
            <a:endParaRPr lang="en-US" sz="1600" dirty="0">
              <a:solidFill>
                <a:schemeClr val="bg1"/>
              </a:solidFill>
            </a:endParaRPr>
          </a:p>
        </p:txBody>
      </p:sp>
      <p:sp>
        <p:nvSpPr>
          <p:cNvPr id="3" name="Text Placeholder 2">
            <a:extLst>
              <a:ext uri="{FF2B5EF4-FFF2-40B4-BE49-F238E27FC236}">
                <a16:creationId xmlns:a16="http://schemas.microsoft.com/office/drawing/2014/main" id="{F194C4C7-7803-4C48-9592-C0FB55E388CC}"/>
              </a:ext>
            </a:extLst>
          </p:cNvPr>
          <p:cNvSpPr>
            <a:spLocks noGrp="1"/>
          </p:cNvSpPr>
          <p:nvPr>
            <p:ph type="body" idx="1"/>
          </p:nvPr>
        </p:nvSpPr>
        <p:spPr>
          <a:xfrm>
            <a:off x="8246198" y="963821"/>
            <a:ext cx="2994957" cy="512878"/>
          </a:xfrm>
        </p:spPr>
        <p:txBody>
          <a:bodyPr vert="horz" lIns="91440" tIns="45720" rIns="91440" bIns="45720" rtlCol="0">
            <a:noAutofit/>
          </a:bodyPr>
          <a:lstStyle/>
          <a:p>
            <a:pPr algn="ctr"/>
            <a:r>
              <a:rPr lang="en-US" sz="4000" kern="1200" dirty="0">
                <a:solidFill>
                  <a:srgbClr val="002060"/>
                </a:solidFill>
                <a:latin typeface="+mn-lt"/>
                <a:ea typeface="+mn-ea"/>
                <a:cs typeface="+mn-cs"/>
              </a:rPr>
              <a:t>Reading List</a:t>
            </a:r>
          </a:p>
        </p:txBody>
      </p:sp>
      <p:pic>
        <p:nvPicPr>
          <p:cNvPr id="21" name="Graphic 20" descr="Open Book">
            <a:extLst>
              <a:ext uri="{FF2B5EF4-FFF2-40B4-BE49-F238E27FC236}">
                <a16:creationId xmlns:a16="http://schemas.microsoft.com/office/drawing/2014/main" id="{4BFA7330-8EA5-4443-83D8-4298FDCE4054}"/>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8129008" y="1638804"/>
            <a:ext cx="3419524" cy="3419524"/>
          </a:xfrm>
          <a:prstGeom prst="rect">
            <a:avLst/>
          </a:prstGeom>
        </p:spPr>
      </p:pic>
      <p:sp>
        <p:nvSpPr>
          <p:cNvPr id="4" name="Rectangle 3">
            <a:extLst>
              <a:ext uri="{FF2B5EF4-FFF2-40B4-BE49-F238E27FC236}">
                <a16:creationId xmlns:a16="http://schemas.microsoft.com/office/drawing/2014/main" id="{9E2B65B3-800D-4498-A382-88118CC00CE8}"/>
              </a:ext>
            </a:extLst>
          </p:cNvPr>
          <p:cNvSpPr/>
          <p:nvPr/>
        </p:nvSpPr>
        <p:spPr>
          <a:xfrm>
            <a:off x="5974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5" name="Rectangle 4">
            <a:extLst>
              <a:ext uri="{FF2B5EF4-FFF2-40B4-BE49-F238E27FC236}">
                <a16:creationId xmlns:a16="http://schemas.microsoft.com/office/drawing/2014/main" id="{A1516711-4F1A-4910-A2EB-599235904082}"/>
              </a:ext>
            </a:extLst>
          </p:cNvPr>
          <p:cNvSpPr/>
          <p:nvPr/>
        </p:nvSpPr>
        <p:spPr>
          <a:xfrm>
            <a:off x="5974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Tree>
    <p:extLst>
      <p:ext uri="{BB962C8B-B14F-4D97-AF65-F5344CB8AC3E}">
        <p14:creationId xmlns:p14="http://schemas.microsoft.com/office/powerpoint/2010/main" val="3603444237"/>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58F0E0B-A173-4815-8A43-B6A4B31FA13A}"/>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6BC2FAE6-D9BA-4BC1-88B6-D347851910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732799">
            <a:off x="123748" y="2863516"/>
            <a:ext cx="2294966" cy="3609474"/>
          </a:xfrm>
          <a:prstGeom prst="rect">
            <a:avLst/>
          </a:prstGeom>
        </p:spPr>
      </p:pic>
      <p:pic>
        <p:nvPicPr>
          <p:cNvPr id="5" name="Picture 4">
            <a:extLst>
              <a:ext uri="{FF2B5EF4-FFF2-40B4-BE49-F238E27FC236}">
                <a16:creationId xmlns:a16="http://schemas.microsoft.com/office/drawing/2014/main" id="{977BF760-0BD8-4DF1-BB19-7D55B18E0E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870795">
            <a:off x="1905403" y="384728"/>
            <a:ext cx="2338752" cy="3609474"/>
          </a:xfrm>
          <a:prstGeom prst="rect">
            <a:avLst/>
          </a:prstGeom>
        </p:spPr>
      </p:pic>
      <p:pic>
        <p:nvPicPr>
          <p:cNvPr id="6" name="Picture 5">
            <a:extLst>
              <a:ext uri="{FF2B5EF4-FFF2-40B4-BE49-F238E27FC236}">
                <a16:creationId xmlns:a16="http://schemas.microsoft.com/office/drawing/2014/main" id="{78FC1E75-E7D8-4BCB-8263-C360CDBA136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03527">
            <a:off x="3481877" y="3002511"/>
            <a:ext cx="2700736" cy="3609474"/>
          </a:xfrm>
          <a:prstGeom prst="rect">
            <a:avLst/>
          </a:prstGeom>
        </p:spPr>
      </p:pic>
      <p:pic>
        <p:nvPicPr>
          <p:cNvPr id="7" name="Picture 6">
            <a:extLst>
              <a:ext uri="{FF2B5EF4-FFF2-40B4-BE49-F238E27FC236}">
                <a16:creationId xmlns:a16="http://schemas.microsoft.com/office/drawing/2014/main" id="{AA63970C-7136-4F48-B203-BCEEA61DBE9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1036539">
            <a:off x="5992540" y="97955"/>
            <a:ext cx="3065257" cy="4668253"/>
          </a:xfrm>
          <a:prstGeom prst="rect">
            <a:avLst/>
          </a:prstGeom>
        </p:spPr>
      </p:pic>
      <p:pic>
        <p:nvPicPr>
          <p:cNvPr id="8" name="Picture 7">
            <a:extLst>
              <a:ext uri="{FF2B5EF4-FFF2-40B4-BE49-F238E27FC236}">
                <a16:creationId xmlns:a16="http://schemas.microsoft.com/office/drawing/2014/main" id="{87F43434-62FF-4815-B0C4-79DBD812045F}"/>
              </a:ext>
            </a:extLst>
          </p:cNvPr>
          <p:cNvPicPr>
            <a:picLocks noChangeAspect="1"/>
          </p:cNvPicPr>
          <p:nvPr/>
        </p:nvPicPr>
        <p:blipFill>
          <a:blip r:embed="rId6"/>
          <a:stretch>
            <a:fillRect/>
          </a:stretch>
        </p:blipFill>
        <p:spPr>
          <a:xfrm rot="550424">
            <a:off x="9099889" y="2274893"/>
            <a:ext cx="2705100" cy="4514850"/>
          </a:xfrm>
          <a:prstGeom prst="rect">
            <a:avLst/>
          </a:prstGeom>
        </p:spPr>
      </p:pic>
    </p:spTree>
    <p:extLst>
      <p:ext uri="{BB962C8B-B14F-4D97-AF65-F5344CB8AC3E}">
        <p14:creationId xmlns:p14="http://schemas.microsoft.com/office/powerpoint/2010/main" val="3990710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B6420-F1FC-4F4C-A555-46EA01972C3F}"/>
              </a:ext>
            </a:extLst>
          </p:cNvPr>
          <p:cNvSpPr>
            <a:spLocks noGrp="1"/>
          </p:cNvSpPr>
          <p:nvPr>
            <p:ph type="title"/>
          </p:nvPr>
        </p:nvSpPr>
        <p:spPr>
          <a:xfrm>
            <a:off x="790941" y="367748"/>
            <a:ext cx="6285720" cy="6013174"/>
          </a:xfrm>
          <a:noFill/>
          <a:ln>
            <a:solidFill>
              <a:schemeClr val="bg1"/>
            </a:solidFill>
          </a:ln>
        </p:spPr>
        <p:txBody>
          <a:bodyPr vert="horz" lIns="274320" tIns="182880" rIns="274320" bIns="182880" rtlCol="0" anchor="ctr" anchorCtr="1">
            <a:normAutofit/>
          </a:bodyPr>
          <a:lstStyle/>
          <a:p>
            <a:r>
              <a:rPr lang="en-US" sz="2800" dirty="0">
                <a:solidFill>
                  <a:schemeClr val="bg1"/>
                </a:solidFill>
              </a:rPr>
              <a:t>The mind: explained</a:t>
            </a:r>
            <a:r>
              <a:rPr lang="en-US" sz="3400" dirty="0">
                <a:solidFill>
                  <a:schemeClr val="bg1"/>
                </a:solidFill>
              </a:rPr>
              <a:t/>
            </a:r>
            <a:br>
              <a:rPr lang="en-US" sz="3400" dirty="0">
                <a:solidFill>
                  <a:schemeClr val="bg1"/>
                </a:solidFill>
              </a:rPr>
            </a:br>
            <a:r>
              <a:rPr lang="en-US" sz="1600" dirty="0">
                <a:solidFill>
                  <a:srgbClr val="002060"/>
                </a:solidFill>
              </a:rPr>
              <a:t>Netflix: narrated by </a:t>
            </a:r>
            <a:r>
              <a:rPr lang="en-US" sz="1600" dirty="0" err="1">
                <a:solidFill>
                  <a:srgbClr val="002060"/>
                </a:solidFill>
              </a:rPr>
              <a:t>emma</a:t>
            </a:r>
            <a:r>
              <a:rPr lang="en-US" sz="1600" dirty="0">
                <a:solidFill>
                  <a:srgbClr val="002060"/>
                </a:solidFill>
              </a:rPr>
              <a:t> stone</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2800" dirty="0">
                <a:solidFill>
                  <a:schemeClr val="bg1"/>
                </a:solidFill>
              </a:rPr>
              <a:t>crash course psychology</a:t>
            </a:r>
            <a:r>
              <a:rPr lang="en-US" sz="3400" dirty="0">
                <a:solidFill>
                  <a:schemeClr val="bg1"/>
                </a:solidFill>
              </a:rPr>
              <a:t/>
            </a:r>
            <a:br>
              <a:rPr lang="en-US" sz="3400" dirty="0">
                <a:solidFill>
                  <a:schemeClr val="bg1"/>
                </a:solidFill>
              </a:rPr>
            </a:br>
            <a:r>
              <a:rPr lang="en-US" sz="1600" dirty="0" err="1">
                <a:solidFill>
                  <a:srgbClr val="002060"/>
                </a:solidFill>
              </a:rPr>
              <a:t>youtube</a:t>
            </a:r>
            <a:r>
              <a:rPr lang="en-US" sz="1600" dirty="0">
                <a:solidFill>
                  <a:srgbClr val="002060"/>
                </a:solidFill>
              </a:rPr>
              <a:t>: hank green</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endParaRPr lang="en-US" sz="1600" dirty="0">
              <a:solidFill>
                <a:schemeClr val="bg1"/>
              </a:solidFill>
            </a:endParaRPr>
          </a:p>
        </p:txBody>
      </p:sp>
      <p:sp>
        <p:nvSpPr>
          <p:cNvPr id="3" name="Text Placeholder 2">
            <a:extLst>
              <a:ext uri="{FF2B5EF4-FFF2-40B4-BE49-F238E27FC236}">
                <a16:creationId xmlns:a16="http://schemas.microsoft.com/office/drawing/2014/main" id="{F194C4C7-7803-4C48-9592-C0FB55E388CC}"/>
              </a:ext>
            </a:extLst>
          </p:cNvPr>
          <p:cNvSpPr>
            <a:spLocks noGrp="1"/>
          </p:cNvSpPr>
          <p:nvPr>
            <p:ph type="body" idx="1"/>
          </p:nvPr>
        </p:nvSpPr>
        <p:spPr>
          <a:xfrm>
            <a:off x="7484534" y="506621"/>
            <a:ext cx="3764922" cy="512878"/>
          </a:xfrm>
        </p:spPr>
        <p:txBody>
          <a:bodyPr vert="horz" lIns="91440" tIns="45720" rIns="91440" bIns="45720" rtlCol="0">
            <a:noAutofit/>
          </a:bodyPr>
          <a:lstStyle/>
          <a:p>
            <a:pPr algn="ctr"/>
            <a:r>
              <a:rPr lang="en-US" sz="6000" kern="1200" dirty="0">
                <a:solidFill>
                  <a:srgbClr val="002060"/>
                </a:solidFill>
                <a:latin typeface="+mn-lt"/>
                <a:ea typeface="+mn-ea"/>
                <a:cs typeface="+mn-cs"/>
              </a:rPr>
              <a:t>Watch List</a:t>
            </a:r>
          </a:p>
        </p:txBody>
      </p:sp>
      <p:pic>
        <p:nvPicPr>
          <p:cNvPr id="21" name="Graphic 20" descr="Open Book">
            <a:extLst>
              <a:ext uri="{FF2B5EF4-FFF2-40B4-BE49-F238E27FC236}">
                <a16:creationId xmlns:a16="http://schemas.microsoft.com/office/drawing/2014/main" id="{4BFA7330-8EA5-4443-83D8-4298FDCE4054}"/>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8153813" y="1608987"/>
            <a:ext cx="3419524" cy="3419524"/>
          </a:xfrm>
          <a:prstGeom prst="rect">
            <a:avLst/>
          </a:prstGeom>
        </p:spPr>
      </p:pic>
      <p:pic>
        <p:nvPicPr>
          <p:cNvPr id="5" name="Picture 4">
            <a:extLst>
              <a:ext uri="{FF2B5EF4-FFF2-40B4-BE49-F238E27FC236}">
                <a16:creationId xmlns:a16="http://schemas.microsoft.com/office/drawing/2014/main" id="{B4543435-C4E9-B345-BA4A-696FAB5231E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484534" y="1440318"/>
            <a:ext cx="4208316" cy="4020515"/>
          </a:xfrm>
          <a:prstGeom prst="rect">
            <a:avLst/>
          </a:prstGeom>
        </p:spPr>
      </p:pic>
    </p:spTree>
    <p:extLst>
      <p:ext uri="{BB962C8B-B14F-4D97-AF65-F5344CB8AC3E}">
        <p14:creationId xmlns:p14="http://schemas.microsoft.com/office/powerpoint/2010/main" val="1710623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B6420-F1FC-4F4C-A555-46EA01972C3F}"/>
              </a:ext>
            </a:extLst>
          </p:cNvPr>
          <p:cNvSpPr>
            <a:spLocks noGrp="1"/>
          </p:cNvSpPr>
          <p:nvPr>
            <p:ph type="title"/>
          </p:nvPr>
        </p:nvSpPr>
        <p:spPr>
          <a:xfrm>
            <a:off x="790941" y="367748"/>
            <a:ext cx="6285720" cy="6013174"/>
          </a:xfrm>
          <a:noFill/>
          <a:ln>
            <a:solidFill>
              <a:schemeClr val="bg1"/>
            </a:solidFill>
          </a:ln>
        </p:spPr>
        <p:txBody>
          <a:bodyPr vert="horz" lIns="274320" tIns="182880" rIns="274320" bIns="182880" rtlCol="0" anchor="ctr" anchorCtr="1">
            <a:normAutofit/>
          </a:bodyPr>
          <a:lstStyle/>
          <a:p>
            <a:r>
              <a:rPr lang="en-US" sz="2800" dirty="0">
                <a:solidFill>
                  <a:srgbClr val="000000"/>
                </a:solidFill>
                <a:latin typeface="Gill Sans MT" panose="020B0502020104020203" pitchFamily="34" charset="0"/>
              </a:rPr>
              <a:t/>
            </a:r>
            <a:br>
              <a:rPr lang="en-US" sz="2800" dirty="0">
                <a:solidFill>
                  <a:srgbClr val="000000"/>
                </a:solidFill>
                <a:latin typeface="Gill Sans MT" panose="020B0502020104020203" pitchFamily="34" charset="0"/>
              </a:rPr>
            </a:br>
            <a:r>
              <a:rPr lang="en-US" sz="2800" dirty="0">
                <a:solidFill>
                  <a:srgbClr val="000000"/>
                </a:solidFill>
                <a:latin typeface="Gill Sans MT" panose="020B0502020104020203" pitchFamily="34" charset="0"/>
              </a:rPr>
              <a:t>MIND CHANGERS​</a:t>
            </a:r>
            <a:r>
              <a:rPr lang="en-US" sz="1600" dirty="0">
                <a:solidFill>
                  <a:srgbClr val="000000"/>
                </a:solidFill>
                <a:latin typeface="Gill Sans MT" panose="020B0502020104020203" pitchFamily="34" charset="0"/>
              </a:rPr>
              <a:t/>
            </a:r>
            <a:br>
              <a:rPr lang="en-US" sz="1600" dirty="0">
                <a:solidFill>
                  <a:srgbClr val="000000"/>
                </a:solidFill>
                <a:latin typeface="Gill Sans MT" panose="020B0502020104020203" pitchFamily="34" charset="0"/>
              </a:rPr>
            </a:br>
            <a:r>
              <a:rPr lang="en-US" sz="1600" dirty="0">
                <a:solidFill>
                  <a:srgbClr val="002060"/>
                </a:solidFill>
                <a:latin typeface="Gill Sans MT" panose="020B0502020104020203" pitchFamily="34" charset="0"/>
              </a:rPr>
              <a:t>BBC SOUNDS PODCAST: CLAUDIA HAMMOND</a:t>
            </a:r>
            <a:r>
              <a:rPr lang="en-US" sz="1600" dirty="0">
                <a:solidFill>
                  <a:srgbClr val="000000"/>
                </a:solidFill>
                <a:latin typeface="Gill Sans MT" panose="020B0502020104020203" pitchFamily="34" charset="0"/>
              </a:rPr>
              <a:t>​</a:t>
            </a:r>
            <a:br>
              <a:rPr lang="en-US" sz="1600" dirty="0">
                <a:solidFill>
                  <a:srgbClr val="000000"/>
                </a:solidFill>
                <a:latin typeface="Gill Sans MT" panose="020B0502020104020203" pitchFamily="34" charset="0"/>
              </a:rPr>
            </a:br>
            <a:r>
              <a:rPr lang="en-US" sz="1600" dirty="0">
                <a:solidFill>
                  <a:srgbClr val="000000"/>
                </a:solidFill>
                <a:latin typeface="Gill Sans MT" panose="020B0502020104020203" pitchFamily="34" charset="0"/>
              </a:rPr>
              <a:t>​</a:t>
            </a:r>
            <a:br>
              <a:rPr lang="en-US" sz="1600" dirty="0">
                <a:solidFill>
                  <a:srgbClr val="000000"/>
                </a:solidFill>
                <a:latin typeface="Gill Sans MT" panose="020B0502020104020203" pitchFamily="34" charset="0"/>
              </a:rPr>
            </a:br>
            <a:r>
              <a:rPr lang="en-US" sz="1600" dirty="0">
                <a:solidFill>
                  <a:srgbClr val="002060"/>
                </a:solidFill>
                <a:latin typeface="Gill Sans MT" panose="020B0502020104020203" pitchFamily="34" charset="0"/>
              </a:rPr>
              <a:t>(PARTICULARLY EPISODES ON CARL ROGERS, BF SKINNER, ABRAHAM MASLOW, JULIAN ROTTER, ELIZABETH LOFTUS, JOHN WATSON, SOLOMON ASCH, CASE STUDY OF HM, THE HAWTHORNE EFFECT, THE BOBO DOLL, THE STANFORD PRISON EXPERIMENT </a:t>
            </a:r>
            <a:r>
              <a:rPr lang="en-US" sz="1600" dirty="0">
                <a:solidFill>
                  <a:srgbClr val="000000"/>
                </a:solidFill>
                <a:latin typeface="Gill Sans MT" panose="020B0502020104020203" pitchFamily="34" charset="0"/>
              </a:rPr>
              <a:t>​</a:t>
            </a:r>
            <a:br>
              <a:rPr lang="en-US" sz="1600" dirty="0">
                <a:solidFill>
                  <a:srgbClr val="000000"/>
                </a:solidFill>
                <a:latin typeface="Gill Sans MT" panose="020B0502020104020203" pitchFamily="34" charset="0"/>
              </a:rPr>
            </a:br>
            <a:r>
              <a:rPr lang="en-US" sz="1600" dirty="0">
                <a:solidFill>
                  <a:srgbClr val="000000"/>
                </a:solidFill>
                <a:latin typeface="Gill Sans MT" panose="020B0502020104020203" pitchFamily="34" charset="0"/>
              </a:rPr>
              <a:t>​</a:t>
            </a:r>
            <a:br>
              <a:rPr lang="en-US" sz="1600" dirty="0">
                <a:solidFill>
                  <a:srgbClr val="000000"/>
                </a:solidFill>
                <a:latin typeface="Gill Sans MT" panose="020B0502020104020203" pitchFamily="34" charset="0"/>
              </a:rPr>
            </a:br>
            <a:r>
              <a:rPr lang="en-US" sz="1600" dirty="0">
                <a:solidFill>
                  <a:srgbClr val="000000"/>
                </a:solidFill>
                <a:latin typeface="Gill Sans MT" panose="020B0502020104020203" pitchFamily="34" charset="0"/>
              </a:rPr>
              <a:t>​</a:t>
            </a:r>
            <a:br>
              <a:rPr lang="en-US" sz="1600" dirty="0">
                <a:solidFill>
                  <a:srgbClr val="000000"/>
                </a:solidFill>
                <a:latin typeface="Gill Sans MT" panose="020B0502020104020203" pitchFamily="34" charset="0"/>
              </a:rPr>
            </a:br>
            <a:r>
              <a:rPr lang="en-US" sz="1600" dirty="0">
                <a:solidFill>
                  <a:srgbClr val="000000"/>
                </a:solidFill>
                <a:latin typeface="Gill Sans MT" panose="020B0502020104020203" pitchFamily="34" charset="0"/>
              </a:rPr>
              <a:t/>
            </a:r>
            <a:br>
              <a:rPr lang="en-US" sz="1600" dirty="0">
                <a:solidFill>
                  <a:srgbClr val="000000"/>
                </a:solidFill>
                <a:latin typeface="Gill Sans MT" panose="020B0502020104020203" pitchFamily="34" charset="0"/>
              </a:rPr>
            </a:br>
            <a:r>
              <a:rPr lang="en-US" sz="1600" dirty="0">
                <a:solidFill>
                  <a:srgbClr val="000000"/>
                </a:solidFill>
                <a:latin typeface="Gill Sans MT" panose="020B0502020104020203" pitchFamily="34" charset="0"/>
              </a:rPr>
              <a:t/>
            </a:r>
            <a:br>
              <a:rPr lang="en-US" sz="1600" dirty="0">
                <a:solidFill>
                  <a:srgbClr val="000000"/>
                </a:solidFill>
                <a:latin typeface="Gill Sans MT" panose="020B0502020104020203" pitchFamily="34" charset="0"/>
              </a:rPr>
            </a:br>
            <a:r>
              <a:rPr lang="en-US" sz="2400" dirty="0">
                <a:solidFill>
                  <a:srgbClr val="000000"/>
                </a:solidFill>
                <a:latin typeface="Gill Sans MT" panose="020B0502020104020203" pitchFamily="34" charset="0"/>
              </a:rPr>
              <a:t>ALL IN THE MIND​</a:t>
            </a:r>
            <a:r>
              <a:rPr lang="en-US" sz="1600" dirty="0">
                <a:solidFill>
                  <a:srgbClr val="000000"/>
                </a:solidFill>
                <a:latin typeface="Gill Sans MT" panose="020B0502020104020203" pitchFamily="34" charset="0"/>
              </a:rPr>
              <a:t/>
            </a:r>
            <a:br>
              <a:rPr lang="en-US" sz="1600" dirty="0">
                <a:solidFill>
                  <a:srgbClr val="000000"/>
                </a:solidFill>
                <a:latin typeface="Gill Sans MT" panose="020B0502020104020203" pitchFamily="34" charset="0"/>
              </a:rPr>
            </a:br>
            <a:r>
              <a:rPr lang="en-US" sz="1600" dirty="0">
                <a:solidFill>
                  <a:srgbClr val="002060"/>
                </a:solidFill>
                <a:latin typeface="Gill Sans MT" panose="020B0502020104020203" pitchFamily="34" charset="0"/>
              </a:rPr>
              <a:t>BBC SOUNDS PODCAST: CLAUDIA HAMMON</a:t>
            </a: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r>
              <a:rPr lang="en-US" sz="1600" dirty="0">
                <a:solidFill>
                  <a:srgbClr val="002060"/>
                </a:solidFill>
              </a:rPr>
              <a:t/>
            </a:r>
            <a:br>
              <a:rPr lang="en-US" sz="1600" dirty="0">
                <a:solidFill>
                  <a:srgbClr val="002060"/>
                </a:solidFill>
              </a:rPr>
            </a:br>
            <a:endParaRPr lang="en-US" sz="1600" dirty="0">
              <a:solidFill>
                <a:schemeClr val="bg1"/>
              </a:solidFill>
            </a:endParaRPr>
          </a:p>
        </p:txBody>
      </p:sp>
      <p:sp>
        <p:nvSpPr>
          <p:cNvPr id="3" name="Text Placeholder 2">
            <a:extLst>
              <a:ext uri="{FF2B5EF4-FFF2-40B4-BE49-F238E27FC236}">
                <a16:creationId xmlns:a16="http://schemas.microsoft.com/office/drawing/2014/main" id="{F194C4C7-7803-4C48-9592-C0FB55E388CC}"/>
              </a:ext>
            </a:extLst>
          </p:cNvPr>
          <p:cNvSpPr>
            <a:spLocks noGrp="1"/>
          </p:cNvSpPr>
          <p:nvPr>
            <p:ph type="body" idx="1"/>
          </p:nvPr>
        </p:nvSpPr>
        <p:spPr>
          <a:xfrm>
            <a:off x="7522100" y="506621"/>
            <a:ext cx="3727356" cy="512878"/>
          </a:xfrm>
        </p:spPr>
        <p:txBody>
          <a:bodyPr vert="horz" lIns="91440" tIns="45720" rIns="91440" bIns="45720" rtlCol="0">
            <a:noAutofit/>
          </a:bodyPr>
          <a:lstStyle/>
          <a:p>
            <a:pPr algn="ctr"/>
            <a:r>
              <a:rPr lang="en-US" sz="6000" kern="1200" dirty="0">
                <a:solidFill>
                  <a:srgbClr val="002060"/>
                </a:solidFill>
                <a:latin typeface="+mn-lt"/>
                <a:ea typeface="+mn-ea"/>
                <a:cs typeface="+mn-cs"/>
              </a:rPr>
              <a:t>Listen List</a:t>
            </a:r>
          </a:p>
        </p:txBody>
      </p:sp>
      <p:pic>
        <p:nvPicPr>
          <p:cNvPr id="21" name="Graphic 20" descr="Open Book">
            <a:extLst>
              <a:ext uri="{FF2B5EF4-FFF2-40B4-BE49-F238E27FC236}">
                <a16:creationId xmlns:a16="http://schemas.microsoft.com/office/drawing/2014/main" id="{4BFA7330-8EA5-4443-83D8-4298FDCE4054}"/>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8153813" y="1608987"/>
            <a:ext cx="3419524" cy="3419524"/>
          </a:xfrm>
          <a:prstGeom prst="rect">
            <a:avLst/>
          </a:prstGeom>
        </p:spPr>
      </p:pic>
      <p:pic>
        <p:nvPicPr>
          <p:cNvPr id="4" name="Picture 3">
            <a:extLst>
              <a:ext uri="{FF2B5EF4-FFF2-40B4-BE49-F238E27FC236}">
                <a16:creationId xmlns:a16="http://schemas.microsoft.com/office/drawing/2014/main" id="{66ED0BF3-E97C-4B0B-BED8-A713181C543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352765" y="1899991"/>
            <a:ext cx="4418915" cy="3718008"/>
          </a:xfrm>
          <a:prstGeom prst="rect">
            <a:avLst/>
          </a:prstGeom>
        </p:spPr>
      </p:pic>
    </p:spTree>
    <p:extLst>
      <p:ext uri="{BB962C8B-B14F-4D97-AF65-F5344CB8AC3E}">
        <p14:creationId xmlns:p14="http://schemas.microsoft.com/office/powerpoint/2010/main" val="2717630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4E609F6-8D9C-4C01-BC7D-B27A60D26460}"/>
              </a:ext>
            </a:extLst>
          </p:cNvPr>
          <p:cNvSpPr>
            <a:spLocks noGrp="1"/>
          </p:cNvSpPr>
          <p:nvPr>
            <p:ph type="body" idx="1"/>
          </p:nvPr>
        </p:nvSpPr>
        <p:spPr>
          <a:xfrm>
            <a:off x="733778" y="718448"/>
            <a:ext cx="5119906" cy="1525604"/>
          </a:xfrm>
        </p:spPr>
        <p:txBody>
          <a:bodyPr>
            <a:normAutofit/>
          </a:bodyPr>
          <a:lstStyle/>
          <a:p>
            <a:pPr algn="l" fontAlgn="base"/>
            <a:r>
              <a:rPr lang="en-US" sz="2400" u="sng" dirty="0">
                <a:solidFill>
                  <a:srgbClr val="00B0F0"/>
                </a:solidFill>
                <a:latin typeface="Gill Sans MT" panose="020B0502020104020203" pitchFamily="34" charset="0"/>
                <a:hlinkClick r:id="rId2">
                  <a:extLst>
                    <a:ext uri="{A12FA001-AC4F-418D-AE19-62706E023703}">
                      <ahyp:hlinkClr xmlns:ahyp="http://schemas.microsoft.com/office/drawing/2018/hyperlinkcolor" xmlns="" val="tx"/>
                    </a:ext>
                  </a:extLst>
                </a:hlinkClick>
              </a:rPr>
              <a:t>Click to access Mind Changers</a:t>
            </a:r>
            <a:r>
              <a:rPr lang="en-US" sz="2400" dirty="0">
                <a:solidFill>
                  <a:srgbClr val="FFFFFF"/>
                </a:solidFill>
                <a:latin typeface="Gill Sans MT" panose="020B0502020104020203" pitchFamily="34" charset="0"/>
              </a:rPr>
              <a:t>​</a:t>
            </a:r>
            <a:endParaRPr lang="en-US" sz="2400" dirty="0">
              <a:solidFill>
                <a:srgbClr val="FFFFFF"/>
              </a:solidFill>
              <a:latin typeface="Segoe UI" panose="020B0502040204020203" pitchFamily="34" charset="0"/>
            </a:endParaRPr>
          </a:p>
          <a:p>
            <a:pPr fontAlgn="base"/>
            <a:r>
              <a:rPr lang="en-US" sz="2400" dirty="0">
                <a:solidFill>
                  <a:srgbClr val="FFFFFF"/>
                </a:solidFill>
                <a:latin typeface="Gill Sans MT" panose="020B0502020104020203" pitchFamily="34" charset="0"/>
              </a:rPr>
              <a:t>(Very relevant to the A level</a:t>
            </a:r>
            <a:r>
              <a:rPr lang="en-US" dirty="0">
                <a:solidFill>
                  <a:srgbClr val="FFFFFF"/>
                </a:solidFill>
                <a:latin typeface="Gill Sans MT" panose="020B0502020104020203" pitchFamily="34" charset="0"/>
              </a:rPr>
              <a:t>)</a:t>
            </a:r>
            <a:endParaRPr lang="en-US" dirty="0">
              <a:solidFill>
                <a:srgbClr val="FFFFFF"/>
              </a:solidFill>
              <a:latin typeface="Segoe UI" panose="020B0502040204020203" pitchFamily="34" charset="0"/>
            </a:endParaRPr>
          </a:p>
          <a:p>
            <a:endParaRPr lang="en-GB" dirty="0"/>
          </a:p>
        </p:txBody>
      </p:sp>
      <p:pic>
        <p:nvPicPr>
          <p:cNvPr id="7" name="Content Placeholder 6">
            <a:extLst>
              <a:ext uri="{FF2B5EF4-FFF2-40B4-BE49-F238E27FC236}">
                <a16:creationId xmlns:a16="http://schemas.microsoft.com/office/drawing/2014/main" id="{CFA64A96-232D-440C-9D49-050AC385BF2E}"/>
              </a:ext>
            </a:extLst>
          </p:cNvPr>
          <p:cNvPicPr>
            <a:picLocks noGrp="1" noChangeAspect="1"/>
          </p:cNvPicPr>
          <p:nvPr>
            <p:ph sz="half" idx="2"/>
          </p:nvPr>
        </p:nvPicPr>
        <p:blipFill rotWithShape="1">
          <a:blip r:embed="rId3" cstate="email">
            <a:extLst>
              <a:ext uri="{28A0092B-C50C-407E-A947-70E740481C1C}">
                <a14:useLocalDpi xmlns:a14="http://schemas.microsoft.com/office/drawing/2010/main"/>
              </a:ext>
            </a:extLst>
          </a:blip>
          <a:srcRect/>
          <a:stretch/>
        </p:blipFill>
        <p:spPr>
          <a:xfrm>
            <a:off x="928680" y="1966726"/>
            <a:ext cx="3815644" cy="4456227"/>
          </a:xfrm>
          <a:prstGeom prst="rect">
            <a:avLst/>
          </a:prstGeom>
        </p:spPr>
      </p:pic>
      <p:pic>
        <p:nvPicPr>
          <p:cNvPr id="8" name="Content Placeholder 7">
            <a:extLst>
              <a:ext uri="{FF2B5EF4-FFF2-40B4-BE49-F238E27FC236}">
                <a16:creationId xmlns:a16="http://schemas.microsoft.com/office/drawing/2014/main" id="{77533086-5D8F-4FC6-BE1D-D19DF3D52C77}"/>
              </a:ext>
            </a:extLst>
          </p:cNvPr>
          <p:cNvPicPr>
            <a:picLocks noGrp="1" noChangeAspect="1"/>
          </p:cNvPicPr>
          <p:nvPr>
            <p:ph sz="quarter" idx="4"/>
          </p:nvPr>
        </p:nvPicPr>
        <p:blipFill rotWithShape="1">
          <a:blip r:embed="rId4" cstate="email">
            <a:extLst>
              <a:ext uri="{28A0092B-C50C-407E-A947-70E740481C1C}">
                <a14:useLocalDpi xmlns:a14="http://schemas.microsoft.com/office/drawing/2010/main"/>
              </a:ext>
            </a:extLst>
          </a:blip>
          <a:srcRect/>
          <a:stretch/>
        </p:blipFill>
        <p:spPr>
          <a:xfrm>
            <a:off x="6776157" y="1966726"/>
            <a:ext cx="3815643" cy="4427121"/>
          </a:xfrm>
          <a:prstGeom prst="rect">
            <a:avLst/>
          </a:prstGeom>
        </p:spPr>
      </p:pic>
      <p:sp>
        <p:nvSpPr>
          <p:cNvPr id="5" name="Text Placeholder 4">
            <a:extLst>
              <a:ext uri="{FF2B5EF4-FFF2-40B4-BE49-F238E27FC236}">
                <a16:creationId xmlns:a16="http://schemas.microsoft.com/office/drawing/2014/main" id="{36760C8A-CF39-4796-9748-5AD47D5E5E9B}"/>
              </a:ext>
            </a:extLst>
          </p:cNvPr>
          <p:cNvSpPr>
            <a:spLocks noGrp="1"/>
          </p:cNvSpPr>
          <p:nvPr>
            <p:ph type="body" sz="quarter" idx="13"/>
          </p:nvPr>
        </p:nvSpPr>
        <p:spPr>
          <a:xfrm>
            <a:off x="6321552" y="594270"/>
            <a:ext cx="4270248" cy="704087"/>
          </a:xfrm>
        </p:spPr>
        <p:txBody>
          <a:bodyPr>
            <a:noAutofit/>
          </a:bodyPr>
          <a:lstStyle/>
          <a:p>
            <a:r>
              <a:rPr lang="en-US" sz="2400" u="sng" dirty="0">
                <a:hlinkClick r:id="rId5"/>
              </a:rPr>
              <a:t>Click to access All in the Mind</a:t>
            </a:r>
            <a:endParaRPr lang="en-GB" sz="2400" dirty="0"/>
          </a:p>
        </p:txBody>
      </p:sp>
    </p:spTree>
    <p:extLst>
      <p:ext uri="{BB962C8B-B14F-4D97-AF65-F5344CB8AC3E}">
        <p14:creationId xmlns:p14="http://schemas.microsoft.com/office/powerpoint/2010/main" val="1125672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48500AD-4392-429F-A262-D075E10D285B}"/>
              </a:ext>
            </a:extLst>
          </p:cNvPr>
          <p:cNvPicPr>
            <a:picLocks noChangeAspect="1"/>
          </p:cNvPicPr>
          <p:nvPr/>
        </p:nvPicPr>
        <p:blipFill>
          <a:blip r:embed="rId2"/>
          <a:stretch>
            <a:fillRect/>
          </a:stretch>
        </p:blipFill>
        <p:spPr>
          <a:xfrm>
            <a:off x="733310" y="349518"/>
            <a:ext cx="4177018" cy="2317482"/>
          </a:xfrm>
          <a:prstGeom prst="rect">
            <a:avLst/>
          </a:prstGeom>
        </p:spPr>
      </p:pic>
      <p:sp>
        <p:nvSpPr>
          <p:cNvPr id="4" name="Text Placeholder 3">
            <a:extLst>
              <a:ext uri="{FF2B5EF4-FFF2-40B4-BE49-F238E27FC236}">
                <a16:creationId xmlns:a16="http://schemas.microsoft.com/office/drawing/2014/main" id="{8DA65A3A-A90E-4D47-911E-83BC2BAF6178}"/>
              </a:ext>
            </a:extLst>
          </p:cNvPr>
          <p:cNvSpPr>
            <a:spLocks noGrp="1"/>
          </p:cNvSpPr>
          <p:nvPr>
            <p:ph type="body" sz="half" idx="2"/>
          </p:nvPr>
        </p:nvSpPr>
        <p:spPr>
          <a:xfrm>
            <a:off x="575733" y="3048000"/>
            <a:ext cx="5080000" cy="3153678"/>
          </a:xfrm>
        </p:spPr>
        <p:txBody>
          <a:bodyPr>
            <a:normAutofit fontScale="92500" lnSpcReduction="10000"/>
          </a:bodyPr>
          <a:lstStyle/>
          <a:p>
            <a:pPr algn="l" fontAlgn="base"/>
            <a:r>
              <a:rPr lang="en-GB" sz="2000" b="1" dirty="0">
                <a:solidFill>
                  <a:srgbClr val="002060"/>
                </a:solidFill>
                <a:latin typeface="Gill Sans MT" panose="020B0502020104020203" pitchFamily="34" charset="0"/>
              </a:rPr>
              <a:t>What are MOOCs?</a:t>
            </a:r>
            <a:r>
              <a:rPr lang="en-GB" sz="2000" dirty="0">
                <a:solidFill>
                  <a:srgbClr val="002060"/>
                </a:solidFill>
                <a:latin typeface="Gill Sans MT" panose="020B0502020104020203" pitchFamily="34" charset="0"/>
              </a:rPr>
              <a:t> </a:t>
            </a:r>
            <a:r>
              <a:rPr lang="en-US" sz="2000" dirty="0">
                <a:latin typeface="Gill Sans MT" panose="020B0502020104020203" pitchFamily="34" charset="0"/>
              </a:rPr>
              <a:t>​</a:t>
            </a:r>
            <a:endParaRPr lang="en-US" sz="2000" dirty="0">
              <a:latin typeface="Segoe UI" panose="020B0502040204020203" pitchFamily="34" charset="0"/>
            </a:endParaRPr>
          </a:p>
          <a:p>
            <a:pPr algn="l" fontAlgn="base"/>
            <a:r>
              <a:rPr lang="en-GB" sz="2000" dirty="0">
                <a:solidFill>
                  <a:srgbClr val="002060"/>
                </a:solidFill>
                <a:latin typeface="Gill Sans MT" panose="020B0502020104020203" pitchFamily="34" charset="0"/>
              </a:rPr>
              <a:t>MOOCs are courses delivered online and are accessible to all for free. </a:t>
            </a:r>
            <a:r>
              <a:rPr lang="en-US" sz="2000" dirty="0">
                <a:latin typeface="Gill Sans MT" panose="020B0502020104020203" pitchFamily="34" charset="0"/>
              </a:rPr>
              <a:t>​</a:t>
            </a:r>
            <a:endParaRPr lang="en-GB" sz="2000" dirty="0">
              <a:latin typeface="Segoe UI" panose="020B0502040204020203" pitchFamily="34" charset="0"/>
            </a:endParaRPr>
          </a:p>
          <a:p>
            <a:pPr algn="l" fontAlgn="base"/>
            <a:r>
              <a:rPr lang="en-GB" sz="2000" dirty="0">
                <a:solidFill>
                  <a:srgbClr val="002060"/>
                </a:solidFill>
                <a:latin typeface="Gill Sans MT" panose="020B0502020104020203" pitchFamily="34" charset="0"/>
              </a:rPr>
              <a:t>MOOCs typically comprise video lessons, readings, assessments, quizzes and discussion forums. </a:t>
            </a:r>
            <a:r>
              <a:rPr lang="en-US" sz="2000" dirty="0">
                <a:latin typeface="Gill Sans MT" panose="020B0502020104020203" pitchFamily="34" charset="0"/>
              </a:rPr>
              <a:t>​</a:t>
            </a:r>
            <a:endParaRPr lang="en-US" sz="2000" dirty="0">
              <a:latin typeface="Segoe UI" panose="020B0502040204020203" pitchFamily="34" charset="0"/>
            </a:endParaRPr>
          </a:p>
          <a:p>
            <a:pPr algn="l" fontAlgn="base"/>
            <a:r>
              <a:rPr lang="en-US" sz="2000" dirty="0">
                <a:solidFill>
                  <a:srgbClr val="002060"/>
                </a:solidFill>
                <a:latin typeface="Gill Sans MT" panose="020B0502020104020203" pitchFamily="34" charset="0"/>
              </a:rPr>
              <a:t>Explore for yourself at:</a:t>
            </a:r>
            <a:r>
              <a:rPr lang="en-US" sz="2000" dirty="0">
                <a:latin typeface="Gill Sans MT" panose="020B0502020104020203" pitchFamily="34" charset="0"/>
              </a:rPr>
              <a:t>​</a:t>
            </a:r>
            <a:endParaRPr lang="en-US" sz="2000" dirty="0">
              <a:latin typeface="Segoe UI" panose="020B0502040204020203" pitchFamily="34" charset="0"/>
            </a:endParaRPr>
          </a:p>
          <a:p>
            <a:pPr algn="l" fontAlgn="base"/>
            <a:r>
              <a:rPr lang="en-GB" sz="2000" u="sng" dirty="0">
                <a:solidFill>
                  <a:srgbClr val="00B0F0"/>
                </a:solidFill>
                <a:latin typeface="Gill Sans MT" panose="020B0502020104020203" pitchFamily="34" charset="0"/>
                <a:hlinkClick r:id="rId3">
                  <a:extLst>
                    <a:ext uri="{A12FA001-AC4F-418D-AE19-62706E023703}">
                      <ahyp:hlinkClr xmlns:ahyp="http://schemas.microsoft.com/office/drawing/2018/hyperlinkcolor" xmlns="" val="tx"/>
                    </a:ext>
                  </a:extLst>
                </a:hlinkClick>
              </a:rPr>
              <a:t>www.futurelearn.com</a:t>
            </a:r>
            <a:r>
              <a:rPr lang="en-GB" sz="2000" dirty="0">
                <a:latin typeface="Gill Sans MT" panose="020B0502020104020203" pitchFamily="34" charset="0"/>
              </a:rPr>
              <a:t> </a:t>
            </a:r>
            <a:r>
              <a:rPr lang="en-US" sz="2000" dirty="0">
                <a:latin typeface="Gill Sans MT" panose="020B0502020104020203" pitchFamily="34" charset="0"/>
              </a:rPr>
              <a:t>​</a:t>
            </a:r>
            <a:endParaRPr lang="en-US" sz="2000" dirty="0">
              <a:latin typeface="Segoe UI" panose="020B0502040204020203" pitchFamily="34" charset="0"/>
            </a:endParaRPr>
          </a:p>
          <a:p>
            <a:pPr algn="l" fontAlgn="base"/>
            <a:r>
              <a:rPr lang="en-GB" sz="2000" u="sng" dirty="0">
                <a:solidFill>
                  <a:srgbClr val="00B0F0"/>
                </a:solidFill>
                <a:latin typeface="Gill Sans MT" panose="020B0502020104020203" pitchFamily="34" charset="0"/>
                <a:hlinkClick r:id="rId4">
                  <a:extLst>
                    <a:ext uri="{A12FA001-AC4F-418D-AE19-62706E023703}">
                      <ahyp:hlinkClr xmlns:ahyp="http://schemas.microsoft.com/office/drawing/2018/hyperlinkcolor" xmlns="" val="tx"/>
                    </a:ext>
                  </a:extLst>
                </a:hlinkClick>
              </a:rPr>
              <a:t>www.classcentral.com</a:t>
            </a:r>
            <a:r>
              <a:rPr lang="en-GB" sz="2000" dirty="0">
                <a:latin typeface="Gill Sans MT" panose="020B0502020104020203" pitchFamily="34" charset="0"/>
              </a:rPr>
              <a:t> </a:t>
            </a:r>
            <a:endParaRPr lang="en-US" sz="2000" dirty="0">
              <a:latin typeface="Segoe UI" panose="020B0502040204020203" pitchFamily="34" charset="0"/>
            </a:endParaRPr>
          </a:p>
          <a:p>
            <a:endParaRPr lang="en-GB" dirty="0"/>
          </a:p>
        </p:txBody>
      </p:sp>
      <p:graphicFrame>
        <p:nvGraphicFramePr>
          <p:cNvPr id="8" name="Content Placeholder 7">
            <a:extLst>
              <a:ext uri="{FF2B5EF4-FFF2-40B4-BE49-F238E27FC236}">
                <a16:creationId xmlns:a16="http://schemas.microsoft.com/office/drawing/2014/main" id="{90E8DF62-0461-45CE-B009-BE946BB4D563}"/>
              </a:ext>
            </a:extLst>
          </p:cNvPr>
          <p:cNvGraphicFramePr>
            <a:graphicFrameLocks noGrp="1"/>
          </p:cNvGraphicFramePr>
          <p:nvPr>
            <p:ph idx="1"/>
            <p:extLst>
              <p:ext uri="{D42A27DB-BD31-4B8C-83A1-F6EECF244321}">
                <p14:modId xmlns:p14="http://schemas.microsoft.com/office/powerpoint/2010/main" val="159378976"/>
              </p:ext>
            </p:extLst>
          </p:nvPr>
        </p:nvGraphicFramePr>
        <p:xfrm>
          <a:off x="6362700" y="349518"/>
          <a:ext cx="5829300" cy="5852160"/>
        </p:xfrm>
        <a:graphic>
          <a:graphicData uri="http://schemas.openxmlformats.org/drawingml/2006/table">
            <a:tbl>
              <a:tblPr firstRow="1" bandRow="1">
                <a:tableStyleId>{5C22544A-7EE6-4342-B048-85BDC9FD1C3A}</a:tableStyleId>
              </a:tblPr>
              <a:tblGrid>
                <a:gridCol w="2914650">
                  <a:extLst>
                    <a:ext uri="{9D8B030D-6E8A-4147-A177-3AD203B41FA5}">
                      <a16:colId xmlns:a16="http://schemas.microsoft.com/office/drawing/2014/main" val="2995980905"/>
                    </a:ext>
                  </a:extLst>
                </a:gridCol>
                <a:gridCol w="2914650">
                  <a:extLst>
                    <a:ext uri="{9D8B030D-6E8A-4147-A177-3AD203B41FA5}">
                      <a16:colId xmlns:a16="http://schemas.microsoft.com/office/drawing/2014/main" val="864003087"/>
                    </a:ext>
                  </a:extLst>
                </a:gridCol>
              </a:tblGrid>
              <a:tr h="4939091">
                <a:tc>
                  <a:txBody>
                    <a:bodyPr/>
                    <a:lstStyle/>
                    <a:p>
                      <a:pPr algn="l" rtl="0" fontAlgn="auto"/>
                      <a:r>
                        <a:rPr lang="en-GB" b="0" i="0" u="sng" strike="noStrike">
                          <a:solidFill>
                            <a:srgbClr val="00B0F0"/>
                          </a:solidFill>
                          <a:effectLst/>
                          <a:latin typeface="Calibri" panose="020F0502020204030204" pitchFamily="34" charset="0"/>
                          <a:hlinkClick r:id="rId5"/>
                        </a:rPr>
                        <a:t>Psychology &amp; Mental Health: Beyond nature and Nurture</a:t>
                      </a:r>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latin typeface="Gill Sans MT" panose="020B0502020104020203" pitchFamily="34" charset="0"/>
                      </a:endParaRPr>
                    </a:p>
                    <a:p>
                      <a:pPr algn="l" rtl="0" fontAlgn="base"/>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u="sng" strike="noStrike">
                          <a:solidFill>
                            <a:srgbClr val="00B0F0"/>
                          </a:solidFill>
                          <a:effectLst/>
                          <a:latin typeface="Calibri" panose="020F0502020204030204" pitchFamily="34" charset="0"/>
                          <a:hlinkClick r:id="rId6"/>
                        </a:rPr>
                        <a:t>Introduction to Psychology: The History and Science of Psychology</a:t>
                      </a:r>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u="sng" strike="noStrike">
                          <a:solidFill>
                            <a:srgbClr val="00B0F0"/>
                          </a:solidFill>
                          <a:effectLst/>
                          <a:latin typeface="Calibri" panose="020F0502020204030204" pitchFamily="34" charset="0"/>
                          <a:hlinkClick r:id="rId7"/>
                        </a:rPr>
                        <a:t>Introduction to Cognitive Psychology: An Experimental Science</a:t>
                      </a:r>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u="sng" strike="noStrike">
                          <a:solidFill>
                            <a:srgbClr val="00B0F0"/>
                          </a:solidFill>
                          <a:effectLst/>
                          <a:latin typeface="Calibri" panose="020F0502020204030204" pitchFamily="34" charset="0"/>
                          <a:hlinkClick r:id="rId8"/>
                        </a:rPr>
                        <a:t>Young People and Their Mental Health</a:t>
                      </a:r>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u="sng" strike="noStrike">
                          <a:solidFill>
                            <a:srgbClr val="00B0F0"/>
                          </a:solidFill>
                          <a:effectLst/>
                          <a:latin typeface="Calibri" panose="020F0502020204030204" pitchFamily="34" charset="0"/>
                          <a:hlinkClick r:id="rId8"/>
                        </a:rPr>
                        <a:t>Managing Mental Health and Stress</a:t>
                      </a:r>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a:solidFill>
                            <a:srgbClr val="FFFFFF"/>
                          </a:solidFill>
                          <a:effectLst/>
                          <a:latin typeface="Calibri" panose="020F0502020204030204" pitchFamily="34" charset="0"/>
                        </a:rPr>
                        <a:t> </a:t>
                      </a:r>
                      <a:r>
                        <a:rPr lang="en-GB" b="1" i="0">
                          <a:solidFill>
                            <a:srgbClr val="FFFFFF"/>
                          </a:solidFill>
                          <a:effectLst/>
                          <a:latin typeface="Calibri" panose="020F0502020204030204" pitchFamily="34" charset="0"/>
                        </a:rPr>
                        <a:t>​</a:t>
                      </a:r>
                      <a:endParaRPr lang="en-GB" b="1" i="0">
                        <a:solidFill>
                          <a:srgbClr val="FFFFFF"/>
                        </a:solidFill>
                        <a:effectLst/>
                      </a:endParaRPr>
                    </a:p>
                    <a:p>
                      <a:pPr algn="l" rtl="0" fontAlgn="base"/>
                      <a:r>
                        <a:rPr lang="en-GB" b="0" i="0" u="sng" strike="noStrike">
                          <a:solidFill>
                            <a:srgbClr val="00B0F0"/>
                          </a:solidFill>
                          <a:effectLst/>
                          <a:latin typeface="Gill Sans MT" panose="020B0502020104020203" pitchFamily="34" charset="0"/>
                          <a:hlinkClick r:id="rId9"/>
                        </a:rPr>
                        <a:t>Forensic Psychology: Witness Investigation</a:t>
                      </a:r>
                      <a:r>
                        <a:rPr lang="en-GB" b="0" i="0" u="none" strike="noStrike">
                          <a:solidFill>
                            <a:srgbClr val="FFFFFF"/>
                          </a:solidFill>
                          <a:effectLst/>
                          <a:latin typeface="Gill Sans MT" panose="020B0502020104020203" pitchFamily="34" charset="0"/>
                        </a:rPr>
                        <a:t> </a:t>
                      </a:r>
                      <a:r>
                        <a:rPr lang="en-GB" b="1" i="0">
                          <a:solidFill>
                            <a:srgbClr val="FFFFFF"/>
                          </a:solidFill>
                          <a:effectLst/>
                          <a:latin typeface="Gill Sans MT" panose="020B0502020104020203" pitchFamily="34" charset="0"/>
                        </a:rPr>
                        <a:t>​</a:t>
                      </a:r>
                      <a:endParaRPr lang="en-GB" b="1" i="0">
                        <a:solidFill>
                          <a:srgbClr val="FFFFFF"/>
                        </a:solidFill>
                        <a:effectLst/>
                      </a:endParaRPr>
                    </a:p>
                  </a:txBody>
                  <a:tcPr/>
                </a:tc>
                <a:tc>
                  <a:txBody>
                    <a:bodyPr/>
                    <a:lstStyle/>
                    <a:p>
                      <a:pPr algn="l" rtl="0" fontAlgn="base"/>
                      <a:r>
                        <a:rPr lang="en-GB" b="0" i="0" dirty="0">
                          <a:solidFill>
                            <a:srgbClr val="FFFFFF"/>
                          </a:solidFill>
                          <a:effectLst/>
                          <a:latin typeface="Calibri" panose="020F0502020204030204" pitchFamily="34" charset="0"/>
                        </a:rPr>
                        <a:t>University of Liverpool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(3 hrs x 6 weeks)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Monash University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(6 hrs x 2 weeks)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University of York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(4 hrs x 3 weeks)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University of Cambridge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(2 hrs x 5 weeks)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Coventry University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(3 hrs x 2 weeks) </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Open University</a:t>
                      </a:r>
                      <a:r>
                        <a:rPr lang="en-GB" b="1" i="0" dirty="0">
                          <a:solidFill>
                            <a:srgbClr val="FFFFFF"/>
                          </a:solidFill>
                          <a:effectLst/>
                          <a:latin typeface="Calibri" panose="020F0502020204030204" pitchFamily="34" charset="0"/>
                        </a:rPr>
                        <a:t>​</a:t>
                      </a:r>
                      <a:endParaRPr lang="en-GB" b="1" i="0" dirty="0">
                        <a:solidFill>
                          <a:srgbClr val="FFFFFF"/>
                        </a:solidFill>
                        <a:effectLst/>
                      </a:endParaRPr>
                    </a:p>
                    <a:p>
                      <a:pPr algn="l" rtl="0" fontAlgn="base"/>
                      <a:r>
                        <a:rPr lang="en-GB" b="0" i="0" dirty="0">
                          <a:solidFill>
                            <a:srgbClr val="FFFFFF"/>
                          </a:solidFill>
                          <a:effectLst/>
                          <a:latin typeface="Calibri" panose="020F0502020204030204" pitchFamily="34" charset="0"/>
                        </a:rPr>
                        <a:t>(3 hrs x 8 weeks)</a:t>
                      </a:r>
                      <a:r>
                        <a:rPr lang="en-GB" b="1" i="0" dirty="0">
                          <a:solidFill>
                            <a:srgbClr val="FFFFFF"/>
                          </a:solidFill>
                          <a:effectLst/>
                          <a:latin typeface="Calibri" panose="020F0502020204030204" pitchFamily="34" charset="0"/>
                        </a:rPr>
                        <a:t>​</a:t>
                      </a:r>
                      <a:endParaRPr lang="en-GB" b="1" i="0" dirty="0">
                        <a:solidFill>
                          <a:srgbClr val="FFFFFF"/>
                        </a:solidFill>
                        <a:effectLst/>
                      </a:endParaRPr>
                    </a:p>
                  </a:txBody>
                  <a:tcPr/>
                </a:tc>
                <a:extLst>
                  <a:ext uri="{0D108BD9-81ED-4DB2-BD59-A6C34878D82A}">
                    <a16:rowId xmlns:a16="http://schemas.microsoft.com/office/drawing/2014/main" val="3363493372"/>
                  </a:ext>
                </a:extLst>
              </a:tr>
            </a:tbl>
          </a:graphicData>
        </a:graphic>
      </p:graphicFrame>
    </p:spTree>
    <p:extLst>
      <p:ext uri="{BB962C8B-B14F-4D97-AF65-F5344CB8AC3E}">
        <p14:creationId xmlns:p14="http://schemas.microsoft.com/office/powerpoint/2010/main" val="921591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19207E1-C294-424E-B36A-DAF39010E504}"/>
              </a:ext>
            </a:extLst>
          </p:cNvPr>
          <p:cNvPicPr>
            <a:picLocks noGrp="1" noChangeAspect="1"/>
          </p:cNvPicPr>
          <p:nvPr>
            <p:ph idx="1"/>
          </p:nvPr>
        </p:nvPicPr>
        <p:blipFill>
          <a:blip r:embed="rId2"/>
          <a:stretch>
            <a:fillRect/>
          </a:stretch>
        </p:blipFill>
        <p:spPr>
          <a:xfrm>
            <a:off x="6897511" y="1070467"/>
            <a:ext cx="4098625" cy="4303044"/>
          </a:xfrm>
          <a:prstGeom prst="rect">
            <a:avLst/>
          </a:prstGeom>
        </p:spPr>
      </p:pic>
      <p:sp>
        <p:nvSpPr>
          <p:cNvPr id="4" name="Text Placeholder 3">
            <a:extLst>
              <a:ext uri="{FF2B5EF4-FFF2-40B4-BE49-F238E27FC236}">
                <a16:creationId xmlns:a16="http://schemas.microsoft.com/office/drawing/2014/main" id="{EABA5F5B-081C-470F-B6B6-280E4CBC0370}"/>
              </a:ext>
            </a:extLst>
          </p:cNvPr>
          <p:cNvSpPr>
            <a:spLocks noGrp="1"/>
          </p:cNvSpPr>
          <p:nvPr>
            <p:ph type="body" sz="half" idx="2"/>
          </p:nvPr>
        </p:nvSpPr>
        <p:spPr>
          <a:xfrm>
            <a:off x="191910" y="1766274"/>
            <a:ext cx="5723467" cy="2194036"/>
          </a:xfrm>
        </p:spPr>
        <p:txBody>
          <a:bodyPr>
            <a:noAutofit/>
          </a:bodyPr>
          <a:lstStyle/>
          <a:p>
            <a:r>
              <a:rPr lang="en-GB" sz="2400" cap="all" dirty="0">
                <a:latin typeface="Gill Sans MT" panose="020B0502020104020203" pitchFamily="34" charset="0"/>
              </a:rPr>
              <a:t>I HOPE YOU ENJOYED THIS INTRODUCTION TO                        A LEVEL PSYCHOLOGY</a:t>
            </a:r>
            <a:r>
              <a:rPr lang="en-GB" sz="2400" dirty="0">
                <a:solidFill>
                  <a:srgbClr val="000000"/>
                </a:solidFill>
                <a:latin typeface="Gill Sans MT" panose="020B0502020104020203" pitchFamily="34" charset="0"/>
              </a:rPr>
              <a:t>​</a:t>
            </a:r>
            <a:br>
              <a:rPr lang="en-GB" sz="2400" dirty="0">
                <a:solidFill>
                  <a:srgbClr val="000000"/>
                </a:solidFill>
                <a:latin typeface="Gill Sans MT" panose="020B0502020104020203" pitchFamily="34" charset="0"/>
              </a:rPr>
            </a:br>
            <a:r>
              <a:rPr lang="en-GB" sz="2400" dirty="0">
                <a:solidFill>
                  <a:srgbClr val="000000"/>
                </a:solidFill>
                <a:latin typeface="Gill Sans MT" panose="020B0502020104020203" pitchFamily="34" charset="0"/>
              </a:rPr>
              <a:t>​</a:t>
            </a:r>
            <a:br>
              <a:rPr lang="en-GB" sz="2400" dirty="0">
                <a:solidFill>
                  <a:srgbClr val="000000"/>
                </a:solidFill>
                <a:latin typeface="Gill Sans MT" panose="020B0502020104020203" pitchFamily="34" charset="0"/>
              </a:rPr>
            </a:br>
            <a:r>
              <a:rPr lang="en-GB" sz="2400" cap="all" dirty="0">
                <a:latin typeface="Gill Sans MT" panose="020B0502020104020203" pitchFamily="34" charset="0"/>
              </a:rPr>
              <a:t>PLEASE COMPLETE THE ASSOCIATED BOOKLET AS A REFLECTION OF YOUR PARTICIPATION. </a:t>
            </a:r>
            <a:endParaRPr lang="en-GB" sz="2400" dirty="0"/>
          </a:p>
        </p:txBody>
      </p:sp>
    </p:spTree>
    <p:extLst>
      <p:ext uri="{BB962C8B-B14F-4D97-AF65-F5344CB8AC3E}">
        <p14:creationId xmlns:p14="http://schemas.microsoft.com/office/powerpoint/2010/main" val="217509836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otalTime>119</TotalTime>
  <Words>1497</Words>
  <Application>Microsoft Office PowerPoint</Application>
  <PresentationFormat>Widescreen</PresentationFormat>
  <Paragraphs>251</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Gill Sans MT</vt:lpstr>
      <vt:lpstr>Segoe UI</vt:lpstr>
      <vt:lpstr>Times New Roman</vt:lpstr>
      <vt:lpstr>Parcel</vt:lpstr>
      <vt:lpstr>Getting ready for A level Psychology</vt:lpstr>
      <vt:lpstr>The following slides provide a useful introduction to a level psychology at park hall.  Please complete the attached booklet as you go through the slides.</vt:lpstr>
      <vt:lpstr>Course Outline The course covers a range of topics – covered in 3 examinations at the end of year 13.</vt:lpstr>
      <vt:lpstr>What Skills Will learn?</vt:lpstr>
      <vt:lpstr>Skills = Assessment Objectives  Unlike at GCSE –    there is much more emphasis on application (AO2) and evaluation (AO3) of knowledge.</vt:lpstr>
      <vt:lpstr>Psychological Approaches</vt:lpstr>
      <vt:lpstr>               Biopsychology  </vt:lpstr>
      <vt:lpstr>Biopsychology: KEY STUDY</vt:lpstr>
      <vt:lpstr>               behaviourism  </vt:lpstr>
      <vt:lpstr>Behaviourism: KEY STUDY</vt:lpstr>
      <vt:lpstr>  social learning theory  </vt:lpstr>
      <vt:lpstr>Social learning: KEY STUDY</vt:lpstr>
      <vt:lpstr>               cognitive psychology  </vt:lpstr>
      <vt:lpstr>Cognitive psy: KEY STUDY</vt:lpstr>
      <vt:lpstr>               Psychodynamic approach  </vt:lpstr>
      <vt:lpstr>Psychodynamic: KEY STUDY</vt:lpstr>
      <vt:lpstr>               humanistic psychology  </vt:lpstr>
      <vt:lpstr>Humanistic psy: KEY STUDY</vt:lpstr>
      <vt:lpstr>Psychology: A Very Short Introduction Gillian Butler &amp; Freda McManus  the lucifer effect: understanding how good people turn evil Philip zimbardo  mindwatching: Why we behave the way we do hans &amp; Michael eysenck   mistakes were made but not by me carol tavris   the jigsaw man paul britton</vt:lpstr>
      <vt:lpstr>PowerPoint Presentation</vt:lpstr>
      <vt:lpstr>The mind: explained Netflix: narrated by emma stone    crash course psychology youtube: hank green      </vt:lpstr>
      <vt:lpstr> MIND CHANGERS​ BBC SOUNDS PODCAST: CLAUDIA HAMMOND​ ​ (PARTICULARLY EPISODES ON CARL ROGERS, BF SKINNER, ABRAHAM MASLOW, JULIAN ROTTER, ELIZABETH LOFTUS, JOHN WATSON, SOLOMON ASCH, CASE STUDY OF HM, THE HAWTHORNE EFFECT, THE BOBO DOLL, THE STANFORD PRISON EXPERIMENT ​ ​ ​   ALL IN THE MIND​ BBC SOUNDS PODCAST: CLAUDIA HAMMON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ready for A level Psychology</dc:title>
  <dc:creator>Wssc0576</dc:creator>
  <cp:lastModifiedBy>Ian Cornell</cp:lastModifiedBy>
  <cp:revision>17</cp:revision>
  <dcterms:created xsi:type="dcterms:W3CDTF">2020-04-27T17:29:56Z</dcterms:created>
  <dcterms:modified xsi:type="dcterms:W3CDTF">2020-05-01T14:29:35Z</dcterms:modified>
</cp:coreProperties>
</file>