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7" r:id="rId2"/>
    <p:sldId id="313" r:id="rId3"/>
    <p:sldId id="311" r:id="rId4"/>
    <p:sldId id="299" r:id="rId5"/>
    <p:sldId id="301" r:id="rId6"/>
    <p:sldId id="300" r:id="rId7"/>
    <p:sldId id="290" r:id="rId8"/>
    <p:sldId id="310" r:id="rId9"/>
    <p:sldId id="312" r:id="rId10"/>
    <p:sldId id="287" r:id="rId11"/>
    <p:sldId id="274" r:id="rId12"/>
    <p:sldId id="261" r:id="rId13"/>
    <p:sldId id="303" r:id="rId14"/>
    <p:sldId id="306" r:id="rId15"/>
    <p:sldId id="309" r:id="rId1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1" autoAdjust="0"/>
    <p:restoredTop sz="94660"/>
  </p:normalViewPr>
  <p:slideViewPr>
    <p:cSldViewPr snapToGrid="0" showGuides="1">
      <p:cViewPr>
        <p:scale>
          <a:sx n="80" d="100"/>
          <a:sy n="80" d="100"/>
        </p:scale>
        <p:origin x="1866" y="-834"/>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29/04/2020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29/04/2020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futurelearn.com/courses/shakespeare" TargetMode="External"/><Relationship Id="rId2" Type="http://schemas.openxmlformats.org/officeDocument/2006/relationships/hyperlink" Target="https://www.futurelearn.com/courses/screenwriting" TargetMode="Externa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www.classcentral.com/course/physical-theatre-1571"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classcentral.com/course/explore-filmmaking-3001" TargetMode="External"/><Relationship Id="rId2" Type="http://schemas.openxmlformats.org/officeDocument/2006/relationships/hyperlink" Target="https://www.classcentral.com/course/othello-5193" TargetMode="Externa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s://www.classcentral.com/course/much-ado-about-nothing-3005"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uturelearn.com/courses/physical-theatre-exploring-the-sla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www.bbc.co.uk/bitesize/guides/z2hr7ty/revision/1" TargetMode="External"/><Relationship Id="rId3" Type="http://schemas.openxmlformats.org/officeDocument/2006/relationships/hyperlink" Target="https://en.wikipedia.org/wiki/File:BBC_iPlayer_logo.svg" TargetMode="External"/><Relationship Id="rId7"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hyperlink" Target="https://www.bbc.co.uk/bitesize/guides/z27fyrd/revision/1" TargetMode="External"/><Relationship Id="rId3" Type="http://schemas.openxmlformats.org/officeDocument/2006/relationships/hyperlink" Target="https://en.wikipedia.org/wiki/File:BBC_iPlayer_logo.svg" TargetMode="External"/><Relationship Id="rId7"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File:BBC_iPlayer_logo.svg" TargetMode="External"/><Relationship Id="rId7"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cvaughan@parkhall.or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35" y="1270464"/>
            <a:ext cx="6491945" cy="2080775"/>
          </a:xfrm>
        </p:spPr>
        <p:style>
          <a:lnRef idx="2">
            <a:schemeClr val="dk1"/>
          </a:lnRef>
          <a:fillRef idx="1">
            <a:schemeClr val="lt1"/>
          </a:fillRef>
          <a:effectRef idx="0">
            <a:schemeClr val="dk1"/>
          </a:effectRef>
          <a:fontRef idx="minor">
            <a:schemeClr val="dk1"/>
          </a:fontRef>
        </p:style>
        <p:txBody>
          <a:bodyPr>
            <a:normAutofit/>
          </a:bodyPr>
          <a:lstStyle/>
          <a:p>
            <a:pPr algn="ctr"/>
            <a:r>
              <a:rPr lang="en-GB" sz="4400" b="1" dirty="0"/>
              <a:t>Park Hall Academy </a:t>
            </a:r>
            <a:br>
              <a:rPr lang="en-GB" sz="4400" b="1" dirty="0"/>
            </a:br>
            <a:r>
              <a:rPr lang="en-GB" sz="4400" b="1" dirty="0"/>
              <a:t>Transition Booklet: BTEC Performing Arts 2020-21</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6" name="TextBox 5"/>
          <p:cNvSpPr txBox="1"/>
          <p:nvPr/>
        </p:nvSpPr>
        <p:spPr>
          <a:xfrm>
            <a:off x="299900" y="8907242"/>
            <a:ext cx="6297893"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4000" dirty="0"/>
              <a:t>Name:__________________ </a:t>
            </a:r>
          </a:p>
        </p:txBody>
      </p:sp>
      <p:pic>
        <p:nvPicPr>
          <p:cNvPr id="7" name="Picture 6"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89" y="187154"/>
            <a:ext cx="769516" cy="924974"/>
          </a:xfrm>
          <a:prstGeom prst="rect">
            <a:avLst/>
          </a:prstGeom>
        </p:spPr>
      </p:pic>
      <p:pic>
        <p:nvPicPr>
          <p:cNvPr id="8" name="Picture 7" descr="Pearson-BTEC-1024x647.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5805" y="141105"/>
            <a:ext cx="2795076" cy="1005371"/>
          </a:xfrm>
          <a:prstGeom prst="rect">
            <a:avLst/>
          </a:prstGeom>
        </p:spPr>
      </p:pic>
      <p:pic>
        <p:nvPicPr>
          <p:cNvPr id="4" name="Picture 3">
            <a:extLst>
              <a:ext uri="{FF2B5EF4-FFF2-40B4-BE49-F238E27FC236}">
                <a16:creationId xmlns:a16="http://schemas.microsoft.com/office/drawing/2014/main" id="{D849E725-EC97-4C58-8C15-B76039C53232}"/>
              </a:ext>
            </a:extLst>
          </p:cNvPr>
          <p:cNvPicPr>
            <a:picLocks noChangeAspect="1"/>
          </p:cNvPicPr>
          <p:nvPr/>
        </p:nvPicPr>
        <p:blipFill>
          <a:blip r:embed="rId4"/>
          <a:stretch>
            <a:fillRect/>
          </a:stretch>
        </p:blipFill>
        <p:spPr>
          <a:xfrm>
            <a:off x="-1" y="3625394"/>
            <a:ext cx="6858001" cy="4299406"/>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14400"/>
            <a:ext cx="6458702" cy="8743950"/>
          </a:xfrm>
        </p:spPr>
        <p:txBody>
          <a:bodyPr>
            <a:normAutofit fontScale="92500" lnSpcReduction="20000"/>
          </a:bodyPr>
          <a:lstStyle/>
          <a:p>
            <a:pPr marL="0" indent="0">
              <a:buNone/>
            </a:pPr>
            <a:r>
              <a:rPr lang="en-GB" sz="1000" dirty="0"/>
              <a:t>For students with their sights set on a career in the performance industry, a BTEC in Performing Arts is a great choice. The practice-based course aims to provide you with the relevant skills and knowledge that employers value, as well as the confidence to progress into a fulfilling, exciting career in a creative industry. </a:t>
            </a:r>
          </a:p>
          <a:p>
            <a:pPr marL="0" indent="0">
              <a:buNone/>
            </a:pPr>
            <a:r>
              <a:rPr lang="en-US" sz="1100" dirty="0"/>
              <a:t>The </a:t>
            </a:r>
            <a:r>
              <a:rPr lang="en-GB" sz="1100" b="1" dirty="0"/>
              <a:t>Pearson BTEC Level 3 National Extended Certificate in Performing Arts </a:t>
            </a:r>
            <a:r>
              <a:rPr lang="en-US" sz="1100" dirty="0"/>
              <a:t>is equivalent in size to 1 A level and will allow you to progress on to many university degrees.  Please see some examples below: </a:t>
            </a:r>
          </a:p>
          <a:p>
            <a:r>
              <a:rPr lang="en-US" sz="1100" dirty="0"/>
              <a:t>BA (Hons) in Drama and English if taken alongside, for example, A level in English Literature or Language. </a:t>
            </a:r>
          </a:p>
          <a:p>
            <a:r>
              <a:rPr lang="en-US" sz="1100" dirty="0"/>
              <a:t>BA (Hons) in </a:t>
            </a:r>
            <a:r>
              <a:rPr lang="en-GB" sz="1050" dirty="0"/>
              <a:t>Digital Media Design </a:t>
            </a:r>
            <a:r>
              <a:rPr lang="en-US" sz="1100" dirty="0"/>
              <a:t>if taken alongside, for example, a Pearson BTEC Level 3 National Diploma in Media Studies</a:t>
            </a:r>
          </a:p>
          <a:p>
            <a:r>
              <a:rPr lang="en-US" sz="1100" dirty="0"/>
              <a:t>BA (Hons) Drama and History if taken alongside, for example, A level History </a:t>
            </a:r>
          </a:p>
          <a:p>
            <a:r>
              <a:rPr lang="en-US" sz="1100" dirty="0"/>
              <a:t>Everyone taking this qualification will study four units covering the following content areas: </a:t>
            </a:r>
          </a:p>
          <a:p>
            <a:pPr marL="0" indent="0">
              <a:buNone/>
            </a:pPr>
            <a:r>
              <a:rPr lang="en-GB" sz="1400" dirty="0"/>
              <a:t>During unit one, </a:t>
            </a:r>
            <a:r>
              <a:rPr lang="en-GB" sz="1400" b="1" dirty="0"/>
              <a:t>Investigating Practitioners’ Work, </a:t>
            </a:r>
            <a:r>
              <a:rPr lang="en-GB" sz="1400" dirty="0"/>
              <a:t>you will focus on:</a:t>
            </a:r>
            <a:endParaRPr lang="en-GB" sz="1100" dirty="0"/>
          </a:p>
          <a:p>
            <a:r>
              <a:rPr lang="en-GB" sz="1050" dirty="0"/>
              <a:t>Developing skills that allow you to investigate the work of influential performing arts practitioners. You will identify the contextual factors that influence their work and critically analyse key information, such as creative intentions, performance, production and repertoire in order to develop and communicate independent judgements. To complete the assessment tasks within this unit, you will need to draw on your learning from across your programme. This unit will give you skills in research, critical analysis and extended writing that will support your progress to higher education. As a performing arts practitioner you will need to have a good understanding of the work of influential practitioners to inform your own work and professional practice</a:t>
            </a:r>
          </a:p>
          <a:p>
            <a:r>
              <a:rPr lang="en-GB" sz="1050" dirty="0">
                <a:solidFill>
                  <a:srgbClr val="00B050"/>
                </a:solidFill>
              </a:rPr>
              <a:t>Unit 1 will be assessed through a task, which will be set by Pearson. You will need to use your understanding of the contextual factors that influence the practitioners’ work and creative intentions, and your ability to critically analyse work and make connections to the theme through communication of independent judgements. You will research and analyse the work of performing arts practitioners in response to a given brief.</a:t>
            </a:r>
          </a:p>
          <a:p>
            <a:r>
              <a:rPr lang="en-GB" sz="1400" dirty="0"/>
              <a:t>During unit two, </a:t>
            </a:r>
            <a:r>
              <a:rPr lang="en-GB" sz="1400" b="1" dirty="0"/>
              <a:t>Developing Skills and Techniques for Live Performance, </a:t>
            </a:r>
            <a:r>
              <a:rPr lang="en-GB" sz="1400" dirty="0"/>
              <a:t>you will focus on:</a:t>
            </a:r>
          </a:p>
          <a:p>
            <a:r>
              <a:rPr lang="en-GB" sz="1050" dirty="0"/>
              <a:t>This unit serves as an induction into the performing arts where you will develop the appropriate skills and techniques in one or more of the performance disciplines of acting, dance, musical theatre, physical theatre and variety/popular entertainment. You will participate in regular workshops, classes and exercises where you will acquire, practise and develop the necessary technical, practical and interpretative performance skills to help you succeed when performing live to an audience. You will consider the nature, skills and attributes of the performer’s role in your chosen discipline. You will work with existing performance works, analysing and interpreting the material in order to understand and apply the relevant skills and techniques appropriate to the style. In practical classes you will demonstrate the discipline, focus and commitment the role of the performer requires. Ongoing review and evaluation will allow you to monitor your progress and set targets for the development of your performance skills.</a:t>
            </a:r>
          </a:p>
          <a:p>
            <a:r>
              <a:rPr lang="en-GB" sz="1100" dirty="0">
                <a:solidFill>
                  <a:srgbClr val="00B050"/>
                </a:solidFill>
              </a:rPr>
              <a:t>This unit is assessed by series of assignments set at school. You will provide practice assignments to help you prepare for the final assessment. You will need to check that your work first meets all the pass criteria before moving on to merit and then finally distinction criteria. </a:t>
            </a:r>
          </a:p>
          <a:p>
            <a:pPr marL="0" indent="0">
              <a:buNone/>
            </a:pPr>
            <a:r>
              <a:rPr lang="en-GB" sz="1400" dirty="0"/>
              <a:t>During unit three, </a:t>
            </a:r>
            <a:r>
              <a:rPr lang="en-GB" sz="1400" b="1" dirty="0"/>
              <a:t>Group Performance Workshop, </a:t>
            </a:r>
            <a:r>
              <a:rPr lang="en-GB" sz="1400" dirty="0"/>
              <a:t>you will focus on:</a:t>
            </a:r>
          </a:p>
          <a:p>
            <a:r>
              <a:rPr lang="en-GB" sz="1050" dirty="0" err="1"/>
              <a:t>Learrnign</a:t>
            </a:r>
            <a:r>
              <a:rPr lang="en-GB" sz="1050" dirty="0"/>
              <a:t> how to respond to a given stimulus as part of a group, using research, discussion and practical exploration to develop performance material and later present an informal presentation of the work to an invited audience. As a member of a team, you will contribute to the creative development and rehearsal process, shaping and refining the work and applying performance and teamwork skills. You will share responsibility for creative decisions regarding the nature and direction of the intended performance, and your individual contribution will reflect your own skills through the group’s interests and ideas. The workshop performance will be an opportunity to try out the work before an audience to invite discussion and evaluation of its potential. The work may be in a single discipline or combine elements of dance, acting, musical theatre and variety. You will reflect on the development process, considering the success and potential of the work for further development, as well as evaluating your own contribution to the process and the product. To complete the assessment tasks within this unit, you will need to draw on your learning from across your programme. </a:t>
            </a:r>
          </a:p>
          <a:p>
            <a:r>
              <a:rPr lang="en-GB" sz="1100" dirty="0">
                <a:solidFill>
                  <a:srgbClr val="00B050"/>
                </a:solidFill>
              </a:rPr>
              <a:t>For assessment, you will be given a stimulus to create performance material. In groups that consist of a minimum of three and a maximum of seven members, you will respond to the stimulus and develop the performance workshop for an invited audience. You will submit a digital process log completed at four milestone stages during the development process, responding to prompts provided by Pearson, and a video recording of the group workshop performance, between 10 and 20 minutes in duration.</a:t>
            </a:r>
          </a:p>
          <a:p>
            <a:pPr marL="0" indent="0">
              <a:buNone/>
            </a:pPr>
            <a:r>
              <a:rPr lang="en-GB" sz="1400" dirty="0"/>
              <a:t>During unit 27, </a:t>
            </a:r>
            <a:r>
              <a:rPr lang="en-GB" sz="1400" b="1" dirty="0"/>
              <a:t>Musical Theatre Techniques</a:t>
            </a:r>
            <a:r>
              <a:rPr lang="en-GB" sz="1400" dirty="0"/>
              <a:t>, you will focus on: </a:t>
            </a:r>
          </a:p>
          <a:p>
            <a:r>
              <a:rPr lang="en-GB" sz="1000" dirty="0"/>
              <a:t>In this unit, you will develop the skills required to be a musical theatre performer by participating in technique classes, rehearsals and final performance. By learning about the key features of musical theatre performance you will develop an understanding of the skills and techniques required to create a successful performance. You will reflect on your progress as you develop skills and techniques in acting, singing and dance, setting targets and reviewing your progress. </a:t>
            </a:r>
          </a:p>
          <a:p>
            <a:r>
              <a:rPr lang="en-GB" sz="1100" dirty="0">
                <a:solidFill>
                  <a:srgbClr val="00B050"/>
                </a:solidFill>
              </a:rPr>
              <a:t>This unit is assessed by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200" dirty="0"/>
          </a:p>
          <a:p>
            <a:pPr marL="0" indent="0">
              <a:buNone/>
            </a:pPr>
            <a:endParaRPr lang="en-GB" sz="1200" dirty="0">
              <a:solidFill>
                <a:srgbClr val="008000"/>
              </a:solidFill>
            </a:endParaRPr>
          </a:p>
          <a:p>
            <a:pPr marL="0" indent="0">
              <a:buNone/>
            </a:pPr>
            <a:endParaRPr lang="en-GB" sz="900" dirty="0">
              <a:solidFill>
                <a:srgbClr val="008000"/>
              </a:solidFill>
            </a:endParaRPr>
          </a:p>
          <a:p>
            <a:endParaRPr lang="en-GB" sz="900" dirty="0"/>
          </a:p>
          <a:p>
            <a:endParaRPr lang="en-GB" sz="1100" dirty="0">
              <a:solidFill>
                <a:srgbClr val="00B05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5" name="Picture 4"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236" y="134239"/>
            <a:ext cx="593104" cy="712923"/>
          </a:xfrm>
          <a:prstGeom prst="rect">
            <a:avLst/>
          </a:prstGeom>
        </p:spPr>
      </p:pic>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4830" y="163173"/>
            <a:ext cx="593104" cy="712923"/>
          </a:xfrm>
          <a:prstGeom prst="rect">
            <a:avLst/>
          </a:prstGeom>
        </p:spPr>
      </p:pic>
    </p:spTree>
    <p:extLst>
      <p:ext uri="{BB962C8B-B14F-4D97-AF65-F5344CB8AC3E}">
        <p14:creationId xmlns:p14="http://schemas.microsoft.com/office/powerpoint/2010/main" val="2871397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F1D09-897F-4C56-956A-95C0C883830B}"/>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8E903B3-7707-4045-BD31-A0398DF8962E}"/>
              </a:ext>
            </a:extLst>
          </p:cNvPr>
          <p:cNvPicPr>
            <a:picLocks noGrp="1" noChangeAspect="1"/>
          </p:cNvPicPr>
          <p:nvPr>
            <p:ph idx="1"/>
          </p:nvPr>
        </p:nvPicPr>
        <p:blipFill rotWithShape="1">
          <a:blip r:embed="rId2"/>
          <a:srcRect l="35694" t="18039" r="35558" b="9121"/>
          <a:stretch/>
        </p:blipFill>
        <p:spPr>
          <a:xfrm>
            <a:off x="0" y="1"/>
            <a:ext cx="6858000" cy="9906000"/>
          </a:xfrm>
          <a:prstGeom prst="rect">
            <a:avLst/>
          </a:prstGeom>
        </p:spPr>
      </p:pic>
      <p:sp>
        <p:nvSpPr>
          <p:cNvPr id="4" name="Slide Number Placeholder 3">
            <a:extLst>
              <a:ext uri="{FF2B5EF4-FFF2-40B4-BE49-F238E27FC236}">
                <a16:creationId xmlns:a16="http://schemas.microsoft.com/office/drawing/2014/main" id="{77F26866-8F59-4C0F-BE6A-B02936C999BB}"/>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1103782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623" y="527405"/>
            <a:ext cx="5045371" cy="671986"/>
          </a:xfrm>
        </p:spPr>
        <p:txBody>
          <a:bodyPr>
            <a:normAutofit fontScale="90000"/>
          </a:bodyPr>
          <a:lstStyle/>
          <a:p>
            <a:r>
              <a:rPr lang="en-US" sz="2800" dirty="0"/>
              <a:t>Performing Arts FREE Online Courses </a:t>
            </a:r>
          </a:p>
        </p:txBody>
      </p:sp>
      <p:sp>
        <p:nvSpPr>
          <p:cNvPr id="3" name="Content Placeholder 2"/>
          <p:cNvSpPr>
            <a:spLocks noGrp="1"/>
          </p:cNvSpPr>
          <p:nvPr>
            <p:ph idx="1"/>
          </p:nvPr>
        </p:nvSpPr>
        <p:spPr>
          <a:xfrm>
            <a:off x="453847" y="1314157"/>
            <a:ext cx="5915025"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Performing Arts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4</a:t>
            </a:fld>
            <a:endParaRPr lang="en-GB"/>
          </a:p>
        </p:txBody>
      </p:sp>
      <p:graphicFrame>
        <p:nvGraphicFramePr>
          <p:cNvPr id="6" name="Table 5"/>
          <p:cNvGraphicFramePr>
            <a:graphicFrameLocks noGrp="1"/>
          </p:cNvGraphicFramePr>
          <p:nvPr/>
        </p:nvGraphicFramePr>
        <p:xfrm>
          <a:off x="190375" y="2247247"/>
          <a:ext cx="6513264" cy="7044237"/>
        </p:xfrm>
        <a:graphic>
          <a:graphicData uri="http://schemas.openxmlformats.org/drawingml/2006/table">
            <a:tbl>
              <a:tblPr firstRow="1" bandRow="1">
                <a:tableStyleId>{5940675A-B579-460E-94D1-54222C63F5DA}</a:tableStyleId>
              </a:tblPr>
              <a:tblGrid>
                <a:gridCol w="1546985">
                  <a:extLst>
                    <a:ext uri="{9D8B030D-6E8A-4147-A177-3AD203B41FA5}">
                      <a16:colId xmlns:a16="http://schemas.microsoft.com/office/drawing/2014/main" val="20000"/>
                    </a:ext>
                  </a:extLst>
                </a:gridCol>
                <a:gridCol w="2193085">
                  <a:extLst>
                    <a:ext uri="{9D8B030D-6E8A-4147-A177-3AD203B41FA5}">
                      <a16:colId xmlns:a16="http://schemas.microsoft.com/office/drawing/2014/main" val="20001"/>
                    </a:ext>
                  </a:extLst>
                </a:gridCol>
                <a:gridCol w="1144878">
                  <a:extLst>
                    <a:ext uri="{9D8B030D-6E8A-4147-A177-3AD203B41FA5}">
                      <a16:colId xmlns:a16="http://schemas.microsoft.com/office/drawing/2014/main" val="20002"/>
                    </a:ext>
                  </a:extLst>
                </a:gridCol>
                <a:gridCol w="1628316">
                  <a:extLst>
                    <a:ext uri="{9D8B030D-6E8A-4147-A177-3AD203B41FA5}">
                      <a16:colId xmlns:a16="http://schemas.microsoft.com/office/drawing/2014/main" val="20003"/>
                    </a:ext>
                  </a:extLst>
                </a:gridCol>
              </a:tblGrid>
              <a:tr h="209789">
                <a:tc>
                  <a:txBody>
                    <a:bodyPr/>
                    <a:lstStyle/>
                    <a:p>
                      <a:pPr>
                        <a:lnSpc>
                          <a:spcPct val="107000"/>
                        </a:lnSpc>
                        <a:spcAft>
                          <a:spcPts val="0"/>
                        </a:spcAft>
                      </a:pPr>
                      <a:r>
                        <a:rPr lang="en-GB" sz="1100" u="sng" dirty="0">
                          <a:effectLst/>
                        </a:rPr>
                        <a:t>Name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Course Length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Link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1682651">
                <a:tc>
                  <a:txBody>
                    <a:bodyPr/>
                    <a:lstStyle/>
                    <a:p>
                      <a:pPr>
                        <a:lnSpc>
                          <a:spcPct val="107000"/>
                        </a:lnSpc>
                        <a:spcAft>
                          <a:spcPts val="0"/>
                        </a:spcAft>
                      </a:pPr>
                      <a:r>
                        <a:rPr lang="en-GB" sz="1100" u="none" strike="noStrike" dirty="0">
                          <a:effectLst/>
                        </a:rPr>
                        <a:t> </a:t>
                      </a:r>
                      <a:r>
                        <a:rPr lang="en-GB" sz="1350" b="0" i="0" kern="1200" dirty="0">
                          <a:solidFill>
                            <a:schemeClr val="tx1"/>
                          </a:solidFill>
                          <a:effectLst/>
                          <a:latin typeface="+mn-lt"/>
                          <a:ea typeface="+mn-ea"/>
                          <a:cs typeface="+mn-cs"/>
                        </a:rPr>
                        <a:t>An Introduction to Screenwriting </a:t>
                      </a:r>
                    </a:p>
                    <a:p>
                      <a:endParaRPr lang="en-GB" sz="1350" b="0" i="0" kern="1200" dirty="0">
                        <a:solidFill>
                          <a:schemeClr val="tx1"/>
                        </a:solidFill>
                        <a:effectLst/>
                        <a:latin typeface="+mn-lt"/>
                        <a:ea typeface="+mn-ea"/>
                        <a:cs typeface="+mn-cs"/>
                      </a:endParaRPr>
                    </a:p>
                    <a:p>
                      <a:br>
                        <a:rPr lang="en-GB" sz="1100" dirty="0"/>
                      </a:b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You’ll learn from a mixture of basic theory, script analysis and practical exercises. We will explore key principles as they’re expressed in great films, then immediately apply these concepts. Videos, articles and discussion steps will offer you the opportunity to learn and engage with other learners on key concepts and ideas.</a:t>
                      </a:r>
                    </a:p>
                  </a:txBody>
                  <a:tcPr marL="68580" marR="68580" marT="0" marB="0"/>
                </a:tc>
                <a:tc>
                  <a:txBody>
                    <a:bodyPr/>
                    <a:lstStyle/>
                    <a:p>
                      <a:pPr>
                        <a:lnSpc>
                          <a:spcPct val="107000"/>
                        </a:lnSpc>
                        <a:spcAft>
                          <a:spcPts val="0"/>
                        </a:spcAft>
                      </a:pPr>
                      <a:r>
                        <a:rPr lang="en-GB" sz="1100" dirty="0">
                          <a:effectLst/>
                        </a:rPr>
                        <a:t>2 weeks</a:t>
                      </a:r>
                    </a:p>
                    <a:p>
                      <a:pPr>
                        <a:lnSpc>
                          <a:spcPct val="107000"/>
                        </a:lnSpc>
                        <a:spcAft>
                          <a:spcPts val="0"/>
                        </a:spcAft>
                      </a:pPr>
                      <a:r>
                        <a:rPr lang="en-GB" sz="1100" dirty="0">
                          <a:effectLst/>
                        </a:rPr>
                        <a:t>3 hours a week </a:t>
                      </a:r>
                    </a:p>
                  </a:txBody>
                  <a:tcPr marL="68580" marR="68580"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b="0" i="0" kern="1200" dirty="0">
                          <a:solidFill>
                            <a:schemeClr val="tx1"/>
                          </a:solidFill>
                          <a:effectLst/>
                          <a:latin typeface="+mn-lt"/>
                          <a:ea typeface="+mn-ea"/>
                          <a:cs typeface="+mn-cs"/>
                          <a:hlinkClick r:id="rId2"/>
                        </a:rPr>
                        <a:t>https://www.futurelearn.com/courses/screenwriting</a:t>
                      </a:r>
                      <a:endParaRPr lang="en-GB" sz="1000" b="0" i="0" kern="1200" dirty="0">
                        <a:solidFill>
                          <a:schemeClr val="tx1"/>
                        </a:solidFill>
                        <a:effectLst/>
                        <a:latin typeface="+mn-lt"/>
                        <a:ea typeface="+mn-ea"/>
                        <a:cs typeface="+mn-cs"/>
                      </a:endParaRPr>
                    </a:p>
                    <a:p>
                      <a:pPr>
                        <a:lnSpc>
                          <a:spcPct val="107000"/>
                        </a:lnSpc>
                        <a:spcAft>
                          <a:spcPts val="0"/>
                        </a:spcAft>
                      </a:pPr>
                      <a:endParaRPr lang="en-GB" sz="10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2106255">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u="none" strike="noStrike" dirty="0">
                          <a:effectLst/>
                        </a:rPr>
                        <a:t> </a:t>
                      </a:r>
                      <a:r>
                        <a:rPr lang="en-GB" sz="1100" b="0" i="0" kern="1200" dirty="0">
                          <a:solidFill>
                            <a:schemeClr val="tx1"/>
                          </a:solidFill>
                          <a:effectLst/>
                          <a:latin typeface="+mn-lt"/>
                          <a:ea typeface="+mn-ea"/>
                          <a:cs typeface="+mn-cs"/>
                        </a:rPr>
                        <a:t>Shakespeare: Print and Performance </a:t>
                      </a:r>
                      <a:endParaRPr lang="en-GB" sz="1100" dirty="0">
                        <a:effectLst/>
                      </a:endParaRPr>
                    </a:p>
                  </a:txBody>
                  <a:tcPr marL="68580" marR="68580" marT="0" marB="0"/>
                </a:tc>
                <a:tc>
                  <a:txBody>
                    <a:bodyPr/>
                    <a:lstStyle/>
                    <a:p>
                      <a:pPr>
                        <a:lnSpc>
                          <a:spcPct val="107000"/>
                        </a:lnSpc>
                        <a:spcAft>
                          <a:spcPts val="0"/>
                        </a:spcAft>
                      </a:pPr>
                      <a:r>
                        <a:rPr lang="en-GB" sz="1000" dirty="0">
                          <a:effectLst/>
                          <a:latin typeface="+mn-lt"/>
                          <a:ea typeface="Calibri"/>
                          <a:cs typeface="Times New Roman"/>
                        </a:rPr>
                        <a:t>We will take you on to the stage of the Globe Theatre, to find out about performance practices both in the present day capital and in Early Modern London.</a:t>
                      </a:r>
                    </a:p>
                    <a:p>
                      <a:pPr>
                        <a:lnSpc>
                          <a:spcPct val="107000"/>
                        </a:lnSpc>
                        <a:spcAft>
                          <a:spcPts val="0"/>
                        </a:spcAft>
                      </a:pPr>
                      <a:endParaRPr lang="en-GB" sz="1000" dirty="0">
                        <a:effectLst/>
                        <a:latin typeface="+mn-lt"/>
                        <a:ea typeface="Calibri"/>
                        <a:cs typeface="Times New Roman"/>
                      </a:endParaRPr>
                    </a:p>
                    <a:p>
                      <a:pPr>
                        <a:lnSpc>
                          <a:spcPct val="107000"/>
                        </a:lnSpc>
                        <a:spcAft>
                          <a:spcPts val="0"/>
                        </a:spcAft>
                      </a:pPr>
                      <a:r>
                        <a:rPr lang="en-GB" sz="1000" dirty="0">
                          <a:effectLst/>
                          <a:latin typeface="+mn-lt"/>
                          <a:ea typeface="Calibri"/>
                          <a:cs typeface="Times New Roman"/>
                        </a:rPr>
                        <a:t>We’ll meet practitioners at the Globe and we’ll step into the world of the early modern actor to examine the processes and conditions that were at the heart of the Shakespearean playhouse.</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Calibri"/>
                          <a:ea typeface="Calibri"/>
                          <a:cs typeface="Times New Roman"/>
                        </a:rPr>
                        <a:t>4 weeks</a:t>
                      </a:r>
                    </a:p>
                    <a:p>
                      <a:pPr>
                        <a:lnSpc>
                          <a:spcPct val="107000"/>
                        </a:lnSpc>
                        <a:spcAft>
                          <a:spcPts val="0"/>
                        </a:spcAft>
                      </a:pPr>
                      <a:r>
                        <a:rPr lang="en-GB" sz="1100" dirty="0">
                          <a:effectLst/>
                          <a:latin typeface="Calibri"/>
                          <a:ea typeface="Calibri"/>
                          <a:cs typeface="Times New Roman"/>
                        </a:rPr>
                        <a:t>2 hours</a:t>
                      </a:r>
                      <a:r>
                        <a:rPr lang="en-GB" sz="1100" baseline="0" dirty="0">
                          <a:effectLst/>
                          <a:latin typeface="Calibri"/>
                          <a:ea typeface="Calibri"/>
                          <a:cs typeface="Times New Roman"/>
                        </a:rPr>
                        <a:t> a week </a:t>
                      </a:r>
                      <a:endParaRPr lang="en-GB" sz="1100" dirty="0">
                        <a:effectLst/>
                        <a:latin typeface="Calibri"/>
                        <a:ea typeface="Calibri"/>
                        <a:cs typeface="Times New Roman"/>
                      </a:endParaRPr>
                    </a:p>
                  </a:txBody>
                  <a:tcPr marL="68580" marR="68580"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b="0" i="0" kern="1200" dirty="0">
                          <a:solidFill>
                            <a:schemeClr val="tx1"/>
                          </a:solidFill>
                          <a:effectLst/>
                          <a:latin typeface="+mn-lt"/>
                          <a:ea typeface="+mn-ea"/>
                          <a:cs typeface="+mn-cs"/>
                          <a:hlinkClick r:id="rId3"/>
                        </a:rPr>
                        <a:t>https://www.futurelearn.com/courses/shakespeare</a:t>
                      </a:r>
                      <a:endParaRPr lang="en-GB" sz="1000" b="0" i="0" kern="1200" dirty="0">
                        <a:solidFill>
                          <a:schemeClr val="tx1"/>
                        </a:solidFill>
                        <a:effectLst/>
                        <a:latin typeface="+mn-lt"/>
                        <a:ea typeface="+mn-ea"/>
                        <a:cs typeface="+mn-cs"/>
                      </a:endParaRPr>
                    </a:p>
                  </a:txBody>
                  <a:tcPr marL="68580" marR="68580" marT="0" marB="0"/>
                </a:tc>
                <a:extLst>
                  <a:ext uri="{0D108BD9-81ED-4DB2-BD59-A6C34878D82A}">
                    <a16:rowId xmlns:a16="http://schemas.microsoft.com/office/drawing/2014/main" val="10002"/>
                  </a:ext>
                </a:extLst>
              </a:tr>
              <a:tr h="3045542">
                <a:tc>
                  <a:txBody>
                    <a:bodyPr/>
                    <a:lstStyle/>
                    <a:p>
                      <a:r>
                        <a:rPr lang="en-GB" sz="1100" u="none" strike="noStrike" dirty="0">
                          <a:effectLst/>
                        </a:rPr>
                        <a:t> </a:t>
                      </a:r>
                      <a:r>
                        <a:rPr lang="en-GB" sz="1100" b="0" i="0" kern="1200" dirty="0">
                          <a:solidFill>
                            <a:schemeClr val="tx1"/>
                          </a:solidFill>
                          <a:effectLst/>
                          <a:latin typeface="+mn-lt"/>
                          <a:ea typeface="+mn-ea"/>
                          <a:cs typeface="+mn-cs"/>
                        </a:rPr>
                        <a:t>Physical Theatre: Meyerhold and Biomechanics </a:t>
                      </a:r>
                    </a:p>
                    <a:p>
                      <a:endParaRPr lang="en-GB" sz="1100" b="0" i="0" kern="1200" dirty="0">
                        <a:solidFill>
                          <a:schemeClr val="tx1"/>
                        </a:solidFill>
                        <a:effectLst/>
                        <a:latin typeface="+mn-lt"/>
                        <a:ea typeface="+mn-ea"/>
                        <a:cs typeface="+mn-cs"/>
                      </a:endParaRPr>
                    </a:p>
                  </a:txBody>
                  <a:tcPr marL="68580" marR="68580" marT="0" marB="0"/>
                </a:tc>
                <a:tc>
                  <a:txBody>
                    <a:bodyPr/>
                    <a:lstStyle/>
                    <a:p>
                      <a:pPr marR="152400">
                        <a:lnSpc>
                          <a:spcPct val="107000"/>
                        </a:lnSpc>
                        <a:spcAft>
                          <a:spcPts val="1125"/>
                        </a:spcAft>
                      </a:pPr>
                      <a:r>
                        <a:rPr lang="en-GB" sz="1000" dirty="0">
                          <a:effectLst/>
                          <a:latin typeface="+mn-lt"/>
                          <a:ea typeface="Calibri"/>
                          <a:cs typeface="Times New Roman"/>
                        </a:rPr>
                        <a:t>Experience the revolutionary approach to acting by world-renowned Russian director </a:t>
                      </a:r>
                      <a:r>
                        <a:rPr lang="en-GB" sz="1000" dirty="0" err="1">
                          <a:effectLst/>
                          <a:latin typeface="+mn-lt"/>
                          <a:ea typeface="Calibri"/>
                          <a:cs typeface="Times New Roman"/>
                        </a:rPr>
                        <a:t>Vsevolod</a:t>
                      </a:r>
                      <a:r>
                        <a:rPr lang="en-GB" sz="1000" dirty="0">
                          <a:effectLst/>
                          <a:latin typeface="+mn-lt"/>
                          <a:ea typeface="Calibri"/>
                          <a:cs typeface="Times New Roman"/>
                        </a:rPr>
                        <a:t> Meyerhold and his technique of biomechanics. You’ll explore key players in Russian actor training, and through expert panel discussions you’ll consider Meyerhold’s contribution and how his work is still relevant today. You’ll learn </a:t>
                      </a:r>
                      <a:r>
                        <a:rPr lang="en-GB" sz="1000" dirty="0" err="1">
                          <a:effectLst/>
                          <a:latin typeface="+mn-lt"/>
                          <a:ea typeface="Calibri"/>
                          <a:cs typeface="Times New Roman"/>
                        </a:rPr>
                        <a:t>Meyehold’s</a:t>
                      </a:r>
                      <a:r>
                        <a:rPr lang="en-GB" sz="1000" dirty="0">
                          <a:effectLst/>
                          <a:latin typeface="+mn-lt"/>
                          <a:ea typeface="Calibri"/>
                          <a:cs typeface="Times New Roman"/>
                        </a:rPr>
                        <a:t> techniques and be introduced to one of his </a:t>
                      </a:r>
                      <a:r>
                        <a:rPr lang="en-GB" sz="1000" dirty="0" err="1">
                          <a:effectLst/>
                          <a:latin typeface="+mn-lt"/>
                          <a:ea typeface="Calibri"/>
                          <a:cs typeface="Times New Roman"/>
                        </a:rPr>
                        <a:t>études</a:t>
                      </a:r>
                      <a:r>
                        <a:rPr lang="en-GB" sz="1000" dirty="0">
                          <a:effectLst/>
                          <a:latin typeface="+mn-lt"/>
                          <a:ea typeface="Calibri"/>
                          <a:cs typeface="Times New Roman"/>
                        </a:rPr>
                        <a:t> – a short repeatable exercise used by him to develop balance, awareness and expression. </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Calibri"/>
                          <a:ea typeface="Calibri"/>
                          <a:cs typeface="Times New Roman"/>
                        </a:rPr>
                        <a:t>3 weeks</a:t>
                      </a:r>
                    </a:p>
                    <a:p>
                      <a:pPr>
                        <a:lnSpc>
                          <a:spcPct val="107000"/>
                        </a:lnSpc>
                        <a:spcAft>
                          <a:spcPts val="0"/>
                        </a:spcAft>
                      </a:pPr>
                      <a:r>
                        <a:rPr lang="en-GB" sz="1100" dirty="0">
                          <a:effectLst/>
                          <a:latin typeface="Calibri"/>
                          <a:ea typeface="Calibri"/>
                          <a:cs typeface="Times New Roman"/>
                        </a:rPr>
                        <a:t>4 hours a week </a:t>
                      </a:r>
                    </a:p>
                    <a:p>
                      <a:pPr>
                        <a:lnSpc>
                          <a:spcPct val="107000"/>
                        </a:lnSpc>
                        <a:spcAft>
                          <a:spcPts val="0"/>
                        </a:spcAft>
                      </a:pPr>
                      <a:endParaRPr lang="en-GB" sz="1100" dirty="0">
                        <a:effectLst/>
                        <a:latin typeface="Calibri"/>
                        <a:ea typeface="Calibri"/>
                        <a:cs typeface="Times New Roman"/>
                      </a:endParaRPr>
                    </a:p>
                  </a:txBody>
                  <a:tcPr marL="68580" marR="68580"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b="0" i="0" kern="1200" dirty="0">
                          <a:solidFill>
                            <a:schemeClr val="tx1"/>
                          </a:solidFill>
                          <a:effectLst/>
                          <a:latin typeface="+mn-lt"/>
                          <a:ea typeface="+mn-ea"/>
                          <a:cs typeface="+mn-cs"/>
                          <a:hlinkClick r:id="rId4"/>
                        </a:rPr>
                        <a:t>https://www.classcentral.com/course/physical-theatre-1571</a:t>
                      </a:r>
                      <a:endParaRPr lang="en-GB" sz="1000" b="0" i="0" kern="1200" dirty="0">
                        <a:solidFill>
                          <a:schemeClr val="tx1"/>
                        </a:solidFill>
                        <a:effectLst/>
                        <a:latin typeface="+mn-lt"/>
                        <a:ea typeface="+mn-ea"/>
                        <a:cs typeface="+mn-cs"/>
                      </a:endParaRPr>
                    </a:p>
                    <a:p>
                      <a:pPr>
                        <a:lnSpc>
                          <a:spcPct val="107000"/>
                        </a:lnSpc>
                        <a:spcAft>
                          <a:spcPts val="0"/>
                        </a:spcAft>
                      </a:pPr>
                      <a:endParaRPr lang="en-GB" sz="1000" dirty="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bl>
          </a:graphicData>
        </a:graphic>
      </p:graphicFrame>
      <p:pic>
        <p:nvPicPr>
          <p:cNvPr id="7" name="Picture 6" descr="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3106" y="434087"/>
            <a:ext cx="593104" cy="712923"/>
          </a:xfrm>
          <a:prstGeom prst="rect">
            <a:avLst/>
          </a:prstGeom>
        </p:spPr>
      </p:pic>
      <p:pic>
        <p:nvPicPr>
          <p:cNvPr id="8" name="Picture 7" descr="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51766" y="434087"/>
            <a:ext cx="593104" cy="712923"/>
          </a:xfrm>
          <a:prstGeom prst="rect">
            <a:avLst/>
          </a:prstGeom>
        </p:spPr>
      </p:pic>
    </p:spTree>
    <p:extLst>
      <p:ext uri="{BB962C8B-B14F-4D97-AF65-F5344CB8AC3E}">
        <p14:creationId xmlns:p14="http://schemas.microsoft.com/office/powerpoint/2010/main" val="74650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623" y="527405"/>
            <a:ext cx="5045371" cy="671986"/>
          </a:xfrm>
        </p:spPr>
        <p:txBody>
          <a:bodyPr>
            <a:normAutofit fontScale="90000"/>
          </a:bodyPr>
          <a:lstStyle/>
          <a:p>
            <a:r>
              <a:rPr lang="en-US" sz="2800" dirty="0"/>
              <a:t>Performing Arts FREE Online Courses </a:t>
            </a:r>
          </a:p>
        </p:txBody>
      </p:sp>
      <p:sp>
        <p:nvSpPr>
          <p:cNvPr id="3" name="Content Placeholder 2"/>
          <p:cNvSpPr>
            <a:spLocks noGrp="1"/>
          </p:cNvSpPr>
          <p:nvPr>
            <p:ph idx="1"/>
          </p:nvPr>
        </p:nvSpPr>
        <p:spPr>
          <a:xfrm>
            <a:off x="453847" y="1314157"/>
            <a:ext cx="5915025"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Performing Arts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5</a:t>
            </a:fld>
            <a:endParaRPr lang="en-GB"/>
          </a:p>
        </p:txBody>
      </p:sp>
      <p:graphicFrame>
        <p:nvGraphicFramePr>
          <p:cNvPr id="6" name="Table 5"/>
          <p:cNvGraphicFramePr>
            <a:graphicFrameLocks noGrp="1"/>
          </p:cNvGraphicFramePr>
          <p:nvPr/>
        </p:nvGraphicFramePr>
        <p:xfrm>
          <a:off x="190375" y="2247245"/>
          <a:ext cx="6513264" cy="7461554"/>
        </p:xfrm>
        <a:graphic>
          <a:graphicData uri="http://schemas.openxmlformats.org/drawingml/2006/table">
            <a:tbl>
              <a:tblPr firstRow="1" bandRow="1">
                <a:tableStyleId>{5940675A-B579-460E-94D1-54222C63F5DA}</a:tableStyleId>
              </a:tblPr>
              <a:tblGrid>
                <a:gridCol w="1254377">
                  <a:extLst>
                    <a:ext uri="{9D8B030D-6E8A-4147-A177-3AD203B41FA5}">
                      <a16:colId xmlns:a16="http://schemas.microsoft.com/office/drawing/2014/main" val="20000"/>
                    </a:ext>
                  </a:extLst>
                </a:gridCol>
                <a:gridCol w="2485693">
                  <a:extLst>
                    <a:ext uri="{9D8B030D-6E8A-4147-A177-3AD203B41FA5}">
                      <a16:colId xmlns:a16="http://schemas.microsoft.com/office/drawing/2014/main" val="20001"/>
                    </a:ext>
                  </a:extLst>
                </a:gridCol>
                <a:gridCol w="1144878">
                  <a:extLst>
                    <a:ext uri="{9D8B030D-6E8A-4147-A177-3AD203B41FA5}">
                      <a16:colId xmlns:a16="http://schemas.microsoft.com/office/drawing/2014/main" val="20002"/>
                    </a:ext>
                  </a:extLst>
                </a:gridCol>
                <a:gridCol w="1628316">
                  <a:extLst>
                    <a:ext uri="{9D8B030D-6E8A-4147-A177-3AD203B41FA5}">
                      <a16:colId xmlns:a16="http://schemas.microsoft.com/office/drawing/2014/main" val="20003"/>
                    </a:ext>
                  </a:extLst>
                </a:gridCol>
              </a:tblGrid>
              <a:tr h="212852">
                <a:tc>
                  <a:txBody>
                    <a:bodyPr/>
                    <a:lstStyle/>
                    <a:p>
                      <a:pPr>
                        <a:lnSpc>
                          <a:spcPct val="107000"/>
                        </a:lnSpc>
                        <a:spcAft>
                          <a:spcPts val="0"/>
                        </a:spcAft>
                      </a:pPr>
                      <a:r>
                        <a:rPr lang="en-GB" sz="1100" u="sng" dirty="0">
                          <a:effectLst/>
                        </a:rPr>
                        <a:t>Name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Course Length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Link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481735">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Othello: In Performance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On this free online course, designed with A-level learners in mind, you will discover how the performances and interpretations of Othello have evolved from its first performance in 1604 to the present day. You will find out what influenced performance choices then and now, and how specific themes within the text have been addressed at different moments in history.</a:t>
                      </a:r>
                    </a:p>
                    <a:p>
                      <a:pPr>
                        <a:lnSpc>
                          <a:spcPct val="107000"/>
                        </a:lnSpc>
                        <a:spcAft>
                          <a:spcPts val="0"/>
                        </a:spcAft>
                      </a:pPr>
                      <a:endParaRPr lang="en-GB" sz="1000" dirty="0">
                        <a:effectLst/>
                      </a:endParaRPr>
                    </a:p>
                    <a:p>
                      <a:pPr>
                        <a:lnSpc>
                          <a:spcPct val="107000"/>
                        </a:lnSpc>
                        <a:spcAft>
                          <a:spcPts val="0"/>
                        </a:spcAft>
                      </a:pPr>
                      <a:r>
                        <a:rPr lang="en-GB" sz="1000" dirty="0">
                          <a:effectLst/>
                        </a:rPr>
                        <a:t>Ultimately, you will analyse the Royal Shakespeare Company’s most recent production of Othello, informed by your learning over the four weeks and exploring three specific scenes.</a:t>
                      </a:r>
                    </a:p>
                  </a:txBody>
                  <a:tcPr marL="68580" marR="68580" marT="0" marB="0"/>
                </a:tc>
                <a:tc>
                  <a:txBody>
                    <a:bodyPr/>
                    <a:lstStyle/>
                    <a:p>
                      <a:pPr>
                        <a:lnSpc>
                          <a:spcPct val="107000"/>
                        </a:lnSpc>
                        <a:spcAft>
                          <a:spcPts val="0"/>
                        </a:spcAft>
                      </a:pPr>
                      <a:r>
                        <a:rPr lang="en-GB" sz="1100" dirty="0">
                          <a:effectLst/>
                        </a:rPr>
                        <a:t>4 weeks</a:t>
                      </a:r>
                    </a:p>
                    <a:p>
                      <a:pPr>
                        <a:lnSpc>
                          <a:spcPct val="107000"/>
                        </a:lnSpc>
                        <a:spcAft>
                          <a:spcPts val="0"/>
                        </a:spcAft>
                      </a:pPr>
                      <a:r>
                        <a:rPr lang="en-GB" sz="1100" dirty="0">
                          <a:effectLst/>
                        </a:rPr>
                        <a:t>3 hours a week </a:t>
                      </a:r>
                    </a:p>
                  </a:txBody>
                  <a:tcPr marL="68580" marR="68580"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b="0" i="0" kern="1200" dirty="0">
                          <a:solidFill>
                            <a:schemeClr val="tx1"/>
                          </a:solidFill>
                          <a:effectLst/>
                          <a:latin typeface="+mn-lt"/>
                          <a:ea typeface="+mn-ea"/>
                          <a:cs typeface="+mn-cs"/>
                          <a:hlinkClick r:id="rId2"/>
                        </a:rPr>
                        <a:t>https://www.classcentral.com/course/othello-5193</a:t>
                      </a:r>
                      <a:endParaRPr lang="en-GB" sz="1000" b="0" i="0" kern="1200" dirty="0">
                        <a:solidFill>
                          <a:schemeClr val="tx1"/>
                        </a:solidFill>
                        <a:effectLst/>
                        <a:latin typeface="+mn-lt"/>
                        <a:ea typeface="+mn-ea"/>
                        <a:cs typeface="+mn-cs"/>
                      </a:endParaRPr>
                    </a:p>
                    <a:p>
                      <a:pPr>
                        <a:lnSpc>
                          <a:spcPct val="107000"/>
                        </a:lnSpc>
                        <a:spcAft>
                          <a:spcPts val="0"/>
                        </a:spcAft>
                      </a:pPr>
                      <a:endParaRPr lang="en-GB" sz="10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2647184">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Explore Filmmaking: from Script to Screen </a:t>
                      </a:r>
                    </a:p>
                    <a:p>
                      <a:pPr marL="0" marR="0" lvl="0" indent="0" algn="l" defTabSz="685800" rtl="0" eaLnBrk="1" fontAlgn="auto" latinLnBrk="0" hangingPunct="1">
                        <a:lnSpc>
                          <a:spcPct val="107000"/>
                        </a:lnSpc>
                        <a:spcBef>
                          <a:spcPts val="0"/>
                        </a:spcBef>
                        <a:spcAft>
                          <a:spcPts val="0"/>
                        </a:spcAft>
                        <a:buClrTx/>
                        <a:buSzTx/>
                        <a:buFontTx/>
                        <a:buNone/>
                        <a:tabLst/>
                        <a:defRPr/>
                      </a:pPr>
                      <a:endParaRPr lang="en-GB" sz="1100" dirty="0">
                        <a:effectLst/>
                      </a:endParaRPr>
                    </a:p>
                  </a:txBody>
                  <a:tcPr marL="68580" marR="68580" marT="0" marB="0"/>
                </a:tc>
                <a:tc>
                  <a:txBody>
                    <a:bodyPr/>
                    <a:lstStyle/>
                    <a:p>
                      <a:pPr>
                        <a:lnSpc>
                          <a:spcPct val="107000"/>
                        </a:lnSpc>
                        <a:spcAft>
                          <a:spcPts val="0"/>
                        </a:spcAft>
                      </a:pPr>
                      <a:r>
                        <a:rPr lang="en-GB" sz="1000" dirty="0">
                          <a:effectLst/>
                          <a:latin typeface="+mn-lt"/>
                          <a:ea typeface="Calibri"/>
                          <a:cs typeface="Times New Roman"/>
                        </a:rPr>
                        <a:t>This film production course from the NFTS and the BFI Film Academy will deepen your understanding of the filmmaking process and show you how to take it further – whether making your own short films, thinking about a career, or simply a deeper appreciation of the films you watch.</a:t>
                      </a:r>
                    </a:p>
                    <a:p>
                      <a:pPr>
                        <a:lnSpc>
                          <a:spcPct val="107000"/>
                        </a:lnSpc>
                        <a:spcAft>
                          <a:spcPts val="0"/>
                        </a:spcAft>
                      </a:pPr>
                      <a:endParaRPr lang="en-GB" sz="1000" dirty="0">
                        <a:effectLst/>
                        <a:latin typeface="+mn-lt"/>
                        <a:ea typeface="Calibri"/>
                        <a:cs typeface="Times New Roman"/>
                      </a:endParaRPr>
                    </a:p>
                    <a:p>
                      <a:pPr>
                        <a:lnSpc>
                          <a:spcPct val="107000"/>
                        </a:lnSpc>
                        <a:spcAft>
                          <a:spcPts val="0"/>
                        </a:spcAft>
                      </a:pPr>
                      <a:r>
                        <a:rPr lang="en-GB" sz="1000" dirty="0">
                          <a:effectLst/>
                          <a:latin typeface="+mn-lt"/>
                          <a:ea typeface="Calibri"/>
                          <a:cs typeface="Times New Roman"/>
                        </a:rPr>
                        <a:t>This course is for anyone interesting in filmmaking. Whether you’re a budding filmmaker or a film fan who wants to understand more about what happens behind-the-scenes, this course from the internationally acclaimed National Film and Television School will have something for you.</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Calibri"/>
                          <a:ea typeface="Calibri"/>
                          <a:cs typeface="Times New Roman"/>
                        </a:rPr>
                        <a:t>6 weeks</a:t>
                      </a:r>
                    </a:p>
                    <a:p>
                      <a:pPr>
                        <a:lnSpc>
                          <a:spcPct val="107000"/>
                        </a:lnSpc>
                        <a:spcAft>
                          <a:spcPts val="0"/>
                        </a:spcAft>
                      </a:pPr>
                      <a:r>
                        <a:rPr lang="en-GB" sz="1100" dirty="0">
                          <a:effectLst/>
                          <a:latin typeface="Calibri"/>
                          <a:ea typeface="Calibri"/>
                          <a:cs typeface="Times New Roman"/>
                        </a:rPr>
                        <a:t>3 hours</a:t>
                      </a:r>
                      <a:r>
                        <a:rPr lang="en-GB" sz="1100" baseline="0" dirty="0">
                          <a:effectLst/>
                          <a:latin typeface="Calibri"/>
                          <a:ea typeface="Calibri"/>
                          <a:cs typeface="Times New Roman"/>
                        </a:rPr>
                        <a:t> a week </a:t>
                      </a:r>
                      <a:endParaRPr lang="en-GB" sz="1100" dirty="0">
                        <a:effectLst/>
                        <a:latin typeface="Calibri"/>
                        <a:ea typeface="Calibri"/>
                        <a:cs typeface="Times New Roman"/>
                      </a:endParaRPr>
                    </a:p>
                  </a:txBody>
                  <a:tcPr marL="68580" marR="68580" marT="0" marB="0"/>
                </a:tc>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000" b="0" i="0" kern="1200" dirty="0">
                          <a:solidFill>
                            <a:schemeClr val="tx1"/>
                          </a:solidFill>
                          <a:effectLst/>
                          <a:latin typeface="+mn-lt"/>
                          <a:ea typeface="+mn-ea"/>
                          <a:cs typeface="+mn-cs"/>
                          <a:hlinkClick r:id="rId3"/>
                        </a:rPr>
                        <a:t>https://www.classcentral.com/course/explore-filmmaking-3001</a:t>
                      </a:r>
                      <a:endParaRPr lang="en-GB" sz="1000" b="0" i="0" kern="1200" dirty="0">
                        <a:solidFill>
                          <a:schemeClr val="tx1"/>
                        </a:solidFill>
                        <a:effectLst/>
                        <a:latin typeface="+mn-lt"/>
                        <a:ea typeface="+mn-ea"/>
                        <a:cs typeface="+mn-cs"/>
                      </a:endParaRPr>
                    </a:p>
                    <a:p>
                      <a:pPr marL="0" marR="0" lvl="0" indent="0" algn="l" defTabSz="685800" rtl="0" eaLnBrk="1" fontAlgn="auto" latinLnBrk="0" hangingPunct="1">
                        <a:lnSpc>
                          <a:spcPct val="107000"/>
                        </a:lnSpc>
                        <a:spcBef>
                          <a:spcPts val="0"/>
                        </a:spcBef>
                        <a:spcAft>
                          <a:spcPts val="0"/>
                        </a:spcAft>
                        <a:buClrTx/>
                        <a:buSzTx/>
                        <a:buFontTx/>
                        <a:buNone/>
                        <a:tabLst/>
                        <a:defRPr/>
                      </a:pPr>
                      <a:endParaRPr lang="en-GB" sz="1000" b="0" i="0" kern="1200" dirty="0">
                        <a:solidFill>
                          <a:schemeClr val="tx1"/>
                        </a:solidFill>
                        <a:effectLst/>
                        <a:latin typeface="+mn-lt"/>
                        <a:ea typeface="+mn-ea"/>
                        <a:cs typeface="+mn-cs"/>
                      </a:endParaRPr>
                    </a:p>
                  </a:txBody>
                  <a:tcPr marL="68580" marR="68580" marT="0" marB="0"/>
                </a:tc>
                <a:extLst>
                  <a:ext uri="{0D108BD9-81ED-4DB2-BD59-A6C34878D82A}">
                    <a16:rowId xmlns:a16="http://schemas.microsoft.com/office/drawing/2014/main" val="10002"/>
                  </a:ext>
                </a:extLst>
              </a:tr>
              <a:tr h="2119783">
                <a:tc>
                  <a:txBody>
                    <a:bodyPr/>
                    <a:lstStyle/>
                    <a:p>
                      <a:r>
                        <a:rPr lang="en-GB" sz="1100" b="0" i="0" kern="1200" dirty="0">
                          <a:solidFill>
                            <a:schemeClr val="tx1"/>
                          </a:solidFill>
                          <a:effectLst/>
                          <a:latin typeface="+mn-lt"/>
                          <a:ea typeface="+mn-ea"/>
                          <a:cs typeface="+mn-cs"/>
                        </a:rPr>
                        <a:t>Much Ado about Nothing: in Performance </a:t>
                      </a:r>
                    </a:p>
                    <a:p>
                      <a:endParaRPr lang="en-GB" sz="1100" b="0" i="0" kern="1200" dirty="0">
                        <a:solidFill>
                          <a:schemeClr val="tx1"/>
                        </a:solidFill>
                        <a:effectLst/>
                        <a:latin typeface="+mn-lt"/>
                        <a:ea typeface="+mn-ea"/>
                        <a:cs typeface="+mn-cs"/>
                      </a:endParaRPr>
                    </a:p>
                  </a:txBody>
                  <a:tcPr marL="68580" marR="68580" marT="0" marB="0"/>
                </a:tc>
                <a:tc>
                  <a:txBody>
                    <a:bodyPr/>
                    <a:lstStyle/>
                    <a:p>
                      <a:pPr marR="152400">
                        <a:lnSpc>
                          <a:spcPct val="107000"/>
                        </a:lnSpc>
                        <a:spcAft>
                          <a:spcPts val="1125"/>
                        </a:spcAft>
                      </a:pPr>
                      <a:r>
                        <a:rPr lang="en-GB" sz="1000" dirty="0">
                          <a:effectLst/>
                          <a:latin typeface="+mn-lt"/>
                          <a:ea typeface="Calibri"/>
                          <a:cs typeface="Times New Roman"/>
                        </a:rPr>
                        <a:t>Shakespeare’s much loved play, Much Ado about Nothing, is read and studied all over the world. But it was written to be staged, and can only be fully appreciated and understood through performance.</a:t>
                      </a:r>
                    </a:p>
                    <a:p>
                      <a:pPr marR="152400">
                        <a:lnSpc>
                          <a:spcPct val="107000"/>
                        </a:lnSpc>
                        <a:spcAft>
                          <a:spcPts val="1125"/>
                        </a:spcAft>
                      </a:pPr>
                      <a:r>
                        <a:rPr lang="en-GB" sz="1000" dirty="0">
                          <a:effectLst/>
                          <a:latin typeface="+mn-lt"/>
                          <a:ea typeface="Calibri"/>
                          <a:cs typeface="Times New Roman"/>
                        </a:rPr>
                        <a:t>In this free online course, the Royal Shakespeare Company (RSC), the University of Birmingham’s Shakespeare Institute and the Shakespeare Birthplace Trust will welcome you to Stratford-upon-Avon - the home of William Shakespeare and the Royal Shakespeare Theatre.</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Calibri"/>
                          <a:ea typeface="Calibri"/>
                          <a:cs typeface="Times New Roman"/>
                        </a:rPr>
                        <a:t>4 weeks long</a:t>
                      </a:r>
                    </a:p>
                    <a:p>
                      <a:pPr>
                        <a:lnSpc>
                          <a:spcPct val="107000"/>
                        </a:lnSpc>
                        <a:spcAft>
                          <a:spcPts val="0"/>
                        </a:spcAft>
                      </a:pPr>
                      <a:r>
                        <a:rPr lang="en-GB" sz="1100" dirty="0">
                          <a:effectLst/>
                          <a:latin typeface="Calibri"/>
                          <a:ea typeface="Calibri"/>
                          <a:cs typeface="Times New Roman"/>
                        </a:rPr>
                        <a:t>3 hours a week</a:t>
                      </a:r>
                    </a:p>
                  </a:txBody>
                  <a:tcPr marL="68580" marR="68580" marT="0" marB="0"/>
                </a:tc>
                <a:tc>
                  <a:txBody>
                    <a:bodyPr/>
                    <a:lstStyle/>
                    <a:p>
                      <a:pPr>
                        <a:lnSpc>
                          <a:spcPct val="107000"/>
                        </a:lnSpc>
                        <a:spcAft>
                          <a:spcPts val="0"/>
                        </a:spcAft>
                      </a:pPr>
                      <a:r>
                        <a:rPr lang="en-GB" sz="1000" dirty="0">
                          <a:effectLst/>
                          <a:latin typeface="+mn-lt"/>
                          <a:ea typeface="Calibri"/>
                          <a:cs typeface="Times New Roman"/>
                          <a:hlinkClick r:id="rId4"/>
                        </a:rPr>
                        <a:t>https://www.classcentral.com/course/much-ado-about-nothing-3005</a:t>
                      </a:r>
                      <a:r>
                        <a:rPr lang="en-GB" sz="1000" dirty="0">
                          <a:effectLst/>
                          <a:latin typeface="+mn-lt"/>
                          <a:ea typeface="Calibri"/>
                          <a:cs typeface="Times New Roman"/>
                        </a:rPr>
                        <a:t> </a:t>
                      </a:r>
                    </a:p>
                    <a:p>
                      <a:pPr>
                        <a:lnSpc>
                          <a:spcPct val="107000"/>
                        </a:lnSpc>
                        <a:spcAft>
                          <a:spcPts val="0"/>
                        </a:spcAft>
                      </a:pPr>
                      <a:endParaRPr lang="en-GB" sz="1000" dirty="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bl>
          </a:graphicData>
        </a:graphic>
      </p:graphicFrame>
      <p:pic>
        <p:nvPicPr>
          <p:cNvPr id="7" name="Picture 6" descr="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3106" y="434087"/>
            <a:ext cx="593104" cy="712923"/>
          </a:xfrm>
          <a:prstGeom prst="rect">
            <a:avLst/>
          </a:prstGeom>
        </p:spPr>
      </p:pic>
      <p:pic>
        <p:nvPicPr>
          <p:cNvPr id="8" name="Picture 7" descr="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51766" y="434087"/>
            <a:ext cx="593104" cy="712923"/>
          </a:xfrm>
          <a:prstGeom prst="rect">
            <a:avLst/>
          </a:prstGeom>
        </p:spPr>
      </p:pic>
    </p:spTree>
    <p:extLst>
      <p:ext uri="{BB962C8B-B14F-4D97-AF65-F5344CB8AC3E}">
        <p14:creationId xmlns:p14="http://schemas.microsoft.com/office/powerpoint/2010/main" val="1344225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306" y="192281"/>
            <a:ext cx="6532052" cy="619072"/>
          </a:xfrm>
        </p:spPr>
        <p:txBody>
          <a:bodyPr>
            <a:normAutofit/>
          </a:bodyPr>
          <a:lstStyle/>
          <a:p>
            <a:pPr algn="ctr"/>
            <a:r>
              <a:rPr lang="en-US" sz="2400" dirty="0"/>
              <a:t>Performing Arts FREE Online Courses </a:t>
            </a:r>
          </a:p>
        </p:txBody>
      </p:sp>
      <p:sp>
        <p:nvSpPr>
          <p:cNvPr id="3" name="Content Placeholder 2"/>
          <p:cNvSpPr>
            <a:spLocks noGrp="1"/>
          </p:cNvSpPr>
          <p:nvPr>
            <p:ph idx="1"/>
          </p:nvPr>
        </p:nvSpPr>
        <p:spPr>
          <a:xfrm>
            <a:off x="189230" y="908480"/>
            <a:ext cx="6479128"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Performing Arts knowledge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6</a:t>
            </a:fld>
            <a:endParaRPr lang="en-GB"/>
          </a:p>
        </p:txBody>
      </p:sp>
      <p:graphicFrame>
        <p:nvGraphicFramePr>
          <p:cNvPr id="6" name="Table 5"/>
          <p:cNvGraphicFramePr>
            <a:graphicFrameLocks noGrp="1"/>
          </p:cNvGraphicFramePr>
          <p:nvPr/>
        </p:nvGraphicFramePr>
        <p:xfrm>
          <a:off x="190373" y="1912124"/>
          <a:ext cx="6390900" cy="3942410"/>
        </p:xfrm>
        <a:graphic>
          <a:graphicData uri="http://schemas.openxmlformats.org/drawingml/2006/table">
            <a:tbl>
              <a:tblPr firstRow="1" bandRow="1">
                <a:tableStyleId>{5940675A-B579-460E-94D1-54222C63F5DA}</a:tableStyleId>
              </a:tblPr>
              <a:tblGrid>
                <a:gridCol w="1289511">
                  <a:extLst>
                    <a:ext uri="{9D8B030D-6E8A-4147-A177-3AD203B41FA5}">
                      <a16:colId xmlns:a16="http://schemas.microsoft.com/office/drawing/2014/main" val="20000"/>
                    </a:ext>
                  </a:extLst>
                </a:gridCol>
                <a:gridCol w="2177716">
                  <a:extLst>
                    <a:ext uri="{9D8B030D-6E8A-4147-A177-3AD203B41FA5}">
                      <a16:colId xmlns:a16="http://schemas.microsoft.com/office/drawing/2014/main" val="20001"/>
                    </a:ext>
                  </a:extLst>
                </a:gridCol>
                <a:gridCol w="1325948">
                  <a:extLst>
                    <a:ext uri="{9D8B030D-6E8A-4147-A177-3AD203B41FA5}">
                      <a16:colId xmlns:a16="http://schemas.microsoft.com/office/drawing/2014/main" val="20002"/>
                    </a:ext>
                  </a:extLst>
                </a:gridCol>
                <a:gridCol w="1597725">
                  <a:extLst>
                    <a:ext uri="{9D8B030D-6E8A-4147-A177-3AD203B41FA5}">
                      <a16:colId xmlns:a16="http://schemas.microsoft.com/office/drawing/2014/main" val="20003"/>
                    </a:ext>
                  </a:extLst>
                </a:gridCol>
              </a:tblGrid>
              <a:tr h="362597">
                <a:tc>
                  <a:txBody>
                    <a:bodyPr/>
                    <a:lstStyle/>
                    <a:p>
                      <a:pPr>
                        <a:lnSpc>
                          <a:spcPct val="107000"/>
                        </a:lnSpc>
                        <a:spcAft>
                          <a:spcPts val="0"/>
                        </a:spcAft>
                      </a:pPr>
                      <a:r>
                        <a:rPr lang="en-GB" sz="1100" dirty="0">
                          <a:effectLst/>
                          <a:latin typeface="Arial"/>
                          <a:ea typeface="Calibri"/>
                          <a:cs typeface="Arial"/>
                        </a:rPr>
                        <a:t>Name of Course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Arial"/>
                        </a:rPr>
                        <a:t>Outline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Arial"/>
                        </a:rPr>
                        <a:t>Number of Hours/Weeks</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Arial"/>
                          <a:ea typeface="Calibri"/>
                          <a:cs typeface="Arial"/>
                        </a:rPr>
                        <a:t>Link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489784">
                <a:tc>
                  <a:txBody>
                    <a:bodyPr/>
                    <a:lstStyle/>
                    <a:p>
                      <a:pPr>
                        <a:lnSpc>
                          <a:spcPct val="107000"/>
                        </a:lnSpc>
                        <a:spcAft>
                          <a:spcPts val="0"/>
                        </a:spcAft>
                      </a:pPr>
                      <a:r>
                        <a:rPr lang="en-GB" sz="1100" dirty="0">
                          <a:effectLst/>
                          <a:latin typeface="+mn-lt"/>
                          <a:ea typeface="Calibri"/>
                          <a:cs typeface="Times New Roman"/>
                        </a:rPr>
                        <a:t>Physical Theatre: Exploring the Slap</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mn-lt"/>
                          <a:ea typeface="Calibri"/>
                          <a:cs typeface="Times New Roman"/>
                        </a:rPr>
                        <a:t>This course introduces you to world-renowned Russian director Meyerhold’s technique of biomechanics. It invites you to study and experience first-hand his revolutionary biomechanical </a:t>
                      </a:r>
                      <a:r>
                        <a:rPr lang="en-GB" sz="1100" dirty="0" err="1">
                          <a:effectLst/>
                          <a:latin typeface="+mn-lt"/>
                          <a:ea typeface="Calibri"/>
                          <a:cs typeface="Times New Roman"/>
                        </a:rPr>
                        <a:t>étude</a:t>
                      </a:r>
                      <a:r>
                        <a:rPr lang="en-GB" sz="1100" dirty="0">
                          <a:effectLst/>
                          <a:latin typeface="+mn-lt"/>
                          <a:ea typeface="Calibri"/>
                          <a:cs typeface="Times New Roman"/>
                        </a:rPr>
                        <a:t>, ‘The Slap’.</a:t>
                      </a:r>
                    </a:p>
                    <a:p>
                      <a:pPr>
                        <a:lnSpc>
                          <a:spcPct val="107000"/>
                        </a:lnSpc>
                        <a:spcAft>
                          <a:spcPts val="0"/>
                        </a:spcAft>
                      </a:pPr>
                      <a:endParaRPr lang="en-GB" sz="1100" dirty="0">
                        <a:effectLst/>
                        <a:latin typeface="+mn-lt"/>
                        <a:ea typeface="Calibri"/>
                        <a:cs typeface="Times New Roman"/>
                      </a:endParaRPr>
                    </a:p>
                    <a:p>
                      <a:pPr>
                        <a:lnSpc>
                          <a:spcPct val="107000"/>
                        </a:lnSpc>
                        <a:spcAft>
                          <a:spcPts val="0"/>
                        </a:spcAft>
                      </a:pPr>
                      <a:r>
                        <a:rPr lang="en-GB" sz="1100" dirty="0">
                          <a:effectLst/>
                          <a:latin typeface="+mn-lt"/>
                          <a:ea typeface="Calibri"/>
                          <a:cs typeface="Times New Roman"/>
                        </a:rPr>
                        <a:t>Through a mixture of video, animation, discussion forums and practical exercises you will begin to understand Meyerhold’s Russian actor training technique – a two-minute repeatable exercise used to develop balance, awareness and expression. You will be invited to explore your own response to this unique approach to training and will share these responses with your fellow learners.</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hlinkClick r:id="rId2"/>
                        </a:rPr>
                        <a:t>https://www.futurelearn.com/courses/physical-theatre-exploring-the-slap</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bl>
          </a:graphicData>
        </a:graphic>
      </p:graphicFrame>
      <p:pic>
        <p:nvPicPr>
          <p:cNvPr id="7" name="Picture 6"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608" y="195557"/>
            <a:ext cx="593104" cy="712923"/>
          </a:xfrm>
          <a:prstGeom prst="rect">
            <a:avLst/>
          </a:prstGeom>
        </p:spPr>
      </p:pic>
      <p:pic>
        <p:nvPicPr>
          <p:cNvPr id="8" name="Picture 7"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8169" y="195557"/>
            <a:ext cx="593104" cy="712923"/>
          </a:xfrm>
          <a:prstGeom prst="rect">
            <a:avLst/>
          </a:prstGeom>
        </p:spPr>
      </p:pic>
    </p:spTree>
    <p:extLst>
      <p:ext uri="{BB962C8B-B14F-4D97-AF65-F5344CB8AC3E}">
        <p14:creationId xmlns:p14="http://schemas.microsoft.com/office/powerpoint/2010/main" val="3455612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44386" y="208662"/>
            <a:ext cx="4119563" cy="1129945"/>
          </a:xfrm>
        </p:spPr>
        <p:txBody>
          <a:bodyPr/>
          <a:lstStyle/>
          <a:p>
            <a:r>
              <a:rPr lang="en-GB" b="1" dirty="0"/>
              <a:t>The Origins of Musical Theatre</a:t>
            </a:r>
          </a:p>
        </p:txBody>
      </p:sp>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11" name="Picture 2" descr="Image result for netflix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594976"/>
            <a:ext cx="3550151" cy="1889168"/>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4" descr="bookflix_1.jpg"/>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29091" b="56273" l="23394" r="76424">
                        <a14:foregroundMark x1="33697" y1="37000" x2="33697" y2="37000"/>
                        <a14:foregroundMark x1="39879" y1="44636" x2="39879" y2="44636"/>
                        <a14:foregroundMark x1="47576" y1="42727" x2="47576" y2="42727"/>
                        <a14:foregroundMark x1="54303" y1="42000" x2="54303" y2="42000"/>
                        <a14:foregroundMark x1="60727" y1="43545" x2="60727" y2="43545"/>
                        <a14:foregroundMark x1="66364" y1="43545" x2="66364" y2="43545"/>
                        <a14:foregroundMark x1="71758" y1="44273" x2="71758" y2="44273"/>
                      </a14:backgroundRemoval>
                    </a14:imgEffect>
                  </a14:imgLayer>
                </a14:imgProps>
              </a:ext>
              <a:ext uri="{28A0092B-C50C-407E-A947-70E740481C1C}">
                <a14:useLocalDpi xmlns:a14="http://schemas.microsoft.com/office/drawing/2010/main" val="0"/>
              </a:ext>
            </a:extLst>
          </a:blip>
          <a:srcRect l="20579" t="25768" r="21029" b="40283"/>
          <a:stretch/>
        </p:blipFill>
        <p:spPr>
          <a:xfrm>
            <a:off x="4263949" y="8783776"/>
            <a:ext cx="2457332" cy="952458"/>
          </a:xfrm>
          <a:prstGeom prst="rect">
            <a:avLst/>
          </a:prstGeom>
        </p:spPr>
      </p:pic>
      <p:pic>
        <p:nvPicPr>
          <p:cNvPr id="16" name="Picture 15" descr="logo.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98842" y="7577518"/>
            <a:ext cx="593104" cy="712923"/>
          </a:xfrm>
          <a:prstGeom prst="rect">
            <a:avLst/>
          </a:prstGeom>
        </p:spPr>
      </p:pic>
      <p:sp>
        <p:nvSpPr>
          <p:cNvPr id="7" name="Content Placeholder 6">
            <a:extLst>
              <a:ext uri="{FF2B5EF4-FFF2-40B4-BE49-F238E27FC236}">
                <a16:creationId xmlns:a16="http://schemas.microsoft.com/office/drawing/2014/main" id="{9BD55580-947F-4A9F-975B-4EF1AAAEB219}"/>
              </a:ext>
            </a:extLst>
          </p:cNvPr>
          <p:cNvSpPr>
            <a:spLocks noGrp="1"/>
          </p:cNvSpPr>
          <p:nvPr>
            <p:ph idx="1"/>
          </p:nvPr>
        </p:nvSpPr>
        <p:spPr>
          <a:xfrm>
            <a:off x="217414" y="1648713"/>
            <a:ext cx="6169099" cy="5504559"/>
          </a:xfrm>
        </p:spPr>
        <p:txBody>
          <a:bodyPr>
            <a:normAutofit/>
          </a:bodyPr>
          <a:lstStyle/>
          <a:p>
            <a:pPr marL="0" indent="0">
              <a:buNone/>
            </a:pPr>
            <a:r>
              <a:rPr lang="en-GB" dirty="0"/>
              <a:t>Musicals are often linked with America but Musical Theatre actually has its roots in the early operettas of the UK – Gilbert &amp; Sullivan.</a:t>
            </a:r>
          </a:p>
          <a:p>
            <a:pPr marL="0" indent="0">
              <a:buNone/>
            </a:pPr>
            <a:r>
              <a:rPr lang="en-GB" b="1" dirty="0"/>
              <a:t>TASK: Research and provide details on the following areas of Musical Theatre;</a:t>
            </a:r>
            <a:endParaRPr lang="en-GB" dirty="0"/>
          </a:p>
          <a:p>
            <a:r>
              <a:rPr lang="en-GB" b="1" dirty="0"/>
              <a:t>OPERETTAS</a:t>
            </a:r>
            <a:endParaRPr lang="en-GB" dirty="0"/>
          </a:p>
          <a:p>
            <a:r>
              <a:rPr lang="en-GB" b="1" dirty="0"/>
              <a:t>OPERA</a:t>
            </a:r>
            <a:endParaRPr lang="en-GB" dirty="0"/>
          </a:p>
          <a:p>
            <a:r>
              <a:rPr lang="en-GB" b="1" dirty="0"/>
              <a:t>MUSICALS</a:t>
            </a:r>
            <a:endParaRPr lang="en-GB" dirty="0"/>
          </a:p>
          <a:p>
            <a:pPr marL="0" indent="0">
              <a:buNone/>
            </a:pPr>
            <a:r>
              <a:rPr lang="en-GB" b="1" dirty="0"/>
              <a:t>For each heading you must include information such as:</a:t>
            </a:r>
            <a:endParaRPr lang="en-GB" dirty="0"/>
          </a:p>
          <a:p>
            <a:r>
              <a:rPr lang="en-GB" dirty="0"/>
              <a:t>Key dates</a:t>
            </a:r>
          </a:p>
          <a:p>
            <a:r>
              <a:rPr lang="en-GB" dirty="0"/>
              <a:t>Names of musicals</a:t>
            </a:r>
          </a:p>
          <a:p>
            <a:r>
              <a:rPr lang="en-GB" dirty="0"/>
              <a:t>Main features and characteristics</a:t>
            </a:r>
          </a:p>
          <a:p>
            <a:r>
              <a:rPr lang="en-GB" dirty="0"/>
              <a:t>Images</a:t>
            </a:r>
          </a:p>
          <a:p>
            <a:r>
              <a:rPr lang="en-GB" dirty="0"/>
              <a:t>Examples of repertoire (shows)</a:t>
            </a:r>
            <a:endParaRPr lang="en-GB" sz="1700" dirty="0"/>
          </a:p>
          <a:p>
            <a:endParaRPr lang="en-GB" dirty="0"/>
          </a:p>
        </p:txBody>
      </p:sp>
      <p:sp>
        <p:nvSpPr>
          <p:cNvPr id="8" name="Rectangle 7">
            <a:extLst>
              <a:ext uri="{FF2B5EF4-FFF2-40B4-BE49-F238E27FC236}">
                <a16:creationId xmlns:a16="http://schemas.microsoft.com/office/drawing/2014/main" id="{5D3AC2B6-95C9-43F8-B67C-28F83D9EFB21}"/>
              </a:ext>
            </a:extLst>
          </p:cNvPr>
          <p:cNvSpPr/>
          <p:nvPr/>
        </p:nvSpPr>
        <p:spPr>
          <a:xfrm>
            <a:off x="3195973" y="4953000"/>
            <a:ext cx="3190540" cy="369332"/>
          </a:xfrm>
          <a:prstGeom prst="rect">
            <a:avLst/>
          </a:prstGeom>
        </p:spPr>
        <p:txBody>
          <a:bodyPr wrap="square">
            <a:spAutoFit/>
          </a:bodyPr>
          <a:lstStyle/>
          <a:p>
            <a:r>
              <a:rPr lang="en-GB" dirty="0"/>
              <a:t> </a:t>
            </a:r>
          </a:p>
        </p:txBody>
      </p:sp>
      <p:sp>
        <p:nvSpPr>
          <p:cNvPr id="10" name="Rectangle 9">
            <a:extLst>
              <a:ext uri="{FF2B5EF4-FFF2-40B4-BE49-F238E27FC236}">
                <a16:creationId xmlns:a16="http://schemas.microsoft.com/office/drawing/2014/main" id="{97209A43-CD6F-40BD-B772-6861CABF0D66}"/>
              </a:ext>
            </a:extLst>
          </p:cNvPr>
          <p:cNvSpPr/>
          <p:nvPr/>
        </p:nvSpPr>
        <p:spPr>
          <a:xfrm>
            <a:off x="3128963" y="4953000"/>
            <a:ext cx="3429000" cy="646331"/>
          </a:xfrm>
          <a:prstGeom prst="rect">
            <a:avLst/>
          </a:prstGeom>
        </p:spPr>
        <p:txBody>
          <a:bodyPr>
            <a:spAutoFit/>
          </a:bodyPr>
          <a:lstStyle/>
          <a:p>
            <a:r>
              <a:rPr lang="en-GB" dirty="0">
                <a:hlinkClick r:id="rId8"/>
              </a:rPr>
              <a:t>https://www.bbc.co.uk/bitesize/guides/z2hr7ty/revision/1</a:t>
            </a:r>
            <a:r>
              <a:rPr lang="en-GB" dirty="0"/>
              <a:t> </a:t>
            </a:r>
          </a:p>
        </p:txBody>
      </p:sp>
    </p:spTree>
    <p:extLst>
      <p:ext uri="{BB962C8B-B14F-4D97-AF65-F5344CB8AC3E}">
        <p14:creationId xmlns:p14="http://schemas.microsoft.com/office/powerpoint/2010/main" val="757428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t>Musical Theatre Genres</a:t>
            </a:r>
          </a:p>
        </p:txBody>
      </p:sp>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1" name="Picture 2" descr="Image result for netflix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594976"/>
            <a:ext cx="3550151" cy="1889168"/>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4" descr="bookflix_1.jpg"/>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29091" b="56273" l="23394" r="76424">
                        <a14:foregroundMark x1="33697" y1="37000" x2="33697" y2="37000"/>
                        <a14:foregroundMark x1="39879" y1="44636" x2="39879" y2="44636"/>
                        <a14:foregroundMark x1="47576" y1="42727" x2="47576" y2="42727"/>
                        <a14:foregroundMark x1="54303" y1="42000" x2="54303" y2="42000"/>
                        <a14:foregroundMark x1="60727" y1="43545" x2="60727" y2="43545"/>
                        <a14:foregroundMark x1="66364" y1="43545" x2="66364" y2="43545"/>
                        <a14:foregroundMark x1="71758" y1="44273" x2="71758" y2="44273"/>
                      </a14:backgroundRemoval>
                    </a14:imgEffect>
                  </a14:imgLayer>
                </a14:imgProps>
              </a:ext>
              <a:ext uri="{28A0092B-C50C-407E-A947-70E740481C1C}">
                <a14:useLocalDpi xmlns:a14="http://schemas.microsoft.com/office/drawing/2010/main" val="0"/>
              </a:ext>
            </a:extLst>
          </a:blip>
          <a:srcRect l="20579" t="25768" r="21029" b="40283"/>
          <a:stretch/>
        </p:blipFill>
        <p:spPr>
          <a:xfrm>
            <a:off x="4263949" y="8783776"/>
            <a:ext cx="2457332" cy="952458"/>
          </a:xfrm>
          <a:prstGeom prst="rect">
            <a:avLst/>
          </a:prstGeom>
        </p:spPr>
      </p:pic>
      <p:pic>
        <p:nvPicPr>
          <p:cNvPr id="16" name="Picture 15" descr="logo.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98842" y="7577518"/>
            <a:ext cx="593104" cy="712923"/>
          </a:xfrm>
          <a:prstGeom prst="rect">
            <a:avLst/>
          </a:prstGeom>
        </p:spPr>
      </p:pic>
      <p:sp>
        <p:nvSpPr>
          <p:cNvPr id="7" name="Content Placeholder 6">
            <a:extLst>
              <a:ext uri="{FF2B5EF4-FFF2-40B4-BE49-F238E27FC236}">
                <a16:creationId xmlns:a16="http://schemas.microsoft.com/office/drawing/2014/main" id="{9BD55580-947F-4A9F-975B-4EF1AAAEB219}"/>
              </a:ext>
            </a:extLst>
          </p:cNvPr>
          <p:cNvSpPr>
            <a:spLocks noGrp="1"/>
          </p:cNvSpPr>
          <p:nvPr>
            <p:ph idx="1"/>
          </p:nvPr>
        </p:nvSpPr>
        <p:spPr>
          <a:xfrm>
            <a:off x="217414" y="1648713"/>
            <a:ext cx="6169099" cy="5504559"/>
          </a:xfrm>
        </p:spPr>
        <p:txBody>
          <a:bodyPr>
            <a:normAutofit/>
          </a:bodyPr>
          <a:lstStyle/>
          <a:p>
            <a:r>
              <a:rPr lang="en-GB" dirty="0"/>
              <a:t>Find some initial research for each genre listed. Evaluate these genres; what are the key features of these genres. List some musicals that match the genre.</a:t>
            </a:r>
          </a:p>
          <a:p>
            <a:r>
              <a:rPr lang="en-GB" dirty="0"/>
              <a:t>Operetta</a:t>
            </a:r>
          </a:p>
          <a:p>
            <a:r>
              <a:rPr lang="en-GB" dirty="0"/>
              <a:t>Musical revues</a:t>
            </a:r>
          </a:p>
          <a:p>
            <a:r>
              <a:rPr lang="en-GB" dirty="0"/>
              <a:t>Book musicals</a:t>
            </a:r>
          </a:p>
          <a:p>
            <a:r>
              <a:rPr lang="en-GB" dirty="0"/>
              <a:t>Rock musicals</a:t>
            </a:r>
          </a:p>
          <a:p>
            <a:r>
              <a:rPr lang="en-GB" dirty="0"/>
              <a:t>Jukebox musicals</a:t>
            </a:r>
          </a:p>
          <a:p>
            <a:r>
              <a:rPr lang="en-GB" dirty="0"/>
              <a:t>Concept musicals</a:t>
            </a:r>
          </a:p>
          <a:p>
            <a:r>
              <a:rPr lang="en-GB" dirty="0"/>
              <a:t>Comic musicals / Musical Comedy</a:t>
            </a:r>
          </a:p>
          <a:p>
            <a:r>
              <a:rPr lang="en-GB" dirty="0"/>
              <a:t>Chamber musicals</a:t>
            </a:r>
          </a:p>
          <a:p>
            <a:pPr marL="0" indent="0">
              <a:buNone/>
            </a:pPr>
            <a:r>
              <a:rPr lang="en-GB" sz="1800" dirty="0">
                <a:hlinkClick r:id="rId8"/>
              </a:rPr>
              <a:t>https://www.bbc.co.uk/bitesize/guides/z27fyrd/revision/1</a:t>
            </a:r>
            <a:r>
              <a:rPr lang="en-GB" sz="1800" dirty="0"/>
              <a:t> </a:t>
            </a:r>
          </a:p>
        </p:txBody>
      </p:sp>
    </p:spTree>
    <p:extLst>
      <p:ext uri="{BB962C8B-B14F-4D97-AF65-F5344CB8AC3E}">
        <p14:creationId xmlns:p14="http://schemas.microsoft.com/office/powerpoint/2010/main" val="3356119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t>Types of songs</a:t>
            </a:r>
          </a:p>
        </p:txBody>
      </p:sp>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9</a:t>
            </a:fld>
            <a:endParaRPr lang="en-GB"/>
          </a:p>
        </p:txBody>
      </p:sp>
      <p:pic>
        <p:nvPicPr>
          <p:cNvPr id="11" name="Picture 2" descr="Image result for netflix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7594976"/>
            <a:ext cx="3550151" cy="1889168"/>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4" descr="bookflix_1.jpg"/>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29091" b="56273" l="23394" r="76424">
                        <a14:foregroundMark x1="33697" y1="37000" x2="33697" y2="37000"/>
                        <a14:foregroundMark x1="39879" y1="44636" x2="39879" y2="44636"/>
                        <a14:foregroundMark x1="47576" y1="42727" x2="47576" y2="42727"/>
                        <a14:foregroundMark x1="54303" y1="42000" x2="54303" y2="42000"/>
                        <a14:foregroundMark x1="60727" y1="43545" x2="60727" y2="43545"/>
                        <a14:foregroundMark x1="66364" y1="43545" x2="66364" y2="43545"/>
                        <a14:foregroundMark x1="71758" y1="44273" x2="71758" y2="44273"/>
                      </a14:backgroundRemoval>
                    </a14:imgEffect>
                  </a14:imgLayer>
                </a14:imgProps>
              </a:ext>
              <a:ext uri="{28A0092B-C50C-407E-A947-70E740481C1C}">
                <a14:useLocalDpi xmlns:a14="http://schemas.microsoft.com/office/drawing/2010/main" val="0"/>
              </a:ext>
            </a:extLst>
          </a:blip>
          <a:srcRect l="20579" t="25768" r="21029" b="40283"/>
          <a:stretch/>
        </p:blipFill>
        <p:spPr>
          <a:xfrm>
            <a:off x="4263949" y="8783776"/>
            <a:ext cx="2457332" cy="952458"/>
          </a:xfrm>
          <a:prstGeom prst="rect">
            <a:avLst/>
          </a:prstGeom>
        </p:spPr>
      </p:pic>
      <p:pic>
        <p:nvPicPr>
          <p:cNvPr id="16" name="Picture 15" descr="logo.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98842" y="7577518"/>
            <a:ext cx="593104" cy="712923"/>
          </a:xfrm>
          <a:prstGeom prst="rect">
            <a:avLst/>
          </a:prstGeom>
        </p:spPr>
      </p:pic>
      <p:sp>
        <p:nvSpPr>
          <p:cNvPr id="7" name="Content Placeholder 6">
            <a:extLst>
              <a:ext uri="{FF2B5EF4-FFF2-40B4-BE49-F238E27FC236}">
                <a16:creationId xmlns:a16="http://schemas.microsoft.com/office/drawing/2014/main" id="{9BD55580-947F-4A9F-975B-4EF1AAAEB219}"/>
              </a:ext>
            </a:extLst>
          </p:cNvPr>
          <p:cNvSpPr>
            <a:spLocks noGrp="1"/>
          </p:cNvSpPr>
          <p:nvPr>
            <p:ph idx="1"/>
          </p:nvPr>
        </p:nvSpPr>
        <p:spPr>
          <a:xfrm>
            <a:off x="217414" y="1648713"/>
            <a:ext cx="6473899" cy="5504559"/>
          </a:xfrm>
        </p:spPr>
        <p:txBody>
          <a:bodyPr>
            <a:normAutofit fontScale="92500" lnSpcReduction="10000"/>
          </a:bodyPr>
          <a:lstStyle/>
          <a:p>
            <a:pPr marL="0" indent="0">
              <a:buNone/>
            </a:pPr>
            <a:r>
              <a:rPr lang="en-GB" b="1" dirty="0"/>
              <a:t>Research the following types of Musical Theatre song/music; </a:t>
            </a:r>
          </a:p>
          <a:p>
            <a:pPr marL="0" indent="0">
              <a:buNone/>
            </a:pPr>
            <a:r>
              <a:rPr lang="en-GB" b="1" dirty="0"/>
              <a:t>Describe (p) , explain (m) and analyse (d) each one.</a:t>
            </a:r>
          </a:p>
          <a:p>
            <a:pPr marL="0" indent="0">
              <a:buNone/>
            </a:pPr>
            <a:endParaRPr lang="en-GB" dirty="0"/>
          </a:p>
          <a:p>
            <a:pPr lvl="0"/>
            <a:r>
              <a:rPr lang="en-GB" dirty="0"/>
              <a:t>OVERTURE</a:t>
            </a:r>
          </a:p>
          <a:p>
            <a:pPr lvl="0"/>
            <a:r>
              <a:rPr lang="en-GB" dirty="0"/>
              <a:t>SOLO-CHARACTER SONG </a:t>
            </a:r>
          </a:p>
          <a:p>
            <a:pPr lvl="0"/>
            <a:r>
              <a:rPr lang="en-GB" dirty="0"/>
              <a:t>DUET  </a:t>
            </a:r>
          </a:p>
          <a:p>
            <a:pPr lvl="0"/>
            <a:r>
              <a:rPr lang="en-GB" dirty="0"/>
              <a:t>ACTION SONG  </a:t>
            </a:r>
          </a:p>
          <a:p>
            <a:pPr lvl="0"/>
            <a:r>
              <a:rPr lang="en-GB" dirty="0"/>
              <a:t>CHORUS/PRODUCTION NUMBER</a:t>
            </a:r>
          </a:p>
          <a:p>
            <a:pPr lvl="0"/>
            <a:r>
              <a:rPr lang="en-GB" dirty="0"/>
              <a:t>SOLO</a:t>
            </a:r>
          </a:p>
          <a:p>
            <a:pPr lvl="0"/>
            <a:r>
              <a:rPr lang="en-GB" dirty="0"/>
              <a:t>BALLAD</a:t>
            </a:r>
          </a:p>
          <a:p>
            <a:pPr lvl="0"/>
            <a:r>
              <a:rPr lang="en-GB" dirty="0"/>
              <a:t>MUSICAL SCENES</a:t>
            </a:r>
          </a:p>
          <a:p>
            <a:pPr lvl="0"/>
            <a:r>
              <a:rPr lang="en-GB" dirty="0"/>
              <a:t>SCENE CHANGE MUSIC</a:t>
            </a:r>
          </a:p>
          <a:p>
            <a:pPr lvl="0"/>
            <a:r>
              <a:rPr lang="en-GB" dirty="0"/>
              <a:t>REPRISE</a:t>
            </a:r>
          </a:p>
          <a:p>
            <a:pPr lvl="0"/>
            <a:r>
              <a:rPr lang="en-GB" dirty="0"/>
              <a:t>DANCE INTERLUDE</a:t>
            </a:r>
          </a:p>
          <a:p>
            <a:pPr lvl="0"/>
            <a:r>
              <a:rPr lang="en-GB" dirty="0"/>
              <a:t>SHOWSTOPPER</a:t>
            </a:r>
          </a:p>
          <a:p>
            <a:pPr lvl="0"/>
            <a:r>
              <a:rPr lang="en-GB" dirty="0"/>
              <a:t>FINALE</a:t>
            </a:r>
          </a:p>
          <a:p>
            <a:endParaRPr lang="en-GB" sz="1800" dirty="0"/>
          </a:p>
        </p:txBody>
      </p:sp>
    </p:spTree>
    <p:extLst>
      <p:ext uri="{BB962C8B-B14F-4D97-AF65-F5344CB8AC3E}">
        <p14:creationId xmlns:p14="http://schemas.microsoft.com/office/powerpoint/2010/main" val="167480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12173"/>
            <a:ext cx="6553200" cy="11387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Learning Log </a:t>
            </a:r>
            <a:endParaRPr lang="en-GB" altLang="en-US" sz="2000" dirty="0">
              <a:latin typeface="Century Gothic" panose="020B0502020202020204" pitchFamily="34" charset="0"/>
              <a:ea typeface="Calibri" panose="020F0502020204030204" pitchFamily="34" charset="0"/>
              <a:cs typeface="Times New Roman" panose="02020603050405020304" pitchFamily="18"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1267227947"/>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pPr algn="ctr"/>
                      <a:r>
                        <a:rPr lang="en-GB" sz="1400" b="1" dirty="0">
                          <a:latin typeface="Century Gothic" panose="020B0502020202020204" pitchFamily="34" charset="0"/>
                        </a:rPr>
                        <a:t>Date </a:t>
                      </a:r>
                    </a:p>
                  </a:txBody>
                  <a:tcPr/>
                </a:tc>
                <a:tc>
                  <a:txBody>
                    <a:bodyPr/>
                    <a:lstStyle/>
                    <a:p>
                      <a:pPr algn="ctr"/>
                      <a:r>
                        <a:rPr lang="en-GB" sz="1400" b="1" dirty="0">
                          <a:latin typeface="Century Gothic" panose="020B0502020202020204" pitchFamily="34" charset="0"/>
                        </a:rPr>
                        <a:t>Title</a:t>
                      </a:r>
                    </a:p>
                  </a:txBody>
                  <a:tcPr/>
                </a:tc>
                <a:tc>
                  <a:txBody>
                    <a:bodyPr/>
                    <a:lstStyle/>
                    <a:p>
                      <a:pPr algn="ctr"/>
                      <a:r>
                        <a:rPr lang="en-GB" sz="1400" b="1" dirty="0">
                          <a:latin typeface="Century Gothic" panose="020B0502020202020204" pitchFamily="34" charset="0"/>
                        </a:rPr>
                        <a:t>Summary of content</a:t>
                      </a:r>
                    </a:p>
                  </a:txBody>
                  <a:tcPr/>
                </a:tc>
                <a:tc>
                  <a:txBody>
                    <a:bodyPr/>
                    <a:lstStyle/>
                    <a:p>
                      <a:pPr algn="ctr"/>
                      <a:r>
                        <a:rPr lang="en-GB" sz="1400" b="1" dirty="0">
                          <a:latin typeface="Century Gothic" panose="020B0502020202020204" pitchFamily="34" charset="0"/>
                        </a:rPr>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10</a:t>
            </a:fld>
            <a:endParaRPr lang="en-GB"/>
          </a:p>
        </p:txBody>
      </p:sp>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7612" y="9059119"/>
            <a:ext cx="593104" cy="712923"/>
          </a:xfrm>
          <a:prstGeom prst="rect">
            <a:avLst/>
          </a:prstGeom>
        </p:spPr>
      </p:pic>
    </p:spTree>
    <p:extLst>
      <p:ext uri="{BB962C8B-B14F-4D97-AF65-F5344CB8AC3E}">
        <p14:creationId xmlns:p14="http://schemas.microsoft.com/office/powerpoint/2010/main" val="3634940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109330" y="1272209"/>
            <a:ext cx="6639339" cy="276999"/>
          </a:xfrm>
          <a:prstGeom prst="rect">
            <a:avLst/>
          </a:prstGeom>
          <a:noFill/>
        </p:spPr>
        <p:txBody>
          <a:bodyPr wrap="square" rtlCol="0">
            <a:spAutoFit/>
          </a:bodyPr>
          <a:lstStyle/>
          <a:p>
            <a:r>
              <a:rPr lang="en-GB" sz="1200" b="1" dirty="0">
                <a:latin typeface="Century Gothic" panose="020B0502020202020204" pitchFamily="34" charset="0"/>
              </a:rPr>
              <a:t>Task: </a:t>
            </a:r>
            <a:r>
              <a:rPr lang="en-GB" sz="1200" dirty="0">
                <a:latin typeface="Century Gothic" panose="020B0502020202020204" pitchFamily="34" charset="0"/>
              </a:rPr>
              <a:t>Research and define the following words which are central to Unit 2 . </a:t>
            </a:r>
          </a:p>
        </p:txBody>
      </p:sp>
      <p:graphicFrame>
        <p:nvGraphicFramePr>
          <p:cNvPr id="6" name="Table 5"/>
          <p:cNvGraphicFramePr>
            <a:graphicFrameLocks noGrp="1"/>
          </p:cNvGraphicFramePr>
          <p:nvPr>
            <p:extLst>
              <p:ext uri="{D42A27DB-BD31-4B8C-83A1-F6EECF244321}">
                <p14:modId xmlns:p14="http://schemas.microsoft.com/office/powerpoint/2010/main" val="199708003"/>
              </p:ext>
            </p:extLst>
          </p:nvPr>
        </p:nvGraphicFramePr>
        <p:xfrm>
          <a:off x="0" y="1789041"/>
          <a:ext cx="6858000"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5125453">
                  <a:extLst>
                    <a:ext uri="{9D8B030D-6E8A-4147-A177-3AD203B41FA5}">
                      <a16:colId xmlns:a16="http://schemas.microsoft.com/office/drawing/2014/main" val="4098062936"/>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extLst>
                  <a:ext uri="{0D108BD9-81ED-4DB2-BD59-A6C34878D82A}">
                    <a16:rowId xmlns:a16="http://schemas.microsoft.com/office/drawing/2014/main" val="2859577045"/>
                  </a:ext>
                </a:extLst>
              </a:tr>
              <a:tr h="781643">
                <a:tc>
                  <a:txBody>
                    <a:bodyPr/>
                    <a:lstStyle/>
                    <a:p>
                      <a:r>
                        <a:rPr lang="en-GB" dirty="0"/>
                        <a:t>Devise</a:t>
                      </a:r>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781643">
                <a:tc>
                  <a:txBody>
                    <a:bodyPr/>
                    <a:lstStyle/>
                    <a:p>
                      <a:r>
                        <a:rPr lang="en-GB" dirty="0"/>
                        <a:t>Interpretation </a:t>
                      </a:r>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81643">
                <a:tc>
                  <a:txBody>
                    <a:bodyPr/>
                    <a:lstStyle/>
                    <a:p>
                      <a:r>
                        <a:rPr lang="en-GB" dirty="0"/>
                        <a:t>Collaborate </a:t>
                      </a:r>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81643">
                <a:tc>
                  <a:txBody>
                    <a:bodyPr/>
                    <a:lstStyle/>
                    <a:p>
                      <a:r>
                        <a:rPr lang="en-GB" dirty="0"/>
                        <a:t>Characterisation </a:t>
                      </a:r>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81643">
                <a:tc>
                  <a:txBody>
                    <a:bodyPr/>
                    <a:lstStyle/>
                    <a:p>
                      <a:r>
                        <a:rPr lang="en-GB" dirty="0"/>
                        <a:t>Frantic Assembly</a:t>
                      </a:r>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81643">
                <a:tc>
                  <a:txBody>
                    <a:bodyPr/>
                    <a:lstStyle/>
                    <a:p>
                      <a:r>
                        <a:rPr lang="en-GB" dirty="0"/>
                        <a:t>Stanislavski</a:t>
                      </a:r>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81643">
                <a:tc>
                  <a:txBody>
                    <a:bodyPr/>
                    <a:lstStyle/>
                    <a:p>
                      <a:r>
                        <a:rPr lang="en-GB" dirty="0"/>
                        <a:t>Monologue</a:t>
                      </a:r>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81643">
                <a:tc>
                  <a:txBody>
                    <a:bodyPr/>
                    <a:lstStyle/>
                    <a:p>
                      <a:r>
                        <a:rPr lang="en-GB" dirty="0"/>
                        <a:t>Dialogue </a:t>
                      </a:r>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81643">
                <a:tc>
                  <a:txBody>
                    <a:bodyPr/>
                    <a:lstStyle/>
                    <a:p>
                      <a:r>
                        <a:rPr lang="en-GB" dirty="0"/>
                        <a:t>States of tension</a:t>
                      </a:r>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81643">
                <a:tc>
                  <a:txBody>
                    <a:bodyPr/>
                    <a:lstStyle/>
                    <a:p>
                      <a:r>
                        <a:rPr lang="en-GB" dirty="0"/>
                        <a:t>Appreciation </a:t>
                      </a:r>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979295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69" y="125499"/>
            <a:ext cx="6437706" cy="523220"/>
          </a:xfrm>
          <a:prstGeom prst="rect">
            <a:avLst/>
          </a:prstGeom>
        </p:spPr>
        <p:txBody>
          <a:bodyPr wrap="square">
            <a:spAutoFit/>
          </a:bodyPr>
          <a:lstStyle/>
          <a:p>
            <a:r>
              <a:rPr lang="en-GB" sz="1400" dirty="0">
                <a:solidFill>
                  <a:srgbClr val="000000"/>
                </a:solidFill>
                <a:latin typeface="Century Gothic" panose="020B0502020202020204" pitchFamily="34" charset="0"/>
              </a:rPr>
              <a:t>Task: Research a list of Performing Arts related jobs/  terms for each letter of the alphabet</a:t>
            </a:r>
          </a:p>
        </p:txBody>
      </p:sp>
      <p:sp>
        <p:nvSpPr>
          <p:cNvPr id="2" name="TextBox 1">
            <a:extLst>
              <a:ext uri="{FF2B5EF4-FFF2-40B4-BE49-F238E27FC236}">
                <a16:creationId xmlns:a16="http://schemas.microsoft.com/office/drawing/2014/main" id="{E5BCED7E-6F4A-4A80-84FD-60129E5CA76C}"/>
              </a:ext>
            </a:extLst>
          </p:cNvPr>
          <p:cNvSpPr txBox="1"/>
          <p:nvPr/>
        </p:nvSpPr>
        <p:spPr>
          <a:xfrm>
            <a:off x="195369" y="4145643"/>
            <a:ext cx="6376881" cy="5693866"/>
          </a:xfrm>
          <a:prstGeom prst="rect">
            <a:avLst/>
          </a:prstGeom>
          <a:noFill/>
        </p:spPr>
        <p:txBody>
          <a:bodyPr wrap="square" numCol="2" rtlCol="0">
            <a:spAutoFit/>
          </a:bodyPr>
          <a:lstStyle/>
          <a:p>
            <a:r>
              <a:rPr lang="en-GB" sz="2800" b="1" dirty="0"/>
              <a:t>A</a:t>
            </a:r>
          </a:p>
          <a:p>
            <a:r>
              <a:rPr lang="en-GB" sz="2800" b="1" dirty="0"/>
              <a:t>B</a:t>
            </a:r>
          </a:p>
          <a:p>
            <a:r>
              <a:rPr lang="en-GB" sz="2800" b="1" dirty="0"/>
              <a:t>C</a:t>
            </a:r>
          </a:p>
          <a:p>
            <a:r>
              <a:rPr lang="en-GB" sz="2800" b="1" dirty="0"/>
              <a:t>D</a:t>
            </a:r>
          </a:p>
          <a:p>
            <a:r>
              <a:rPr lang="en-GB" sz="2800" b="1" dirty="0"/>
              <a:t>E</a:t>
            </a:r>
          </a:p>
          <a:p>
            <a:r>
              <a:rPr lang="en-GB" sz="2800" b="1" dirty="0"/>
              <a:t>F</a:t>
            </a:r>
          </a:p>
          <a:p>
            <a:r>
              <a:rPr lang="en-GB" sz="2800" b="1" dirty="0"/>
              <a:t>G</a:t>
            </a:r>
          </a:p>
          <a:p>
            <a:r>
              <a:rPr lang="en-GB" sz="2800" b="1" dirty="0"/>
              <a:t>H</a:t>
            </a:r>
          </a:p>
          <a:p>
            <a:r>
              <a:rPr lang="en-GB" sz="2800" b="1" dirty="0"/>
              <a:t>I</a:t>
            </a:r>
          </a:p>
          <a:p>
            <a:r>
              <a:rPr lang="en-GB" sz="2800" b="1" dirty="0"/>
              <a:t>J</a:t>
            </a:r>
          </a:p>
          <a:p>
            <a:r>
              <a:rPr lang="en-GB" sz="2800" b="1" dirty="0"/>
              <a:t>K</a:t>
            </a:r>
          </a:p>
          <a:p>
            <a:r>
              <a:rPr lang="en-GB" sz="2800" b="1" dirty="0"/>
              <a:t>L</a:t>
            </a:r>
          </a:p>
          <a:p>
            <a:r>
              <a:rPr lang="en-GB" sz="2800" b="1" dirty="0"/>
              <a:t>M</a:t>
            </a:r>
          </a:p>
          <a:p>
            <a:r>
              <a:rPr lang="en-GB" sz="2800" b="1" dirty="0"/>
              <a:t>N</a:t>
            </a:r>
          </a:p>
          <a:p>
            <a:r>
              <a:rPr lang="en-GB" sz="2800" b="1" dirty="0"/>
              <a:t>O</a:t>
            </a:r>
          </a:p>
          <a:p>
            <a:r>
              <a:rPr lang="en-GB" sz="2800" b="1" dirty="0"/>
              <a:t>P</a:t>
            </a:r>
          </a:p>
          <a:p>
            <a:r>
              <a:rPr lang="en-GB" sz="2800" b="1" dirty="0"/>
              <a:t>Q</a:t>
            </a:r>
          </a:p>
          <a:p>
            <a:r>
              <a:rPr lang="en-GB" sz="2800" b="1" dirty="0"/>
              <a:t>R</a:t>
            </a:r>
          </a:p>
          <a:p>
            <a:r>
              <a:rPr lang="en-GB" sz="2800" b="1" dirty="0"/>
              <a:t>S</a:t>
            </a:r>
          </a:p>
          <a:p>
            <a:r>
              <a:rPr lang="en-GB" sz="2800" b="1" dirty="0"/>
              <a:t>T</a:t>
            </a:r>
          </a:p>
          <a:p>
            <a:r>
              <a:rPr lang="en-GB" sz="2800" b="1" dirty="0"/>
              <a:t>U</a:t>
            </a:r>
          </a:p>
          <a:p>
            <a:r>
              <a:rPr lang="en-GB" sz="2800" b="1" dirty="0"/>
              <a:t>V</a:t>
            </a:r>
          </a:p>
          <a:p>
            <a:r>
              <a:rPr lang="en-GB" sz="2800" b="1" dirty="0"/>
              <a:t>W</a:t>
            </a:r>
          </a:p>
          <a:p>
            <a:r>
              <a:rPr lang="en-GB" sz="2800" b="1" dirty="0"/>
              <a:t>X</a:t>
            </a:r>
          </a:p>
          <a:p>
            <a:r>
              <a:rPr lang="en-GB" sz="2800" b="1" dirty="0"/>
              <a:t>Y</a:t>
            </a:r>
          </a:p>
          <a:p>
            <a:r>
              <a:rPr lang="en-GB" sz="2800" b="1" dirty="0"/>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12</a:t>
            </a:fld>
            <a:endParaRPr lang="en-GB"/>
          </a:p>
        </p:txBody>
      </p:sp>
      <p:pic>
        <p:nvPicPr>
          <p:cNvPr id="11" name="Picture 10" descr="unsplash_alphabet_1540899-768x51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975" y="793715"/>
            <a:ext cx="6297894" cy="3104307"/>
          </a:xfrm>
          <a:prstGeom prst="rect">
            <a:avLst/>
          </a:prstGeom>
        </p:spPr>
      </p:pic>
      <p:pic>
        <p:nvPicPr>
          <p:cNvPr id="12" name="Picture 11"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9970" y="8935654"/>
            <a:ext cx="593104" cy="712923"/>
          </a:xfrm>
          <a:prstGeom prst="rect">
            <a:avLst/>
          </a:prstGeom>
        </p:spPr>
      </p:pic>
    </p:spTree>
    <p:extLst>
      <p:ext uri="{BB962C8B-B14F-4D97-AF65-F5344CB8AC3E}">
        <p14:creationId xmlns:p14="http://schemas.microsoft.com/office/powerpoint/2010/main" val="2431077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13</a:t>
            </a:fld>
            <a:endParaRPr lang="en-GB"/>
          </a:p>
        </p:txBody>
      </p:sp>
      <p:sp>
        <p:nvSpPr>
          <p:cNvPr id="3" name="TextBox 2"/>
          <p:cNvSpPr txBox="1"/>
          <p:nvPr/>
        </p:nvSpPr>
        <p:spPr>
          <a:xfrm>
            <a:off x="282259" y="317486"/>
            <a:ext cx="6350816" cy="584775"/>
          </a:xfrm>
          <a:prstGeom prst="rect">
            <a:avLst/>
          </a:prstGeom>
          <a:noFill/>
        </p:spPr>
        <p:txBody>
          <a:bodyPr wrap="square" rtlCol="0">
            <a:spAutoFit/>
          </a:bodyPr>
          <a:lstStyle/>
          <a:p>
            <a:r>
              <a:rPr lang="en-US" sz="3200" b="1" u="sng" dirty="0">
                <a:latin typeface="Century Gothic" panose="020B0502020202020204" pitchFamily="34" charset="0"/>
              </a:rPr>
              <a:t>The History of Theatre </a:t>
            </a:r>
          </a:p>
        </p:txBody>
      </p:sp>
      <p:sp>
        <p:nvSpPr>
          <p:cNvPr id="4" name="TextBox 3"/>
          <p:cNvSpPr txBox="1"/>
          <p:nvPr/>
        </p:nvSpPr>
        <p:spPr>
          <a:xfrm>
            <a:off x="171021" y="1114918"/>
            <a:ext cx="6515958" cy="3139321"/>
          </a:xfrm>
          <a:prstGeom prst="rect">
            <a:avLst/>
          </a:prstGeom>
          <a:noFill/>
        </p:spPr>
        <p:txBody>
          <a:bodyPr wrap="square" rtlCol="0">
            <a:spAutoFit/>
          </a:bodyPr>
          <a:lstStyle/>
          <a:p>
            <a:r>
              <a:rPr lang="en-GB" b="1" dirty="0">
                <a:latin typeface="Century Gothic" panose="020B0502020202020204" pitchFamily="34" charset="0"/>
              </a:rPr>
              <a:t>Task</a:t>
            </a:r>
            <a:r>
              <a:rPr lang="en-GB" dirty="0">
                <a:latin typeface="Century Gothic" panose="020B0502020202020204" pitchFamily="34" charset="0"/>
              </a:rPr>
              <a:t>: You need to create an A4 Theatre history timeline. On your timeline you should include reference people, styles and  events</a:t>
            </a:r>
          </a:p>
          <a:p>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To make a high quality timeline, you will need to do some additional research into what each of the events actually refers to – and why it might have been important to the development of Theatre.</a:t>
            </a:r>
          </a:p>
          <a:p>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6" name="Picture 5">
            <a:extLst>
              <a:ext uri="{FF2B5EF4-FFF2-40B4-BE49-F238E27FC236}">
                <a16:creationId xmlns:a16="http://schemas.microsoft.com/office/drawing/2014/main" id="{A75FDF0D-1D2D-48F5-AE00-61F9A8B3A6B9}"/>
              </a:ext>
            </a:extLst>
          </p:cNvPr>
          <p:cNvPicPr>
            <a:picLocks noChangeAspect="1"/>
          </p:cNvPicPr>
          <p:nvPr/>
        </p:nvPicPr>
        <p:blipFill>
          <a:blip r:embed="rId2"/>
          <a:stretch>
            <a:fillRect/>
          </a:stretch>
        </p:blipFill>
        <p:spPr>
          <a:xfrm>
            <a:off x="0" y="3942950"/>
            <a:ext cx="6858000" cy="2402237"/>
          </a:xfrm>
          <a:prstGeom prst="rect">
            <a:avLst/>
          </a:prstGeom>
        </p:spPr>
      </p:pic>
      <p:pic>
        <p:nvPicPr>
          <p:cNvPr id="8" name="Picture 7">
            <a:extLst>
              <a:ext uri="{FF2B5EF4-FFF2-40B4-BE49-F238E27FC236}">
                <a16:creationId xmlns:a16="http://schemas.microsoft.com/office/drawing/2014/main" id="{79BAD61D-0AE3-4369-8F6F-0B60F1057B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45187"/>
            <a:ext cx="2894463" cy="3590032"/>
          </a:xfrm>
          <a:prstGeom prst="rect">
            <a:avLst/>
          </a:prstGeom>
        </p:spPr>
      </p:pic>
      <p:pic>
        <p:nvPicPr>
          <p:cNvPr id="9" name="Picture 8">
            <a:extLst>
              <a:ext uri="{FF2B5EF4-FFF2-40B4-BE49-F238E27FC236}">
                <a16:creationId xmlns:a16="http://schemas.microsoft.com/office/drawing/2014/main" id="{AF205BB1-D6A9-47CA-A93A-42EC381B20C1}"/>
              </a:ext>
            </a:extLst>
          </p:cNvPr>
          <p:cNvPicPr>
            <a:picLocks noChangeAspect="1"/>
          </p:cNvPicPr>
          <p:nvPr/>
        </p:nvPicPr>
        <p:blipFill>
          <a:blip r:embed="rId4"/>
          <a:stretch>
            <a:fillRect/>
          </a:stretch>
        </p:blipFill>
        <p:spPr>
          <a:xfrm>
            <a:off x="2894462" y="6345186"/>
            <a:ext cx="3963537" cy="2219581"/>
          </a:xfrm>
          <a:prstGeom prst="rect">
            <a:avLst/>
          </a:prstGeom>
        </p:spPr>
      </p:pic>
      <p:pic>
        <p:nvPicPr>
          <p:cNvPr id="10" name="Picture 9">
            <a:extLst>
              <a:ext uri="{FF2B5EF4-FFF2-40B4-BE49-F238E27FC236}">
                <a16:creationId xmlns:a16="http://schemas.microsoft.com/office/drawing/2014/main" id="{BF08A5AD-693C-4C70-A7ED-39113030D760}"/>
              </a:ext>
            </a:extLst>
          </p:cNvPr>
          <p:cNvPicPr>
            <a:picLocks noChangeAspect="1"/>
          </p:cNvPicPr>
          <p:nvPr/>
        </p:nvPicPr>
        <p:blipFill rotWithShape="1">
          <a:blip r:embed="rId5"/>
          <a:srcRect b="28642"/>
          <a:stretch/>
        </p:blipFill>
        <p:spPr>
          <a:xfrm>
            <a:off x="2857500" y="8140203"/>
            <a:ext cx="4000500" cy="1795016"/>
          </a:xfrm>
          <a:prstGeom prst="rect">
            <a:avLst/>
          </a:prstGeom>
        </p:spPr>
      </p:pic>
    </p:spTree>
    <p:extLst>
      <p:ext uri="{BB962C8B-B14F-4D97-AF65-F5344CB8AC3E}">
        <p14:creationId xmlns:p14="http://schemas.microsoft.com/office/powerpoint/2010/main" val="3726957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14</a:t>
            </a:fld>
            <a:endParaRPr lang="en-GB" dirty="0"/>
          </a:p>
        </p:txBody>
      </p:sp>
      <p:sp>
        <p:nvSpPr>
          <p:cNvPr id="4" name="Rectangle 3"/>
          <p:cNvSpPr/>
          <p:nvPr/>
        </p:nvSpPr>
        <p:spPr>
          <a:xfrm>
            <a:off x="179719" y="141134"/>
            <a:ext cx="6506279" cy="5632311"/>
          </a:xfrm>
          <a:prstGeom prst="rect">
            <a:avLst/>
          </a:prstGeom>
        </p:spPr>
        <p:txBody>
          <a:bodyPr wrap="square">
            <a:spAutoFit/>
          </a:bodyPr>
          <a:lstStyle/>
          <a:p>
            <a:r>
              <a:rPr lang="en-GB" b="1" u="sng" dirty="0"/>
              <a:t>Performing Arts Today:</a:t>
            </a:r>
          </a:p>
          <a:p>
            <a:endParaRPr lang="en-GB" dirty="0"/>
          </a:p>
          <a:p>
            <a:r>
              <a:rPr lang="en-GB" dirty="0"/>
              <a:t>Task. Twitter is used by all those related to Performing Arts, I would advise that you create yourselves Twitter accounts as soon as possible and follow the below users for information and news:</a:t>
            </a:r>
          </a:p>
          <a:p>
            <a:endParaRPr lang="en-GB" dirty="0"/>
          </a:p>
          <a:p>
            <a:pPr algn="ctr"/>
            <a:r>
              <a:rPr lang="en-GB" dirty="0"/>
              <a:t>@</a:t>
            </a:r>
            <a:r>
              <a:rPr lang="en-GB" b="1" dirty="0" err="1"/>
              <a:t>PHAPerfArts</a:t>
            </a:r>
            <a:r>
              <a:rPr lang="en-GB" b="1" dirty="0"/>
              <a:t> (Park Hall Performing Arts Department)</a:t>
            </a:r>
          </a:p>
          <a:p>
            <a:pPr algn="ctr"/>
            <a:r>
              <a:rPr lang="en-GB" b="1" dirty="0"/>
              <a:t> </a:t>
            </a:r>
          </a:p>
          <a:p>
            <a:pPr algn="ctr"/>
            <a:r>
              <a:rPr lang="en-GB" b="1" dirty="0"/>
              <a:t>@</a:t>
            </a:r>
            <a:r>
              <a:rPr lang="en-GB" b="1" dirty="0" err="1"/>
              <a:t>franticassembly</a:t>
            </a:r>
            <a:r>
              <a:rPr lang="en-GB" b="1" dirty="0"/>
              <a:t> (Frantic Assembly Company)</a:t>
            </a:r>
          </a:p>
          <a:p>
            <a:pPr algn="ctr"/>
            <a:endParaRPr lang="en-GB" b="1" dirty="0"/>
          </a:p>
          <a:p>
            <a:pPr algn="ctr"/>
            <a:r>
              <a:rPr lang="en-GB" b="1" dirty="0"/>
              <a:t>@</a:t>
            </a:r>
            <a:r>
              <a:rPr lang="en-GB" b="1" dirty="0" err="1"/>
              <a:t>NationalTheatre</a:t>
            </a:r>
            <a:r>
              <a:rPr lang="en-GB" b="1" dirty="0"/>
              <a:t> (National Theatre)</a:t>
            </a:r>
          </a:p>
          <a:p>
            <a:pPr algn="ctr"/>
            <a:endParaRPr lang="en-GB" dirty="0"/>
          </a:p>
          <a:p>
            <a:pPr algn="ctr"/>
            <a:r>
              <a:rPr lang="en-GB" b="1" dirty="0"/>
              <a:t>@Birmingham Rep (The Birmingham REP theatre)</a:t>
            </a:r>
          </a:p>
          <a:p>
            <a:pPr algn="ctr"/>
            <a:endParaRPr lang="en-GB" b="1" dirty="0"/>
          </a:p>
          <a:p>
            <a:pPr algn="ctr"/>
            <a:r>
              <a:rPr lang="en-GB" dirty="0"/>
              <a:t>Your second task is to keep an eye on these Twitter accounts (as well as wider sources – watch lots of films and take notes of acting techniques and how the actor has approached the character.</a:t>
            </a:r>
          </a:p>
          <a:p>
            <a:pPr algn="ctr"/>
            <a:r>
              <a:rPr lang="en-GB" dirty="0"/>
              <a:t>Watch lots on You Tube and research as much as you can.</a:t>
            </a:r>
          </a:p>
          <a:p>
            <a:pPr algn="ctr"/>
            <a:endParaRPr lang="en-GB" dirty="0"/>
          </a:p>
          <a:p>
            <a:endParaRPr lang="en-GB" dirty="0"/>
          </a:p>
        </p:txBody>
      </p:sp>
      <p:pic>
        <p:nvPicPr>
          <p:cNvPr id="5" name="Picture 4" descr="image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054" y="8025338"/>
            <a:ext cx="6513303" cy="1748554"/>
          </a:xfrm>
          <a:prstGeom prst="rect">
            <a:avLst/>
          </a:prstGeom>
          <a:ln>
            <a:solidFill>
              <a:srgbClr val="000000"/>
            </a:solidFill>
          </a:ln>
        </p:spPr>
      </p:pic>
      <p:pic>
        <p:nvPicPr>
          <p:cNvPr id="6" name="Picture 5">
            <a:extLst>
              <a:ext uri="{FF2B5EF4-FFF2-40B4-BE49-F238E27FC236}">
                <a16:creationId xmlns:a16="http://schemas.microsoft.com/office/drawing/2014/main" id="{371A28F7-FC52-48F1-BEBB-3679455F2EF6}"/>
              </a:ext>
            </a:extLst>
          </p:cNvPr>
          <p:cNvPicPr>
            <a:picLocks noChangeAspect="1"/>
          </p:cNvPicPr>
          <p:nvPr/>
        </p:nvPicPr>
        <p:blipFill rotWithShape="1">
          <a:blip r:embed="rId3"/>
          <a:srcRect b="7452"/>
          <a:stretch/>
        </p:blipFill>
        <p:spPr>
          <a:xfrm>
            <a:off x="2565202" y="5277854"/>
            <a:ext cx="2248990" cy="4283242"/>
          </a:xfrm>
          <a:prstGeom prst="rect">
            <a:avLst/>
          </a:prstGeom>
        </p:spPr>
      </p:pic>
    </p:spTree>
    <p:extLst>
      <p:ext uri="{BB962C8B-B14F-4D97-AF65-F5344CB8AC3E}">
        <p14:creationId xmlns:p14="http://schemas.microsoft.com/office/powerpoint/2010/main" val="1749403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15</a:t>
            </a:fld>
            <a:endParaRPr lang="en-GB"/>
          </a:p>
        </p:txBody>
      </p:sp>
      <p:sp>
        <p:nvSpPr>
          <p:cNvPr id="3" name="TextBox 2"/>
          <p:cNvSpPr txBox="1"/>
          <p:nvPr/>
        </p:nvSpPr>
        <p:spPr>
          <a:xfrm>
            <a:off x="229335" y="7496194"/>
            <a:ext cx="6192046" cy="2031325"/>
          </a:xfrm>
          <a:prstGeom prst="rect">
            <a:avLst/>
          </a:prstGeom>
          <a:noFill/>
        </p:spPr>
        <p:txBody>
          <a:bodyPr wrap="square" rtlCol="0">
            <a:spAutoFit/>
          </a:bodyPr>
          <a:lstStyle/>
          <a:p>
            <a:r>
              <a:rPr lang="en-GB" b="1" dirty="0"/>
              <a:t>If you have any further questions while you are enjoying Working From Home and your Summer holiday, my email address can be found below </a:t>
            </a:r>
            <a:r>
              <a:rPr lang="en-GB" b="1" dirty="0">
                <a:sym typeface="Wingdings"/>
              </a:rPr>
              <a:t>: </a:t>
            </a:r>
          </a:p>
          <a:p>
            <a:r>
              <a:rPr lang="en-GB" b="1" dirty="0"/>
              <a:t> </a:t>
            </a:r>
            <a:endParaRPr lang="en-GB" dirty="0"/>
          </a:p>
          <a:p>
            <a:r>
              <a:rPr lang="en-GB" b="1" dirty="0"/>
              <a:t>Mrs Cullum-Kenyon</a:t>
            </a:r>
          </a:p>
          <a:p>
            <a:r>
              <a:rPr lang="en-GB" b="1" dirty="0">
                <a:hlinkClick r:id="rId2"/>
              </a:rPr>
              <a:t>Ecullum-kenyon@parkhall.org</a:t>
            </a:r>
            <a:r>
              <a:rPr lang="en-GB" b="1" dirty="0"/>
              <a:t> </a:t>
            </a:r>
            <a:endParaRPr lang="en-GB" dirty="0"/>
          </a:p>
          <a:p>
            <a:endParaRPr lang="en-US" dirty="0"/>
          </a:p>
        </p:txBody>
      </p:sp>
      <p:pic>
        <p:nvPicPr>
          <p:cNvPr id="5" name="Picture 4">
            <a:extLst>
              <a:ext uri="{FF2B5EF4-FFF2-40B4-BE49-F238E27FC236}">
                <a16:creationId xmlns:a16="http://schemas.microsoft.com/office/drawing/2014/main" id="{D6B1A0B7-E95C-4EBE-8E6B-9C764614FF82}"/>
              </a:ext>
            </a:extLst>
          </p:cNvPr>
          <p:cNvPicPr>
            <a:picLocks noChangeAspect="1"/>
          </p:cNvPicPr>
          <p:nvPr/>
        </p:nvPicPr>
        <p:blipFill>
          <a:blip r:embed="rId3"/>
          <a:stretch>
            <a:fillRect/>
          </a:stretch>
        </p:blipFill>
        <p:spPr>
          <a:xfrm>
            <a:off x="-103642" y="1892274"/>
            <a:ext cx="6858000" cy="4297681"/>
          </a:xfrm>
          <a:prstGeom prst="rect">
            <a:avLst/>
          </a:prstGeom>
        </p:spPr>
      </p:pic>
    </p:spTree>
    <p:extLst>
      <p:ext uri="{BB962C8B-B14F-4D97-AF65-F5344CB8AC3E}">
        <p14:creationId xmlns:p14="http://schemas.microsoft.com/office/powerpoint/2010/main" val="8443985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2007</TotalTime>
  <Words>2645</Words>
  <Application>Microsoft Office PowerPoint</Application>
  <PresentationFormat>A4 Paper (210x297 mm)</PresentationFormat>
  <Paragraphs>213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Century Gothic</vt:lpstr>
      <vt:lpstr>Office Theme</vt:lpstr>
      <vt:lpstr>Park Hall Academy  Transition Booklet: BTEC Performing Arts 2020-21</vt:lpstr>
      <vt:lpstr>What will I be studying?</vt:lpstr>
      <vt:lpstr>PowerPoint Presentation</vt:lpstr>
      <vt:lpstr>Performing Arts FREE Online Courses </vt:lpstr>
      <vt:lpstr>Performing Arts FREE Online Courses </vt:lpstr>
      <vt:lpstr>Performing Arts FREE Online Courses </vt:lpstr>
      <vt:lpstr>The Origins of Musical Theatre</vt:lpstr>
      <vt:lpstr>Musical Theatre Genres</vt:lpstr>
      <vt:lpstr>Types of songs</vt:lpstr>
      <vt:lpstr>PowerPoint Presentation</vt:lpstr>
      <vt:lpstr>PowerPoint Presentation</vt:lpstr>
      <vt:lpstr>PowerPoint Presentation</vt:lpstr>
      <vt:lpstr>PowerPoint Presentation</vt:lpstr>
      <vt:lpstr>PowerPoint Presentation</vt:lpstr>
      <vt:lpstr>PowerPoint Presentation</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chris kenyon</cp:lastModifiedBy>
  <cp:revision>140</cp:revision>
  <dcterms:created xsi:type="dcterms:W3CDTF">2020-03-22T16:46:05Z</dcterms:created>
  <dcterms:modified xsi:type="dcterms:W3CDTF">2020-04-29T18:18:30Z</dcterms:modified>
</cp:coreProperties>
</file>