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7" r:id="rId2"/>
    <p:sldId id="259" r:id="rId3"/>
    <p:sldId id="310" r:id="rId4"/>
    <p:sldId id="299" r:id="rId5"/>
    <p:sldId id="287" r:id="rId6"/>
    <p:sldId id="290" r:id="rId7"/>
    <p:sldId id="274" r:id="rId8"/>
    <p:sldId id="261" r:id="rId9"/>
    <p:sldId id="303" r:id="rId10"/>
    <p:sldId id="304" r:id="rId11"/>
    <p:sldId id="305" r:id="rId12"/>
    <p:sldId id="286" r:id="rId13"/>
    <p:sldId id="306" r:id="rId1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23" autoAdjust="0"/>
    <p:restoredTop sz="94660"/>
  </p:normalViewPr>
  <p:slideViewPr>
    <p:cSldViewPr snapToGrid="0" showGuides="1">
      <p:cViewPr varScale="1">
        <p:scale>
          <a:sx n="89" d="100"/>
          <a:sy n="89" d="100"/>
        </p:scale>
        <p:origin x="3744" y="168"/>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07/05/2020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07/05/2020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lasscentral.com/collection/ivy-league-moocs?subject=busines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utor2u.net/business/reference/motivation-theory-maslow-video" TargetMode="External"/><Relationship Id="rId2" Type="http://schemas.openxmlformats.org/officeDocument/2006/relationships/hyperlink" Target="https://www.tutor2u.net/business/reference/motivational-theory-herzberg-two-factor-theor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business-humanrights.org/en/major-apparel-brands-delay-cancel-orders-in-response-to-pandemic-risking-livelihoods-of-millions-of-garment-workers-in-their-supply-chains/?page=3%23c205640" TargetMode="External"/><Relationship Id="rId2" Type="http://schemas.openxmlformats.org/officeDocument/2006/relationships/hyperlink" Target="https://www.retailgazette.co.uk/blog/2020/04/primark-to-pay-overseas-factory-wages-after-covid-19-order-cancellations/" TargetMode="Externa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35" y="1270464"/>
            <a:ext cx="6491945" cy="2080775"/>
          </a:xfrm>
        </p:spPr>
        <p:style>
          <a:lnRef idx="2">
            <a:schemeClr val="dk1"/>
          </a:lnRef>
          <a:fillRef idx="1">
            <a:schemeClr val="lt1"/>
          </a:fillRef>
          <a:effectRef idx="0">
            <a:schemeClr val="dk1"/>
          </a:effectRef>
          <a:fontRef idx="minor">
            <a:schemeClr val="dk1"/>
          </a:fontRef>
        </p:style>
        <p:txBody>
          <a:bodyPr>
            <a:normAutofit/>
          </a:bodyPr>
          <a:lstStyle/>
          <a:p>
            <a:pPr algn="ctr"/>
            <a:r>
              <a:rPr lang="en-GB" sz="4400" b="1" dirty="0"/>
              <a:t>Park Hall Academy </a:t>
            </a:r>
            <a:br>
              <a:rPr lang="en-GB" sz="4400" b="1" dirty="0"/>
            </a:br>
            <a:r>
              <a:rPr lang="en-GB" sz="4400" b="1" dirty="0"/>
              <a:t>Transition Booklet: A Level Business 2020-21</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6" name="TextBox 5"/>
          <p:cNvSpPr txBox="1"/>
          <p:nvPr/>
        </p:nvSpPr>
        <p:spPr>
          <a:xfrm>
            <a:off x="299900" y="8907242"/>
            <a:ext cx="6297893"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4000" dirty="0"/>
              <a:t>Name:__________________ </a:t>
            </a:r>
          </a:p>
        </p:txBody>
      </p:sp>
      <p:pic>
        <p:nvPicPr>
          <p:cNvPr id="7" name="Picture 6"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89" y="187154"/>
            <a:ext cx="769516" cy="924974"/>
          </a:xfrm>
          <a:prstGeom prst="rect">
            <a:avLst/>
          </a:prstGeom>
        </p:spPr>
      </p:pic>
      <p:pic>
        <p:nvPicPr>
          <p:cNvPr id="17" name="Picture 16"/>
          <p:cNvPicPr>
            <a:picLocks noChangeAspect="1"/>
          </p:cNvPicPr>
          <p:nvPr/>
        </p:nvPicPr>
        <p:blipFill>
          <a:blip r:embed="rId3"/>
          <a:stretch>
            <a:fillRect/>
          </a:stretch>
        </p:blipFill>
        <p:spPr>
          <a:xfrm>
            <a:off x="5309419" y="67545"/>
            <a:ext cx="1075730" cy="1075730"/>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27507"/>
            <a:ext cx="6458702" cy="8743950"/>
          </a:xfrm>
        </p:spPr>
        <p:txBody>
          <a:bodyPr>
            <a:normAutofit/>
          </a:bodyPr>
          <a:lstStyle/>
          <a:p>
            <a:pPr marL="0" indent="0">
              <a:buNone/>
            </a:pPr>
            <a:endParaRPr lang="en-GB" sz="1200" dirty="0">
              <a:solidFill>
                <a:srgbClr val="008000"/>
              </a:solidFill>
            </a:endParaRPr>
          </a:p>
          <a:p>
            <a:pPr marL="0" indent="0">
              <a:buNone/>
            </a:pPr>
            <a:r>
              <a:rPr lang="en-US" sz="1200" dirty="0"/>
              <a:t>Learners taking this qualification will study two themes:</a:t>
            </a:r>
          </a:p>
          <a:p>
            <a:pPr marL="0" indent="0">
              <a:buNone/>
            </a:pPr>
            <a:r>
              <a:rPr lang="en-US" sz="1200" b="1" dirty="0"/>
              <a:t>Theme 1: Marketing and people </a:t>
            </a:r>
          </a:p>
          <a:p>
            <a:pPr marL="0" indent="0">
              <a:buNone/>
            </a:pPr>
            <a:r>
              <a:rPr lang="en-US" sz="1200" b="1" dirty="0"/>
              <a:t>Theme 2: Managing business activities </a:t>
            </a:r>
          </a:p>
          <a:p>
            <a:pPr marL="0" indent="0">
              <a:buNone/>
            </a:pPr>
            <a:endParaRPr lang="en-US" sz="1200" dirty="0"/>
          </a:p>
          <a:p>
            <a:pPr marL="0" indent="0">
              <a:buNone/>
            </a:pPr>
            <a:r>
              <a:rPr lang="en-US" sz="1200" b="1" dirty="0">
                <a:latin typeface="Arial" panose="020B0604020202020204" pitchFamily="34" charset="0"/>
              </a:rPr>
              <a:t>Theme 1: Content</a:t>
            </a:r>
          </a:p>
          <a:p>
            <a:pPr marL="0" indent="0">
              <a:buNone/>
            </a:pPr>
            <a:endParaRPr lang="en-US" sz="1200" dirty="0">
              <a:latin typeface="Arial" panose="020B0604020202020204" pitchFamily="34" charset="0"/>
            </a:endParaRPr>
          </a:p>
          <a:p>
            <a:pPr marL="0" indent="0">
              <a:buNone/>
            </a:pPr>
            <a:r>
              <a:rPr lang="en-US" sz="1200" dirty="0"/>
              <a:t>This theme enables students to understand how businesses identify opportunities and to explore how businesses focus on developing a competitive advantage through interacting with customers. Students develop an understanding of how businesses need to adapt their marketing to operate in a dynamic business environment. </a:t>
            </a:r>
          </a:p>
          <a:p>
            <a:pPr marL="0" indent="0">
              <a:buNone/>
            </a:pPr>
            <a:r>
              <a:rPr lang="en-US" sz="1200" dirty="0"/>
              <a:t>This theme also considers people, exploring how businesses recruit, train, </a:t>
            </a:r>
            <a:r>
              <a:rPr lang="en-US" sz="1200" dirty="0" err="1"/>
              <a:t>organise</a:t>
            </a:r>
            <a:r>
              <a:rPr lang="en-US" sz="1200" dirty="0"/>
              <a:t> and motivate employees, as well as the role of enterprising individuals and leaders. </a:t>
            </a:r>
          </a:p>
          <a:p>
            <a:pPr marL="0" indent="0">
              <a:buNone/>
            </a:pPr>
            <a:endParaRPr lang="en-US" sz="1200" dirty="0">
              <a:latin typeface="Arial" panose="020B0604020202020204" pitchFamily="34" charset="0"/>
            </a:endParaRPr>
          </a:p>
          <a:p>
            <a:pPr marL="0" indent="0">
              <a:buNone/>
            </a:pPr>
            <a:r>
              <a:rPr lang="en-US" sz="1200" b="1" dirty="0">
                <a:latin typeface="Arial" panose="020B0604020202020204" pitchFamily="34" charset="0"/>
              </a:rPr>
              <a:t>Theme 2: Content</a:t>
            </a:r>
          </a:p>
          <a:p>
            <a:pPr marL="0" indent="0">
              <a:buNone/>
            </a:pPr>
            <a:r>
              <a:rPr lang="en-GB" sz="1200" dirty="0"/>
              <a:t>This theme enables students to develop an understanding of raising and managing finance, and measuring business performance. </a:t>
            </a:r>
          </a:p>
          <a:p>
            <a:pPr marL="0" indent="0">
              <a:buNone/>
            </a:pPr>
            <a:r>
              <a:rPr lang="en-GB" sz="1200" dirty="0"/>
              <a:t>The theme outlines the importance of using resources efficiently within a business to ensure that goods or services can be delivered effectively and efficiently, and to a high quality. </a:t>
            </a:r>
          </a:p>
          <a:p>
            <a:pPr marL="0" indent="0">
              <a:buNone/>
            </a:pPr>
            <a:r>
              <a:rPr lang="en-GB" sz="1200" dirty="0"/>
              <a:t>Students also consider the external influences that have an impact on businesses, including economic and legal factors. </a:t>
            </a:r>
          </a:p>
          <a:p>
            <a:endParaRPr lang="en-GB" sz="1200" dirty="0"/>
          </a:p>
          <a:p>
            <a:endParaRPr lang="en-GB" sz="1100" dirty="0">
              <a:solidFill>
                <a:srgbClr val="00B05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5" name="Picture 4"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236" y="134239"/>
            <a:ext cx="593104" cy="712923"/>
          </a:xfrm>
          <a:prstGeom prst="rect">
            <a:avLst/>
          </a:prstGeom>
        </p:spPr>
      </p:pic>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4830" y="163173"/>
            <a:ext cx="593104" cy="712923"/>
          </a:xfrm>
          <a:prstGeom prst="rect">
            <a:avLst/>
          </a:prstGeom>
        </p:spPr>
      </p:pic>
    </p:spTree>
    <p:extLst>
      <p:ext uri="{BB962C8B-B14F-4D97-AF65-F5344CB8AC3E}">
        <p14:creationId xmlns:p14="http://schemas.microsoft.com/office/powerpoint/2010/main" val="10585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570C8-4A35-4B6C-8DC7-2A3004DBCD3F}"/>
              </a:ext>
            </a:extLst>
          </p:cNvPr>
          <p:cNvSpPr>
            <a:spLocks noGrp="1"/>
          </p:cNvSpPr>
          <p:nvPr>
            <p:ph type="title"/>
          </p:nvPr>
        </p:nvSpPr>
        <p:spPr/>
        <p:txBody>
          <a:bodyPr/>
          <a:lstStyle/>
          <a:p>
            <a:r>
              <a:rPr lang="en-US" dirty="0"/>
              <a:t>Recommended Reading and  Television </a:t>
            </a:r>
            <a:endParaRPr lang="en-GB" dirty="0"/>
          </a:p>
        </p:txBody>
      </p:sp>
      <p:sp>
        <p:nvSpPr>
          <p:cNvPr id="4" name="Slide Number Placeholder 3">
            <a:extLst>
              <a:ext uri="{FF2B5EF4-FFF2-40B4-BE49-F238E27FC236}">
                <a16:creationId xmlns:a16="http://schemas.microsoft.com/office/drawing/2014/main" id="{49009372-A262-4EC2-8223-304972287F13}"/>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2050" name="Picture 2" descr="BBC Two - Dragons' Den">
            <a:extLst>
              <a:ext uri="{FF2B5EF4-FFF2-40B4-BE49-F238E27FC236}">
                <a16:creationId xmlns:a16="http://schemas.microsoft.com/office/drawing/2014/main" id="{F86533E8-AD0E-4B2C-BEEC-66C66F59CE6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9087" y="6192044"/>
            <a:ext cx="2857500" cy="160020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4">
            <a:extLst>
              <a:ext uri="{FF2B5EF4-FFF2-40B4-BE49-F238E27FC236}">
                <a16:creationId xmlns:a16="http://schemas.microsoft.com/office/drawing/2014/main" id="{719E7595-050C-4CC0-AA7F-271FC048EB0C}"/>
              </a:ext>
            </a:extLst>
          </p:cNvPr>
          <p:cNvPicPr>
            <a:picLocks noChangeAspect="1"/>
          </p:cNvPicPr>
          <p:nvPr/>
        </p:nvPicPr>
        <p:blipFill>
          <a:blip r:embed="rId3"/>
          <a:stretch>
            <a:fillRect/>
          </a:stretch>
        </p:blipFill>
        <p:spPr>
          <a:xfrm>
            <a:off x="3733800" y="6134894"/>
            <a:ext cx="2857500" cy="1600200"/>
          </a:xfrm>
          <a:prstGeom prst="rect">
            <a:avLst/>
          </a:prstGeom>
        </p:spPr>
      </p:pic>
      <p:pic>
        <p:nvPicPr>
          <p:cNvPr id="6" name="Picture 5">
            <a:extLst>
              <a:ext uri="{FF2B5EF4-FFF2-40B4-BE49-F238E27FC236}">
                <a16:creationId xmlns:a16="http://schemas.microsoft.com/office/drawing/2014/main" id="{343B31F5-1558-4B91-9A0D-99D8BE35F309}"/>
              </a:ext>
            </a:extLst>
          </p:cNvPr>
          <p:cNvPicPr>
            <a:picLocks noChangeAspect="1"/>
          </p:cNvPicPr>
          <p:nvPr/>
        </p:nvPicPr>
        <p:blipFill>
          <a:blip r:embed="rId4"/>
          <a:stretch>
            <a:fillRect/>
          </a:stretch>
        </p:blipFill>
        <p:spPr>
          <a:xfrm>
            <a:off x="190500" y="2158815"/>
            <a:ext cx="2393950" cy="3016619"/>
          </a:xfrm>
          <a:prstGeom prst="rect">
            <a:avLst/>
          </a:prstGeom>
        </p:spPr>
      </p:pic>
      <p:pic>
        <p:nvPicPr>
          <p:cNvPr id="7" name="Picture 6">
            <a:extLst>
              <a:ext uri="{FF2B5EF4-FFF2-40B4-BE49-F238E27FC236}">
                <a16:creationId xmlns:a16="http://schemas.microsoft.com/office/drawing/2014/main" id="{3BE806CC-29E1-4A19-891D-DC460442A383}"/>
              </a:ext>
            </a:extLst>
          </p:cNvPr>
          <p:cNvPicPr>
            <a:picLocks noChangeAspect="1"/>
          </p:cNvPicPr>
          <p:nvPr/>
        </p:nvPicPr>
        <p:blipFill>
          <a:blip r:embed="rId5"/>
          <a:stretch>
            <a:fillRect/>
          </a:stretch>
        </p:blipFill>
        <p:spPr>
          <a:xfrm>
            <a:off x="2766219" y="2603684"/>
            <a:ext cx="1895475" cy="2571750"/>
          </a:xfrm>
          <a:prstGeom prst="rect">
            <a:avLst/>
          </a:prstGeom>
        </p:spPr>
      </p:pic>
      <p:pic>
        <p:nvPicPr>
          <p:cNvPr id="8" name="Picture 7">
            <a:extLst>
              <a:ext uri="{FF2B5EF4-FFF2-40B4-BE49-F238E27FC236}">
                <a16:creationId xmlns:a16="http://schemas.microsoft.com/office/drawing/2014/main" id="{38D3F7EA-5F2E-47CC-B322-88E59C056F25}"/>
              </a:ext>
            </a:extLst>
          </p:cNvPr>
          <p:cNvPicPr>
            <a:picLocks noChangeAspect="1"/>
          </p:cNvPicPr>
          <p:nvPr/>
        </p:nvPicPr>
        <p:blipFill>
          <a:blip r:embed="rId6"/>
          <a:stretch>
            <a:fillRect/>
          </a:stretch>
        </p:blipFill>
        <p:spPr>
          <a:xfrm>
            <a:off x="4843463" y="2700391"/>
            <a:ext cx="1666559" cy="2376037"/>
          </a:xfrm>
          <a:prstGeom prst="rect">
            <a:avLst/>
          </a:prstGeom>
        </p:spPr>
      </p:pic>
    </p:spTree>
    <p:extLst>
      <p:ext uri="{BB962C8B-B14F-4D97-AF65-F5344CB8AC3E}">
        <p14:creationId xmlns:p14="http://schemas.microsoft.com/office/powerpoint/2010/main" val="3801340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6512" y="446901"/>
            <a:ext cx="5045371" cy="1092848"/>
          </a:xfrm>
        </p:spPr>
        <p:txBody>
          <a:bodyPr>
            <a:noAutofit/>
          </a:bodyPr>
          <a:lstStyle/>
          <a:p>
            <a:r>
              <a:rPr lang="en-US" sz="1600" dirty="0"/>
              <a:t>Class Central are offering free business related course you might be interested in I have included a few examples below:</a:t>
            </a:r>
            <a:br>
              <a:rPr lang="en-US" sz="1600" dirty="0"/>
            </a:br>
            <a:r>
              <a:rPr lang="en-US" sz="1600" dirty="0">
                <a:hlinkClick r:id="rId2"/>
              </a:rPr>
              <a:t>https://www.classcentral.com/collection/ivy-league-moocs?subject=business</a:t>
            </a:r>
            <a:br>
              <a:rPr lang="en-US" sz="1600" dirty="0"/>
            </a:br>
            <a:br>
              <a:rPr lang="en-US" sz="1600" dirty="0"/>
            </a:br>
            <a:endParaRPr lang="en-US" sz="1600" dirty="0"/>
          </a:p>
        </p:txBody>
      </p:sp>
      <p:sp>
        <p:nvSpPr>
          <p:cNvPr id="4" name="Slide Number Placeholder 3"/>
          <p:cNvSpPr>
            <a:spLocks noGrp="1"/>
          </p:cNvSpPr>
          <p:nvPr>
            <p:ph type="sldNum" sz="quarter" idx="12"/>
          </p:nvPr>
        </p:nvSpPr>
        <p:spPr/>
        <p:txBody>
          <a:bodyPr/>
          <a:lstStyle/>
          <a:p>
            <a:fld id="{42197ACC-EB3C-4466-A41B-F6CC006DF8B4}" type="slidenum">
              <a:rPr lang="en-GB" smtClean="0"/>
              <a:t>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087400381"/>
              </p:ext>
            </p:extLst>
          </p:nvPr>
        </p:nvGraphicFramePr>
        <p:xfrm>
          <a:off x="496236" y="1645645"/>
          <a:ext cx="6123651" cy="7804099"/>
        </p:xfrm>
        <a:graphic>
          <a:graphicData uri="http://schemas.openxmlformats.org/drawingml/2006/table">
            <a:tbl>
              <a:tblPr firstRow="1" bandRow="1">
                <a:tableStyleId>{5940675A-B579-460E-94D1-54222C63F5DA}</a:tableStyleId>
              </a:tblPr>
              <a:tblGrid>
                <a:gridCol w="1261941">
                  <a:extLst>
                    <a:ext uri="{9D8B030D-6E8A-4147-A177-3AD203B41FA5}">
                      <a16:colId xmlns:a16="http://schemas.microsoft.com/office/drawing/2014/main" val="20000"/>
                    </a:ext>
                  </a:extLst>
                </a:gridCol>
                <a:gridCol w="3353508">
                  <a:extLst>
                    <a:ext uri="{9D8B030D-6E8A-4147-A177-3AD203B41FA5}">
                      <a16:colId xmlns:a16="http://schemas.microsoft.com/office/drawing/2014/main" val="20001"/>
                    </a:ext>
                  </a:extLst>
                </a:gridCol>
                <a:gridCol w="1508202">
                  <a:extLst>
                    <a:ext uri="{9D8B030D-6E8A-4147-A177-3AD203B41FA5}">
                      <a16:colId xmlns:a16="http://schemas.microsoft.com/office/drawing/2014/main" val="20002"/>
                    </a:ext>
                  </a:extLst>
                </a:gridCol>
              </a:tblGrid>
              <a:tr h="163464">
                <a:tc>
                  <a:txBody>
                    <a:bodyPr/>
                    <a:lstStyle/>
                    <a:p>
                      <a:pPr>
                        <a:lnSpc>
                          <a:spcPct val="107000"/>
                        </a:lnSpc>
                        <a:spcAft>
                          <a:spcPts val="0"/>
                        </a:spcAft>
                      </a:pPr>
                      <a:r>
                        <a:rPr lang="en-GB" sz="1100" u="sng" dirty="0">
                          <a:effectLst/>
                        </a:rPr>
                        <a:t>Name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Course Length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1398854">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GB" sz="900" dirty="0">
                          <a:effectLst/>
                          <a:latin typeface="Calibri"/>
                          <a:ea typeface="Calibri"/>
                          <a:cs typeface="Times New Roman"/>
                        </a:rPr>
                        <a:t>Entrepreneurship in emerging economies</a:t>
                      </a:r>
                    </a:p>
                  </a:txBody>
                  <a:tcPr marL="68580" marR="68580" marT="0" marB="0"/>
                </a:tc>
                <a:tc>
                  <a:txBody>
                    <a:bodyPr/>
                    <a:lstStyle/>
                    <a:p>
                      <a:pPr fontAlgn="base"/>
                      <a:r>
                        <a:rPr lang="en-GB" sz="900" kern="1200" dirty="0">
                          <a:solidFill>
                            <a:schemeClr val="tx1"/>
                          </a:solidFill>
                          <a:effectLst/>
                          <a:latin typeface="+mn-lt"/>
                          <a:ea typeface="+mn-ea"/>
                          <a:cs typeface="+mn-cs"/>
                        </a:rPr>
                        <a:t>This business and management course, taught by Harvard Business School professor </a:t>
                      </a:r>
                      <a:r>
                        <a:rPr lang="en-GB" sz="900" kern="1200" dirty="0" err="1">
                          <a:solidFill>
                            <a:schemeClr val="tx1"/>
                          </a:solidFill>
                          <a:effectLst/>
                          <a:latin typeface="+mn-lt"/>
                          <a:ea typeface="+mn-ea"/>
                          <a:cs typeface="+mn-cs"/>
                        </a:rPr>
                        <a:t>Tarun</a:t>
                      </a:r>
                      <a:r>
                        <a:rPr lang="en-GB" sz="900" kern="1200" dirty="0">
                          <a:solidFill>
                            <a:schemeClr val="tx1"/>
                          </a:solidFill>
                          <a:effectLst/>
                          <a:latin typeface="+mn-lt"/>
                          <a:ea typeface="+mn-ea"/>
                          <a:cs typeface="+mn-cs"/>
                        </a:rPr>
                        <a:t> </a:t>
                      </a:r>
                      <a:r>
                        <a:rPr lang="en-GB" sz="900" kern="1200" dirty="0" err="1">
                          <a:solidFill>
                            <a:schemeClr val="tx1"/>
                          </a:solidFill>
                          <a:effectLst/>
                          <a:latin typeface="+mn-lt"/>
                          <a:ea typeface="+mn-ea"/>
                          <a:cs typeface="+mn-cs"/>
                        </a:rPr>
                        <a:t>Khanna</a:t>
                      </a:r>
                      <a:r>
                        <a:rPr lang="en-GB" sz="900" kern="1200" dirty="0">
                          <a:solidFill>
                            <a:schemeClr val="tx1"/>
                          </a:solidFill>
                          <a:effectLst/>
                          <a:latin typeface="+mn-lt"/>
                          <a:ea typeface="+mn-ea"/>
                          <a:cs typeface="+mn-cs"/>
                        </a:rPr>
                        <a:t>, takes an inter-disciplinary approach to understanding and solving complex social problems. You will learn about prior attempts to address these problems across the emerging markets, identify points of opportunity for smart entrepreneurial efforts, and propose and develop your own creative solutions. The focus of this course is on individual agency—what can you do to address a defined problem? The creative process starts with immersion in the problem-at-hand and the harnessing of diverse perspectives.</a:t>
                      </a:r>
                    </a:p>
                    <a:p>
                      <a:pPr fontAlgn="base"/>
                      <a:r>
                        <a:rPr lang="en-GB" sz="900" kern="1200" dirty="0">
                          <a:solidFill>
                            <a:schemeClr val="tx1"/>
                          </a:solidFill>
                          <a:effectLst/>
                          <a:latin typeface="+mn-lt"/>
                          <a:ea typeface="+mn-ea"/>
                          <a:cs typeface="+mn-cs"/>
                        </a:rPr>
                        <a:t>The course then touches on issues related to financing, scaling up of operations, branding, the management of property rights, and the creation of appropriate metrics for assessing progress and social value, in the fast-growing but institutionally compromised settings of emerging markets.</a:t>
                      </a:r>
                    </a:p>
                    <a:p>
                      <a:r>
                        <a:rPr lang="en-US" sz="900" kern="1200" dirty="0">
                          <a:solidFill>
                            <a:schemeClr val="tx1"/>
                          </a:solidFill>
                          <a:effectLst/>
                          <a:latin typeface="+mn-lt"/>
                          <a:ea typeface="+mn-ea"/>
                          <a:cs typeface="+mn-cs"/>
                        </a:rPr>
                        <a:t> </a:t>
                      </a:r>
                      <a:endParaRPr lang="en-GB" sz="900" kern="1200" dirty="0">
                        <a:solidFill>
                          <a:schemeClr val="tx1"/>
                        </a:solidFill>
                        <a:effectLst/>
                        <a:latin typeface="+mn-lt"/>
                        <a:ea typeface="+mn-ea"/>
                        <a:cs typeface="+mn-cs"/>
                      </a:endParaRPr>
                    </a:p>
                    <a:p>
                      <a:pPr>
                        <a:lnSpc>
                          <a:spcPct val="107000"/>
                        </a:lnSpc>
                        <a:spcAft>
                          <a:spcPts val="0"/>
                        </a:spcAft>
                      </a:pPr>
                      <a:endParaRPr lang="en-GB" sz="900" dirty="0">
                        <a:effectLst/>
                      </a:endParaRPr>
                    </a:p>
                  </a:txBody>
                  <a:tcPr marL="68580" marR="68580" marT="0" marB="0"/>
                </a:tc>
                <a:tc>
                  <a:txBody>
                    <a:bodyPr/>
                    <a:lstStyle/>
                    <a:p>
                      <a:pPr>
                        <a:lnSpc>
                          <a:spcPct val="107000"/>
                        </a:lnSpc>
                        <a:spcAft>
                          <a:spcPts val="0"/>
                        </a:spcAft>
                      </a:pPr>
                      <a:r>
                        <a:rPr lang="en-GB" sz="900" dirty="0">
                          <a:effectLst/>
                        </a:rPr>
                        <a:t> 6</a:t>
                      </a:r>
                      <a:r>
                        <a:rPr lang="en-GB" sz="900" baseline="0" dirty="0">
                          <a:effectLst/>
                        </a:rPr>
                        <a:t> </a:t>
                      </a:r>
                      <a:r>
                        <a:rPr lang="en-GB" sz="900" dirty="0"/>
                        <a:t>weeks long</a:t>
                      </a:r>
                      <a:endParaRPr lang="en-GB" sz="900" dirty="0">
                        <a:effectLst/>
                      </a:endParaRPr>
                    </a:p>
                  </a:txBody>
                  <a:tcPr marL="68580" marR="68580" marT="0" marB="0"/>
                </a:tc>
                <a:extLst>
                  <a:ext uri="{0D108BD9-81ED-4DB2-BD59-A6C34878D82A}">
                    <a16:rowId xmlns:a16="http://schemas.microsoft.com/office/drawing/2014/main" val="10001"/>
                  </a:ext>
                </a:extLst>
              </a:tr>
              <a:tr h="1608497">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900" b="1" dirty="0"/>
                        <a:t>Introduction to Marketing</a:t>
                      </a:r>
                    </a:p>
                    <a:p>
                      <a:pPr>
                        <a:lnSpc>
                          <a:spcPct val="107000"/>
                        </a:lnSpc>
                        <a:spcAft>
                          <a:spcPts val="0"/>
                        </a:spcAft>
                      </a:pPr>
                      <a:endParaRPr lang="en-GB" sz="900" dirty="0">
                        <a:effectLst/>
                      </a:endParaRPr>
                    </a:p>
                  </a:txBody>
                  <a:tcPr marL="68580" marR="68580" marT="0" marB="0"/>
                </a:tc>
                <a:tc>
                  <a:txBody>
                    <a:bodyPr/>
                    <a:lstStyle/>
                    <a:p>
                      <a:pPr>
                        <a:lnSpc>
                          <a:spcPct val="107000"/>
                        </a:lnSpc>
                        <a:spcAft>
                          <a:spcPts val="0"/>
                        </a:spcAft>
                      </a:pPr>
                      <a:r>
                        <a:rPr lang="en-GB" sz="900" dirty="0">
                          <a:effectLst/>
                        </a:rPr>
                        <a:t> </a:t>
                      </a:r>
                      <a:r>
                        <a:rPr lang="en-US" sz="900" dirty="0"/>
                        <a:t>You’ll learn key principles in</a:t>
                      </a:r>
                      <a:br>
                        <a:rPr lang="en-US" sz="900" dirty="0"/>
                      </a:br>
                      <a:br>
                        <a:rPr lang="en-US" sz="900" dirty="0"/>
                      </a:br>
                      <a:r>
                        <a:rPr lang="en-US" sz="900" dirty="0"/>
                        <a:t>- Branding: brand equity is one of the key elements of keeping customers in a dynamic world in which new startups are emerging constantly. </a:t>
                      </a:r>
                      <a:br>
                        <a:rPr lang="en-US" sz="900" dirty="0"/>
                      </a:br>
                      <a:r>
                        <a:rPr lang="en-US" sz="900" dirty="0"/>
                        <a:t>- Customer centricity: not synonymous with customer service, customer centricity starts with customer focus and need-gathering. </a:t>
                      </a:r>
                      <a:br>
                        <a:rPr lang="en-US" sz="900" dirty="0"/>
                      </a:br>
                      <a:r>
                        <a:rPr lang="en-US" sz="900" dirty="0"/>
                        <a:t>- Go-to-market strategies: understand the drivers that influence customers and see how these are implemented prior to making an investment. </a:t>
                      </a:r>
                      <a:br>
                        <a:rPr lang="en-US" sz="900" dirty="0"/>
                      </a:br>
                      <a:endParaRPr lang="en-GB" sz="900" dirty="0">
                        <a:effectLst/>
                      </a:endParaRPr>
                    </a:p>
                    <a:p>
                      <a:pPr>
                        <a:lnSpc>
                          <a:spcPct val="107000"/>
                        </a:lnSpc>
                        <a:spcAft>
                          <a:spcPts val="0"/>
                        </a:spcAft>
                      </a:pPr>
                      <a:endParaRPr lang="en-GB" sz="9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900" dirty="0">
                          <a:effectLst/>
                        </a:rPr>
                        <a:t> </a:t>
                      </a:r>
                      <a:r>
                        <a:rPr lang="en-GB" sz="900" dirty="0"/>
                        <a:t>5 weeks long</a:t>
                      </a:r>
                      <a:endParaRPr lang="en-GB" sz="900" dirty="0">
                        <a:effectLst/>
                      </a:endParaRPr>
                    </a:p>
                  </a:txBody>
                  <a:tcPr marL="68580" marR="68580" marT="0" marB="0"/>
                </a:tc>
                <a:extLst>
                  <a:ext uri="{0D108BD9-81ED-4DB2-BD59-A6C34878D82A}">
                    <a16:rowId xmlns:a16="http://schemas.microsoft.com/office/drawing/2014/main" val="10002"/>
                  </a:ext>
                </a:extLst>
              </a:tr>
              <a:tr h="1096677">
                <a:tc>
                  <a:txBody>
                    <a:bodyPr/>
                    <a:lstStyle/>
                    <a:p>
                      <a:r>
                        <a:rPr lang="en-GB" sz="900" b="1" kern="1200" dirty="0">
                          <a:solidFill>
                            <a:schemeClr val="tx1"/>
                          </a:solidFill>
                          <a:effectLst/>
                          <a:latin typeface="+mn-lt"/>
                          <a:ea typeface="+mn-ea"/>
                          <a:cs typeface="+mn-cs"/>
                        </a:rPr>
                        <a:t>Global Trends for Business and Society</a:t>
                      </a:r>
                      <a:endParaRPr lang="en-GB" sz="900" kern="1200" dirty="0">
                        <a:solidFill>
                          <a:schemeClr val="tx1"/>
                        </a:solidFill>
                        <a:effectLst/>
                        <a:latin typeface="+mn-lt"/>
                        <a:ea typeface="+mn-ea"/>
                        <a:cs typeface="+mn-cs"/>
                      </a:endParaRPr>
                    </a:p>
                    <a:p>
                      <a:pPr>
                        <a:lnSpc>
                          <a:spcPct val="107000"/>
                        </a:lnSpc>
                        <a:spcAft>
                          <a:spcPts val="0"/>
                        </a:spcAft>
                      </a:pPr>
                      <a:endParaRPr lang="en-GB" sz="900" dirty="0">
                        <a:effectLst/>
                      </a:endParaRPr>
                    </a:p>
                  </a:txBody>
                  <a:tcPr marL="68580" marR="68580" marT="0" marB="0"/>
                </a:tc>
                <a:tc>
                  <a:txBody>
                    <a:bodyPr/>
                    <a:lstStyle/>
                    <a:p>
                      <a:pPr marL="0" marR="152400" indent="0" algn="l" defTabSz="685800" rtl="0" eaLnBrk="1" fontAlgn="auto" latinLnBrk="0" hangingPunct="1">
                        <a:lnSpc>
                          <a:spcPct val="107000"/>
                        </a:lnSpc>
                        <a:spcBef>
                          <a:spcPts val="0"/>
                        </a:spcBef>
                        <a:spcAft>
                          <a:spcPts val="1125"/>
                        </a:spcAft>
                        <a:buClrTx/>
                        <a:buSzTx/>
                        <a:buFontTx/>
                        <a:buNone/>
                        <a:tabLst/>
                        <a:defRPr/>
                      </a:pPr>
                      <a:r>
                        <a:rPr lang="en-GB" sz="900" kern="1200" dirty="0">
                          <a:solidFill>
                            <a:schemeClr val="tx1"/>
                          </a:solidFill>
                          <a:effectLst/>
                          <a:latin typeface="+mn-lt"/>
                          <a:ea typeface="+mn-ea"/>
                          <a:cs typeface="+mn-cs"/>
                        </a:rPr>
                        <a:t>In this course, you’ll learn to </a:t>
                      </a:r>
                      <a:r>
                        <a:rPr lang="en-GB" sz="900" kern="1200" dirty="0" err="1">
                          <a:solidFill>
                            <a:schemeClr val="tx1"/>
                          </a:solidFill>
                          <a:effectLst/>
                          <a:latin typeface="+mn-lt"/>
                          <a:ea typeface="+mn-ea"/>
                          <a:cs typeface="+mn-cs"/>
                        </a:rPr>
                        <a:t>analyze</a:t>
                      </a:r>
                      <a:r>
                        <a:rPr lang="en-GB" sz="900" kern="1200" dirty="0">
                          <a:solidFill>
                            <a:schemeClr val="tx1"/>
                          </a:solidFill>
                          <a:effectLst/>
                          <a:latin typeface="+mn-lt"/>
                          <a:ea typeface="+mn-ea"/>
                          <a:cs typeface="+mn-cs"/>
                        </a:rPr>
                        <a:t> rapidly changing global trends, their effects on consumer and </a:t>
                      </a:r>
                      <a:r>
                        <a:rPr lang="en-GB" sz="900" kern="1200" dirty="0" err="1">
                          <a:solidFill>
                            <a:schemeClr val="tx1"/>
                          </a:solidFill>
                          <a:effectLst/>
                          <a:latin typeface="+mn-lt"/>
                          <a:ea typeface="+mn-ea"/>
                          <a:cs typeface="+mn-cs"/>
                        </a:rPr>
                        <a:t>labor</a:t>
                      </a:r>
                      <a:r>
                        <a:rPr lang="en-GB" sz="900" kern="1200" dirty="0">
                          <a:solidFill>
                            <a:schemeClr val="tx1"/>
                          </a:solidFill>
                          <a:effectLst/>
                          <a:latin typeface="+mn-lt"/>
                          <a:ea typeface="+mn-ea"/>
                          <a:cs typeface="+mn-cs"/>
                        </a:rPr>
                        <a:t> markets, financial systems, and geopolitical relationships among countries all over the world. Professor Mauro </a:t>
                      </a:r>
                      <a:r>
                        <a:rPr lang="en-GB" sz="900" kern="1200" dirty="0" err="1">
                          <a:solidFill>
                            <a:schemeClr val="tx1"/>
                          </a:solidFill>
                          <a:effectLst/>
                          <a:latin typeface="+mn-lt"/>
                          <a:ea typeface="+mn-ea"/>
                          <a:cs typeface="+mn-cs"/>
                        </a:rPr>
                        <a:t>Guillen</a:t>
                      </a:r>
                      <a:r>
                        <a:rPr lang="en-GB" sz="900" kern="1200" dirty="0">
                          <a:solidFill>
                            <a:schemeClr val="tx1"/>
                          </a:solidFill>
                          <a:effectLst/>
                          <a:latin typeface="+mn-lt"/>
                          <a:ea typeface="+mn-ea"/>
                          <a:cs typeface="+mn-cs"/>
                        </a:rPr>
                        <a:t> of the Wharton School has designed this course to help you understand the magnitude of influence these trends have on the business world and society. Through real-world case studies, both historical and contemporary, you’ll examine how changes within one society affect others. By the end of this course, you’ll have gained the tools to be able to identify, </a:t>
                      </a:r>
                      <a:r>
                        <a:rPr lang="en-GB" sz="900" kern="1200" dirty="0" err="1">
                          <a:solidFill>
                            <a:schemeClr val="tx1"/>
                          </a:solidFill>
                          <a:effectLst/>
                          <a:latin typeface="+mn-lt"/>
                          <a:ea typeface="+mn-ea"/>
                          <a:cs typeface="+mn-cs"/>
                        </a:rPr>
                        <a:t>analyze</a:t>
                      </a:r>
                      <a:r>
                        <a:rPr lang="en-GB" sz="900" kern="1200" dirty="0">
                          <a:solidFill>
                            <a:schemeClr val="tx1"/>
                          </a:solidFill>
                          <a:effectLst/>
                          <a:latin typeface="+mn-lt"/>
                          <a:ea typeface="+mn-ea"/>
                          <a:cs typeface="+mn-cs"/>
                        </a:rPr>
                        <a:t>, and adapt to global changes as they affect your business and society.</a:t>
                      </a:r>
                    </a:p>
                  </a:txBody>
                  <a:tcPr marL="68580" marR="68580" marT="0" marB="0"/>
                </a:tc>
                <a:tc>
                  <a:txBody>
                    <a:bodyPr/>
                    <a:lstStyle/>
                    <a:p>
                      <a:pPr>
                        <a:lnSpc>
                          <a:spcPct val="107000"/>
                        </a:lnSpc>
                        <a:spcAft>
                          <a:spcPts val="0"/>
                        </a:spcAft>
                      </a:pPr>
                      <a:r>
                        <a:rPr lang="en-GB" sz="900" dirty="0">
                          <a:effectLst/>
                        </a:rPr>
                        <a:t> 4 weeks long</a:t>
                      </a:r>
                    </a:p>
                  </a:txBody>
                  <a:tcPr marL="68580" marR="68580" marT="0" marB="0"/>
                </a:tc>
                <a:extLst>
                  <a:ext uri="{0D108BD9-81ED-4DB2-BD59-A6C34878D82A}">
                    <a16:rowId xmlns:a16="http://schemas.microsoft.com/office/drawing/2014/main" val="10003"/>
                  </a:ext>
                </a:extLst>
              </a:tr>
              <a:tr h="1602835">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900" b="1" kern="1200" dirty="0">
                          <a:solidFill>
                            <a:schemeClr val="tx1"/>
                          </a:solidFill>
                          <a:effectLst/>
                          <a:latin typeface="+mn-lt"/>
                          <a:ea typeface="+mn-ea"/>
                          <a:cs typeface="+mn-cs"/>
                        </a:rPr>
                        <a:t>Decision-Making and Scenarios</a:t>
                      </a:r>
                    </a:p>
                    <a:p>
                      <a:pPr marL="0" marR="0" lvl="0" indent="0" algn="l" defTabSz="685800" rtl="0" eaLnBrk="1" fontAlgn="auto" latinLnBrk="0" hangingPunct="1">
                        <a:lnSpc>
                          <a:spcPct val="107000"/>
                        </a:lnSpc>
                        <a:spcBef>
                          <a:spcPts val="0"/>
                        </a:spcBef>
                        <a:spcAft>
                          <a:spcPts val="0"/>
                        </a:spcAft>
                        <a:buClrTx/>
                        <a:buSzTx/>
                        <a:buFontTx/>
                        <a:buNone/>
                        <a:tabLst/>
                        <a:defRPr/>
                      </a:pPr>
                      <a:endParaRPr lang="en-GB" sz="900" b="1" dirty="0"/>
                    </a:p>
                  </a:txBody>
                  <a:tcPr marL="68580" marR="68580" marT="0" marB="0"/>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GB" sz="900" kern="1200" dirty="0">
                          <a:solidFill>
                            <a:schemeClr val="tx1"/>
                          </a:solidFill>
                          <a:effectLst/>
                          <a:latin typeface="+mn-lt"/>
                          <a:ea typeface="+mn-ea"/>
                          <a:cs typeface="+mn-cs"/>
                        </a:rPr>
                        <a:t>This course is designed to show you how use quantitative models to transform data into better business decisions. You’ll learn both how to use models to facilitate decision-making and also how to structure decision-making for optimum results. Two of Wharton’s most acclaimed professors will show you the step-by-step processes of </a:t>
                      </a:r>
                      <a:r>
                        <a:rPr lang="en-GB" sz="900" kern="1200" dirty="0" err="1">
                          <a:solidFill>
                            <a:schemeClr val="tx1"/>
                          </a:solidFill>
                          <a:effectLst/>
                          <a:latin typeface="+mn-lt"/>
                          <a:ea typeface="+mn-ea"/>
                          <a:cs typeface="+mn-cs"/>
                        </a:rPr>
                        <a:t>modeling</a:t>
                      </a:r>
                      <a:r>
                        <a:rPr lang="en-GB" sz="900" kern="1200" dirty="0">
                          <a:solidFill>
                            <a:schemeClr val="tx1"/>
                          </a:solidFill>
                          <a:effectLst/>
                          <a:latin typeface="+mn-lt"/>
                          <a:ea typeface="+mn-ea"/>
                          <a:cs typeface="+mn-cs"/>
                        </a:rPr>
                        <a:t> common business and financial scenarios, so you can significantly improve your ability to structure complex problems and derive useful insights about alternatives. Once you’ve created models of existing realities, possible risks, and alternative scenarios, you can determine the best solution for your business or enterprise, using the decision-making tools and techniques you’ve learned in this course.</a:t>
                      </a:r>
                    </a:p>
                    <a:p>
                      <a:pPr>
                        <a:lnSpc>
                          <a:spcPct val="107000"/>
                        </a:lnSpc>
                        <a:spcAft>
                          <a:spcPts val="0"/>
                        </a:spcAft>
                      </a:pPr>
                      <a:endParaRPr lang="en-GB" sz="9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900" dirty="0">
                          <a:effectLst/>
                        </a:rPr>
                        <a:t> </a:t>
                      </a:r>
                      <a:r>
                        <a:rPr lang="en-GB" sz="900" dirty="0"/>
                        <a:t>7 weeks long</a:t>
                      </a:r>
                      <a:endParaRPr lang="en-GB" sz="900" dirty="0">
                        <a:effectLst/>
                      </a:endParaRPr>
                    </a:p>
                  </a:txBody>
                  <a:tcPr marL="68580" marR="68580" marT="0" marB="0"/>
                </a:tc>
                <a:extLst>
                  <a:ext uri="{0D108BD9-81ED-4DB2-BD59-A6C34878D82A}">
                    <a16:rowId xmlns:a16="http://schemas.microsoft.com/office/drawing/2014/main" val="10004"/>
                  </a:ext>
                </a:extLst>
              </a:tr>
            </a:tbl>
          </a:graphicData>
        </a:graphic>
      </p:graphicFrame>
      <p:pic>
        <p:nvPicPr>
          <p:cNvPr id="7" name="Picture 6"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106" y="434087"/>
            <a:ext cx="593104" cy="712923"/>
          </a:xfrm>
          <a:prstGeom prst="rect">
            <a:avLst/>
          </a:prstGeom>
        </p:spPr>
      </p:pic>
      <p:pic>
        <p:nvPicPr>
          <p:cNvPr id="8" name="Picture 7"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1766" y="434087"/>
            <a:ext cx="593104" cy="712923"/>
          </a:xfrm>
          <a:prstGeom prst="rect">
            <a:avLst/>
          </a:prstGeom>
        </p:spPr>
      </p:pic>
    </p:spTree>
    <p:extLst>
      <p:ext uri="{BB962C8B-B14F-4D97-AF65-F5344CB8AC3E}">
        <p14:creationId xmlns:p14="http://schemas.microsoft.com/office/powerpoint/2010/main" val="74650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415273550"/>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5</a:t>
            </a:fld>
            <a:endParaRPr lang="en-GB"/>
          </a:p>
        </p:txBody>
      </p:sp>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7612" y="9059119"/>
            <a:ext cx="593104" cy="712923"/>
          </a:xfrm>
          <a:prstGeom prst="rect">
            <a:avLst/>
          </a:prstGeom>
        </p:spPr>
      </p:pic>
    </p:spTree>
    <p:extLst>
      <p:ext uri="{BB962C8B-B14F-4D97-AF65-F5344CB8AC3E}">
        <p14:creationId xmlns:p14="http://schemas.microsoft.com/office/powerpoint/2010/main" val="3634940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6</a:t>
            </a:fld>
            <a:endParaRPr lang="en-GB"/>
          </a:p>
        </p:txBody>
      </p:sp>
      <p:sp>
        <p:nvSpPr>
          <p:cNvPr id="5" name="Content Placeholder 4"/>
          <p:cNvSpPr>
            <a:spLocks noGrp="1"/>
          </p:cNvSpPr>
          <p:nvPr>
            <p:ph idx="1"/>
          </p:nvPr>
        </p:nvSpPr>
        <p:spPr>
          <a:xfrm>
            <a:off x="505508" y="1094915"/>
            <a:ext cx="5915025" cy="8373118"/>
          </a:xfrm>
        </p:spPr>
        <p:txBody>
          <a:bodyPr>
            <a:normAutofit fontScale="40000" lnSpcReduction="20000"/>
          </a:bodyPr>
          <a:lstStyle/>
          <a:p>
            <a:pPr marL="0" indent="0">
              <a:buNone/>
            </a:pPr>
            <a:r>
              <a:rPr lang="en-GB" dirty="0"/>
              <a:t>A variety of non-financial methods are available that can be used to improve employee performance and motivation.</a:t>
            </a:r>
          </a:p>
          <a:p>
            <a:pPr marL="0" indent="0">
              <a:buNone/>
            </a:pPr>
            <a:r>
              <a:rPr lang="en-GB" dirty="0"/>
              <a:t>Here is a summary of the main methods.</a:t>
            </a:r>
          </a:p>
          <a:p>
            <a:r>
              <a:rPr lang="en-GB" b="1" dirty="0"/>
              <a:t>DELEGATION</a:t>
            </a:r>
            <a:endParaRPr lang="en-GB" dirty="0"/>
          </a:p>
          <a:p>
            <a:r>
              <a:rPr lang="en-GB" dirty="0"/>
              <a:t>Delegation is when authority is passed down to employees and staff are given the responsibility to carry out tasks. Delegation is closely associated with a democratic leadership style and can lead to increased motivation as it can contribute towards an employee’s esteem needs and can also contribute towards self-actualisation. It is also one of </a:t>
            </a:r>
            <a:r>
              <a:rPr lang="en-GB" dirty="0">
                <a:hlinkClick r:id="rId2"/>
              </a:rPr>
              <a:t>Herzberg’s</a:t>
            </a:r>
            <a:r>
              <a:rPr lang="en-GB" dirty="0"/>
              <a:t> motivators (increased responsibility). It is important that managers do not over delegate and that employees are capable, and willing, to take on extra responsibility.</a:t>
            </a:r>
          </a:p>
          <a:p>
            <a:r>
              <a:rPr lang="en-GB" b="1" dirty="0"/>
              <a:t>EMPOWERMENT</a:t>
            </a:r>
            <a:endParaRPr lang="en-GB" dirty="0"/>
          </a:p>
          <a:p>
            <a:r>
              <a:rPr lang="en-GB" dirty="0"/>
              <a:t>Empowerment is like delegation, although there are differences. Empowerment provides employees with more responsibility to work on their own behalf without necessarily the need to “hand down” specific tasks and projects. This can be a powerful motivator as it gives workers more control over their work and can lead to growth and advancement, one of Herzberg’s motivators. Empowerment is not without its problems as some employees can potentially take advantage of the increased power that they have been given.</a:t>
            </a:r>
          </a:p>
          <a:p>
            <a:r>
              <a:rPr lang="en-GB" b="1" dirty="0"/>
              <a:t>CONSULTATION</a:t>
            </a:r>
            <a:endParaRPr lang="en-GB" dirty="0"/>
          </a:p>
          <a:p>
            <a:r>
              <a:rPr lang="en-GB" dirty="0"/>
              <a:t>Consultation occurs when managers and leaders obtain the views of employees when making decisions. Consultation is associated with a paternalistic and democratic management style and can make workers feel more involved within the business. Although consultation can improve worker motivation, this does depend on the extent to which workers are consulted and whether workers’ views are actually considered.</a:t>
            </a:r>
          </a:p>
          <a:p>
            <a:r>
              <a:rPr lang="en-GB" b="1" dirty="0"/>
              <a:t>JOB ROTATION</a:t>
            </a:r>
            <a:endParaRPr lang="en-GB" dirty="0"/>
          </a:p>
          <a:p>
            <a:r>
              <a:rPr lang="en-GB" dirty="0"/>
              <a:t>Job rotation involves the movement of employees through a range of jobs in order to increase interest and motivation. Job rotation can facilitate "multi-skilling”, but also involves the need for greater training. For example, an administrative employee might spend part of the week looking after the reception area of a business, dealing with customers and enquiries. Time might then be spent being responsible for the company telephone switchboard and then doing some typing and data entry.</a:t>
            </a:r>
          </a:p>
          <a:p>
            <a:r>
              <a:rPr lang="en-GB" dirty="0"/>
              <a:t>Job rotation may offer the advantage of making it easier to cover for absent colleagues, but it may also reduce' productivity as workers are initially unfamiliar with a new task. Some employees may also dislike some of the jobs that they are rotating to.</a:t>
            </a:r>
          </a:p>
          <a:p>
            <a:r>
              <a:rPr lang="en-GB" b="1" dirty="0"/>
              <a:t>JOB ENRICHMENT</a:t>
            </a:r>
            <a:endParaRPr lang="en-GB" dirty="0"/>
          </a:p>
          <a:p>
            <a:r>
              <a:rPr lang="en-GB" dirty="0"/>
              <a:t>Job enrichment attempts to give employees greater responsibility by increasing the range and complexity of tasks that they are called upon to complete, and giving them the required authority. It motivates by giving employees the opportunity to use their abilities to the fullest. Herzberg argued that job enrichment, through motivators, should be a central element in any attempt to improve motivation.</a:t>
            </a:r>
          </a:p>
          <a:p>
            <a:r>
              <a:rPr lang="en-GB" dirty="0"/>
              <a:t>According to Herzberg, enriched jobs should contain a range of tasks and challenges at different ability levels as well as clear opportunities for achievement and feedback on performance.</a:t>
            </a:r>
          </a:p>
          <a:p>
            <a:r>
              <a:rPr lang="en-GB" dirty="0"/>
              <a:t>It is important when implementing job enrichment that workers have the necessary training and skills, otherwise it could lead to reduced quality, lower productivity and dissatisfaction.</a:t>
            </a:r>
          </a:p>
          <a:p>
            <a:r>
              <a:rPr lang="en-GB" b="1" dirty="0"/>
              <a:t>JOB ENLARGEMENT</a:t>
            </a:r>
            <a:endParaRPr lang="en-GB" dirty="0"/>
          </a:p>
          <a:p>
            <a:r>
              <a:rPr lang="en-GB" dirty="0"/>
              <a:t>Job enlargement involves the addition of extra, similar, tasks to a job. In job enlargement, additional tasks are at the same level and in the same job area with the job itself, remaining essentially the same. However, by widening the range of tasks that need to be performed, hopefully the employee will experience less repetition and monotony.</a:t>
            </a:r>
          </a:p>
          <a:p>
            <a:r>
              <a:rPr lang="en-GB" dirty="0"/>
              <a:t>With job enlargement, the employee rarely needs to acquire new skills to carry out the additional task, and the motivational benefits of job enrichment are not usually experienced. One important negative aspect is that job enlargement is sometimes viewed by employees as a requirement to carry out more work for the same amount of pay.</a:t>
            </a:r>
          </a:p>
          <a:p>
            <a:r>
              <a:rPr lang="en-GB" b="1" dirty="0"/>
              <a:t>TEAM WORKING</a:t>
            </a:r>
            <a:endParaRPr lang="en-GB" dirty="0"/>
          </a:p>
          <a:p>
            <a:r>
              <a:rPr lang="en-GB" dirty="0"/>
              <a:t>Team working can meet workers social needs (</a:t>
            </a:r>
            <a:r>
              <a:rPr lang="en-GB" dirty="0">
                <a:hlinkClick r:id="rId3"/>
              </a:rPr>
              <a:t>Maslow</a:t>
            </a:r>
            <a:r>
              <a:rPr lang="en-GB" dirty="0"/>
              <a:t>) and can also lead to a more multi-skilled workforce and shared responsibility, which can improve worker motivation. That said, when things go wrong, it is easy for team members to point the finger at others and there is often resentment if some members feel others aren’t pulling their weight.</a:t>
            </a:r>
          </a:p>
          <a:p>
            <a:r>
              <a:rPr lang="en-GB" b="1" dirty="0"/>
              <a:t>FLEXIBLE WORKING</a:t>
            </a:r>
            <a:endParaRPr lang="en-GB" dirty="0"/>
          </a:p>
          <a:p>
            <a:r>
              <a:rPr lang="en-GB" dirty="0"/>
              <a:t>Flexible working ultimately involves workers having a a degree of choice relating to how and when they work, allowing workers to balance their own personal needs with the needs of the business. Methods of flexible working include multi-skilling, part-time and temporary, flexible hours and home working.</a:t>
            </a:r>
          </a:p>
          <a:p>
            <a:endParaRPr lang="en-GB" dirty="0"/>
          </a:p>
          <a:p>
            <a:pPr marL="0" indent="0">
              <a:buNone/>
            </a:pPr>
            <a:r>
              <a:rPr lang="en-GB" sz="2300" dirty="0">
                <a:solidFill>
                  <a:srgbClr val="0000FF"/>
                </a:solidFill>
              </a:rPr>
              <a:t>Task: </a:t>
            </a:r>
          </a:p>
          <a:p>
            <a:pPr marL="0" indent="0">
              <a:buNone/>
            </a:pPr>
            <a:r>
              <a:rPr lang="en-GB" sz="2300" dirty="0">
                <a:solidFill>
                  <a:srgbClr val="0000FF"/>
                </a:solidFill>
              </a:rPr>
              <a:t>As lock down will soon start to ease, which methods do you think the following businesses may use to motivate and improve employee performance: Explain why.</a:t>
            </a:r>
          </a:p>
          <a:p>
            <a:pPr marL="0" indent="0">
              <a:buNone/>
            </a:pPr>
            <a:endParaRPr lang="en-GB" dirty="0">
              <a:solidFill>
                <a:srgbClr val="0000FF"/>
              </a:solidFill>
            </a:endParaRPr>
          </a:p>
          <a:p>
            <a:pPr marL="457200" indent="-457200">
              <a:buAutoNum type="arabicPeriod"/>
            </a:pPr>
            <a:r>
              <a:rPr lang="en-GB" dirty="0">
                <a:solidFill>
                  <a:srgbClr val="0000FF"/>
                </a:solidFill>
              </a:rPr>
              <a:t>Tesco</a:t>
            </a:r>
          </a:p>
          <a:p>
            <a:pPr marL="457200" indent="-457200">
              <a:buAutoNum type="arabicPeriod"/>
            </a:pPr>
            <a:r>
              <a:rPr lang="en-GB" dirty="0">
                <a:solidFill>
                  <a:srgbClr val="0000FF"/>
                </a:solidFill>
              </a:rPr>
              <a:t>Local restaurant</a:t>
            </a:r>
          </a:p>
          <a:p>
            <a:pPr marL="457200" indent="-457200">
              <a:buAutoNum type="arabicPeriod"/>
            </a:pPr>
            <a:r>
              <a:rPr lang="en-GB" dirty="0">
                <a:solidFill>
                  <a:srgbClr val="0000FF"/>
                </a:solidFill>
              </a:rPr>
              <a:t>Primark</a:t>
            </a:r>
          </a:p>
          <a:p>
            <a:pPr marL="457200" indent="-457200">
              <a:buAutoNum type="arabicPeriod"/>
            </a:pPr>
            <a:endParaRPr lang="en-GB" dirty="0"/>
          </a:p>
          <a:p>
            <a:pPr marL="0" indent="0">
              <a:buNone/>
            </a:pPr>
            <a:endParaRPr lang="en-GB" dirty="0"/>
          </a:p>
          <a:p>
            <a:endParaRPr lang="en-GB" dirty="0"/>
          </a:p>
          <a:p>
            <a:endParaRPr lang="en-GB" dirty="0"/>
          </a:p>
          <a:p>
            <a:endParaRPr lang="en-US" dirty="0"/>
          </a:p>
        </p:txBody>
      </p:sp>
      <p:sp>
        <p:nvSpPr>
          <p:cNvPr id="7" name="Title 6"/>
          <p:cNvSpPr>
            <a:spLocks noGrp="1"/>
          </p:cNvSpPr>
          <p:nvPr>
            <p:ph type="title"/>
          </p:nvPr>
        </p:nvSpPr>
        <p:spPr>
          <a:xfrm>
            <a:off x="516850" y="289287"/>
            <a:ext cx="6048998" cy="753897"/>
          </a:xfrm>
        </p:spPr>
        <p:txBody>
          <a:bodyPr>
            <a:noAutofit/>
          </a:bodyPr>
          <a:lstStyle/>
          <a:p>
            <a:r>
              <a:rPr lang="en-GB" sz="2000" b="1" dirty="0">
                <a:solidFill>
                  <a:srgbClr val="0000FF"/>
                </a:solidFill>
              </a:rPr>
              <a:t>Non-Financial Methods to Improve Employee Performance and Motivation</a:t>
            </a:r>
            <a:br>
              <a:rPr lang="en-GB" sz="2000" b="1" dirty="0">
                <a:solidFill>
                  <a:srgbClr val="0000FF"/>
                </a:solidFill>
              </a:rPr>
            </a:br>
            <a:endParaRPr lang="en-US" sz="2000" b="1" dirty="0">
              <a:solidFill>
                <a:srgbClr val="0000FF"/>
              </a:solidFill>
            </a:endParaRPr>
          </a:p>
        </p:txBody>
      </p:sp>
    </p:spTree>
    <p:extLst>
      <p:ext uri="{BB962C8B-B14F-4D97-AF65-F5344CB8AC3E}">
        <p14:creationId xmlns:p14="http://schemas.microsoft.com/office/powerpoint/2010/main" val="757428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528140" y="1353268"/>
            <a:ext cx="5051480" cy="276999"/>
          </a:xfrm>
          <a:prstGeom prst="rect">
            <a:avLst/>
          </a:prstGeom>
          <a:noFill/>
        </p:spPr>
        <p:txBody>
          <a:bodyPr wrap="square" rtlCol="0">
            <a:spAutoFit/>
          </a:bodyPr>
          <a:lstStyle/>
          <a:p>
            <a:r>
              <a:rPr lang="en-GB" sz="1200" b="1" dirty="0">
                <a:solidFill>
                  <a:srgbClr val="0000FF"/>
                </a:solidFill>
              </a:rPr>
              <a:t>Task: Complete the glossary of business key terms</a:t>
            </a:r>
            <a:endParaRPr lang="en-GB" sz="1200" dirty="0">
              <a:solidFill>
                <a:srgbClr val="0000FF"/>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653812708"/>
              </p:ext>
            </p:extLst>
          </p:nvPr>
        </p:nvGraphicFramePr>
        <p:xfrm>
          <a:off x="287868" y="1904872"/>
          <a:ext cx="6140319" cy="7622855"/>
        </p:xfrm>
        <a:graphic>
          <a:graphicData uri="http://schemas.openxmlformats.org/drawingml/2006/table">
            <a:tbl>
              <a:tblPr firstRow="1" bandRow="1">
                <a:tableStyleId>{5940675A-B579-460E-94D1-54222C63F5DA}</a:tableStyleId>
              </a:tblPr>
              <a:tblGrid>
                <a:gridCol w="1551238">
                  <a:extLst>
                    <a:ext uri="{9D8B030D-6E8A-4147-A177-3AD203B41FA5}">
                      <a16:colId xmlns:a16="http://schemas.microsoft.com/office/drawing/2014/main" val="4230499068"/>
                    </a:ext>
                  </a:extLst>
                </a:gridCol>
                <a:gridCol w="2715385">
                  <a:extLst>
                    <a:ext uri="{9D8B030D-6E8A-4147-A177-3AD203B41FA5}">
                      <a16:colId xmlns:a16="http://schemas.microsoft.com/office/drawing/2014/main" val="4098062936"/>
                    </a:ext>
                  </a:extLst>
                </a:gridCol>
                <a:gridCol w="1873696">
                  <a:extLst>
                    <a:ext uri="{9D8B030D-6E8A-4147-A177-3AD203B41FA5}">
                      <a16:colId xmlns:a16="http://schemas.microsoft.com/office/drawing/2014/main" val="1352746463"/>
                    </a:ext>
                  </a:extLst>
                </a:gridCol>
              </a:tblGrid>
              <a:tr h="282235">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734062">
                <a:tc>
                  <a:txBody>
                    <a:bodyPr/>
                    <a:lstStyle/>
                    <a:p>
                      <a:pPr algn="ctr"/>
                      <a:r>
                        <a:rPr lang="en-GB" dirty="0"/>
                        <a:t>Market</a:t>
                      </a:r>
                      <a:r>
                        <a:rPr lang="en-GB" baseline="0" dirty="0"/>
                        <a:t> research</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734062">
                <a:tc>
                  <a:txBody>
                    <a:bodyPr/>
                    <a:lstStyle/>
                    <a:p>
                      <a:pPr algn="ctr"/>
                      <a:r>
                        <a:rPr lang="en-GB" dirty="0"/>
                        <a:t>Supply</a:t>
                      </a:r>
                      <a:r>
                        <a:rPr lang="en-GB" baseline="0" dirty="0"/>
                        <a:t> and demand</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34062">
                <a:tc>
                  <a:txBody>
                    <a:bodyPr/>
                    <a:lstStyle/>
                    <a:p>
                      <a:pPr algn="ctr"/>
                      <a:r>
                        <a:rPr lang="en-US" dirty="0"/>
                        <a:t>Branding</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34062">
                <a:tc>
                  <a:txBody>
                    <a:bodyPr/>
                    <a:lstStyle/>
                    <a:p>
                      <a:pPr algn="ctr"/>
                      <a:r>
                        <a:rPr lang="en-GB" dirty="0"/>
                        <a:t>Distribution</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34062">
                <a:tc>
                  <a:txBody>
                    <a:bodyPr/>
                    <a:lstStyle/>
                    <a:p>
                      <a:pPr algn="ctr"/>
                      <a:r>
                        <a:rPr lang="en-GB" dirty="0"/>
                        <a:t>Marketing</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34062">
                <a:tc>
                  <a:txBody>
                    <a:bodyPr/>
                    <a:lstStyle/>
                    <a:p>
                      <a:pPr algn="ctr"/>
                      <a:r>
                        <a:rPr lang="en-GB" dirty="0"/>
                        <a:t>Recruitment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34062">
                <a:tc>
                  <a:txBody>
                    <a:bodyPr/>
                    <a:lstStyle/>
                    <a:p>
                      <a:pPr algn="ctr"/>
                      <a:r>
                        <a:rPr lang="en-GB" dirty="0"/>
                        <a:t>Entrepreneur</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34062">
                <a:tc>
                  <a:txBody>
                    <a:bodyPr/>
                    <a:lstStyle/>
                    <a:p>
                      <a:pPr algn="ctr"/>
                      <a:r>
                        <a:rPr lang="en-GB" dirty="0"/>
                        <a:t>Liability</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34062">
                <a:tc>
                  <a:txBody>
                    <a:bodyPr/>
                    <a:lstStyle/>
                    <a:p>
                      <a:pPr algn="ctr"/>
                      <a:r>
                        <a:rPr lang="en-GB" dirty="0"/>
                        <a:t>Sales</a:t>
                      </a:r>
                      <a:r>
                        <a:rPr lang="en-GB" baseline="0" dirty="0"/>
                        <a:t> forecast</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34062">
                <a:tc>
                  <a:txBody>
                    <a:bodyPr/>
                    <a:lstStyle/>
                    <a:p>
                      <a:pPr algn="ctr"/>
                      <a:r>
                        <a:rPr lang="en-US" dirty="0"/>
                        <a:t>Break even</a:t>
                      </a:r>
                      <a:endParaRPr lang="en-GB" dirty="0"/>
                    </a:p>
                  </a:txBody>
                  <a:tcPr anchor="ctr"/>
                </a:tc>
                <a:tc>
                  <a:txBody>
                    <a:bodyPr/>
                    <a:lstStyle/>
                    <a:p>
                      <a:pPr algn="ctr"/>
                      <a:endParaRPr lang="en-GB" sz="110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2979295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69" y="125499"/>
            <a:ext cx="6437706" cy="5693865"/>
          </a:xfrm>
          <a:prstGeom prst="rect">
            <a:avLst/>
          </a:prstGeom>
        </p:spPr>
        <p:txBody>
          <a:bodyPr wrap="square">
            <a:spAutoFit/>
          </a:bodyPr>
          <a:lstStyle/>
          <a:p>
            <a:r>
              <a:rPr lang="en-US" sz="1400" b="1" dirty="0">
                <a:solidFill>
                  <a:srgbClr val="0000FF"/>
                </a:solidFill>
                <a:latin typeface="Century Gothic" panose="020B0502020202020204" pitchFamily="34" charset="0"/>
              </a:rPr>
              <a:t>Task: In theme 1 you will look at different types of markets such as Mass , niche and dynamic markets. </a:t>
            </a:r>
          </a:p>
          <a:p>
            <a:endParaRPr lang="en-US" sz="1400" dirty="0">
              <a:solidFill>
                <a:srgbClr val="000000"/>
              </a:solidFill>
              <a:latin typeface="Century Gothic" panose="020B0502020202020204" pitchFamily="34" charset="0"/>
            </a:endParaRPr>
          </a:p>
          <a:p>
            <a:r>
              <a:rPr lang="en-US" sz="1400" dirty="0">
                <a:solidFill>
                  <a:srgbClr val="000000"/>
                </a:solidFill>
                <a:latin typeface="Century Gothic" panose="020B0502020202020204" pitchFamily="34" charset="0"/>
              </a:rPr>
              <a:t>A dynamic market is a changing market such as the fashion industry. </a:t>
            </a:r>
          </a:p>
          <a:p>
            <a:endParaRPr lang="en-US" sz="1400" dirty="0">
              <a:solidFill>
                <a:srgbClr val="000000"/>
              </a:solidFill>
              <a:latin typeface="Century Gothic" panose="020B0502020202020204" pitchFamily="34" charset="0"/>
            </a:endParaRPr>
          </a:p>
          <a:p>
            <a:r>
              <a:rPr lang="en-US" sz="1400" dirty="0">
                <a:solidFill>
                  <a:srgbClr val="000000"/>
                </a:solidFill>
                <a:latin typeface="Century Gothic" panose="020B0502020202020204" pitchFamily="34" charset="0"/>
              </a:rPr>
              <a:t>With the current pandemic can you choose  a clothing store that has been affected:</a:t>
            </a: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r>
              <a:rPr lang="en-US" sz="1400" dirty="0">
                <a:solidFill>
                  <a:srgbClr val="000000"/>
                </a:solidFill>
                <a:latin typeface="Century Gothic" panose="020B0502020202020204" pitchFamily="34" charset="0"/>
              </a:rPr>
              <a:t>How have they been affected?</a:t>
            </a: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r>
              <a:rPr lang="en-US" sz="1400" dirty="0">
                <a:solidFill>
                  <a:srgbClr val="000000"/>
                </a:solidFill>
                <a:latin typeface="Century Gothic" panose="020B0502020202020204" pitchFamily="34" charset="0"/>
              </a:rPr>
              <a:t>What have been doing to overcome their current problems?</a:t>
            </a: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GB" sz="1400" dirty="0">
              <a:solidFill>
                <a:srgbClr val="000000"/>
              </a:solidFill>
              <a:latin typeface="Century Gothic" panose="020B0502020202020204" pitchFamily="34" charset="0"/>
            </a:endParaRP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2" name="Picture 11"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9970" y="8935654"/>
            <a:ext cx="593104" cy="712923"/>
          </a:xfrm>
          <a:prstGeom prst="rect">
            <a:avLst/>
          </a:prstGeom>
        </p:spPr>
      </p:pic>
      <p:pic>
        <p:nvPicPr>
          <p:cNvPr id="2" name="Picture 1"/>
          <p:cNvPicPr>
            <a:picLocks noChangeAspect="1"/>
          </p:cNvPicPr>
          <p:nvPr/>
        </p:nvPicPr>
        <p:blipFill>
          <a:blip r:embed="rId3"/>
          <a:stretch>
            <a:fillRect/>
          </a:stretch>
        </p:blipFill>
        <p:spPr>
          <a:xfrm>
            <a:off x="1471077" y="6761211"/>
            <a:ext cx="3810000" cy="2133600"/>
          </a:xfrm>
          <a:prstGeom prst="rect">
            <a:avLst/>
          </a:prstGeom>
        </p:spPr>
      </p:pic>
    </p:spTree>
    <p:extLst>
      <p:ext uri="{BB962C8B-B14F-4D97-AF65-F5344CB8AC3E}">
        <p14:creationId xmlns:p14="http://schemas.microsoft.com/office/powerpoint/2010/main" val="2431077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9</a:t>
            </a:fld>
            <a:endParaRPr lang="en-GB"/>
          </a:p>
        </p:txBody>
      </p:sp>
      <p:sp>
        <p:nvSpPr>
          <p:cNvPr id="3" name="TextBox 2"/>
          <p:cNvSpPr txBox="1"/>
          <p:nvPr/>
        </p:nvSpPr>
        <p:spPr>
          <a:xfrm>
            <a:off x="252611" y="317486"/>
            <a:ext cx="6350816" cy="369332"/>
          </a:xfrm>
          <a:prstGeom prst="rect">
            <a:avLst/>
          </a:prstGeom>
          <a:noFill/>
        </p:spPr>
        <p:txBody>
          <a:bodyPr wrap="square" rtlCol="0">
            <a:spAutoFit/>
          </a:bodyPr>
          <a:lstStyle/>
          <a:p>
            <a:r>
              <a:rPr lang="en-US" b="1" dirty="0">
                <a:solidFill>
                  <a:srgbClr val="0000FF"/>
                </a:solidFill>
              </a:rPr>
              <a:t>Task: Supply and Demand</a:t>
            </a:r>
          </a:p>
        </p:txBody>
      </p:sp>
      <p:sp>
        <p:nvSpPr>
          <p:cNvPr id="4" name="TextBox 3"/>
          <p:cNvSpPr txBox="1"/>
          <p:nvPr/>
        </p:nvSpPr>
        <p:spPr>
          <a:xfrm>
            <a:off x="342042" y="1206660"/>
            <a:ext cx="5885287" cy="7294305"/>
          </a:xfrm>
          <a:prstGeom prst="rect">
            <a:avLst/>
          </a:prstGeom>
          <a:noFill/>
        </p:spPr>
        <p:txBody>
          <a:bodyPr wrap="square" rtlCol="0">
            <a:spAutoFit/>
          </a:bodyPr>
          <a:lstStyle/>
          <a:p>
            <a:r>
              <a:rPr lang="en-GB" dirty="0"/>
              <a:t>With the current pandemic people have been panic buying and have left shelves empty. Supermarkets such as </a:t>
            </a:r>
            <a:r>
              <a:rPr lang="en-GB" dirty="0" err="1"/>
              <a:t>Asda</a:t>
            </a:r>
            <a:r>
              <a:rPr lang="en-GB" dirty="0"/>
              <a:t> have been struggling to refill shelves quick enough.</a:t>
            </a:r>
          </a:p>
          <a:p>
            <a:endParaRPr lang="en-GB" dirty="0"/>
          </a:p>
          <a:p>
            <a:r>
              <a:rPr lang="en-GB" dirty="0"/>
              <a:t> </a:t>
            </a:r>
          </a:p>
          <a:p>
            <a:r>
              <a:rPr lang="en-GB" dirty="0"/>
              <a:t>1. Can you explain how each of the following stakeholders have helped to start meet the demand of their customers.</a:t>
            </a:r>
          </a:p>
          <a:p>
            <a:endParaRPr lang="en-GB" dirty="0"/>
          </a:p>
          <a:p>
            <a:r>
              <a:rPr lang="en-GB" dirty="0" err="1"/>
              <a:t>Asda</a:t>
            </a:r>
            <a:r>
              <a:rPr lang="en-GB" dirty="0"/>
              <a:t>:</a:t>
            </a:r>
          </a:p>
          <a:p>
            <a:endParaRPr lang="en-GB" dirty="0"/>
          </a:p>
          <a:p>
            <a:endParaRPr lang="en-GB" dirty="0"/>
          </a:p>
          <a:p>
            <a:r>
              <a:rPr lang="en-GB" dirty="0"/>
              <a:t>Suppliers:</a:t>
            </a:r>
          </a:p>
          <a:p>
            <a:endParaRPr lang="en-GB" dirty="0"/>
          </a:p>
          <a:p>
            <a:endParaRPr lang="en-GB" dirty="0"/>
          </a:p>
          <a:p>
            <a:endParaRPr lang="en-GB" dirty="0"/>
          </a:p>
          <a:p>
            <a:endParaRPr lang="en-GB" dirty="0"/>
          </a:p>
          <a:p>
            <a:r>
              <a:rPr lang="en-GB" dirty="0"/>
              <a:t>2. Why has there been a struggle to get essentials such as anti- bacterial hand gels?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5" name="Picture 4"/>
          <p:cNvPicPr>
            <a:picLocks noChangeAspect="1"/>
          </p:cNvPicPr>
          <p:nvPr/>
        </p:nvPicPr>
        <p:blipFill>
          <a:blip r:embed="rId2"/>
          <a:stretch>
            <a:fillRect/>
          </a:stretch>
        </p:blipFill>
        <p:spPr>
          <a:xfrm>
            <a:off x="4708728" y="7972423"/>
            <a:ext cx="1875711" cy="1404973"/>
          </a:xfrm>
          <a:prstGeom prst="rect">
            <a:avLst/>
          </a:prstGeom>
        </p:spPr>
      </p:pic>
    </p:spTree>
    <p:extLst>
      <p:ext uri="{BB962C8B-B14F-4D97-AF65-F5344CB8AC3E}">
        <p14:creationId xmlns:p14="http://schemas.microsoft.com/office/powerpoint/2010/main" val="3726957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10</a:t>
            </a:fld>
            <a:endParaRPr lang="en-GB"/>
          </a:p>
        </p:txBody>
      </p:sp>
      <p:sp>
        <p:nvSpPr>
          <p:cNvPr id="4" name="TextBox 3">
            <a:extLst>
              <a:ext uri="{FF2B5EF4-FFF2-40B4-BE49-F238E27FC236}">
                <a16:creationId xmlns:a16="http://schemas.microsoft.com/office/drawing/2014/main" id="{3C5CB9EE-3CC8-4702-A232-DFD6AD06DB4F}"/>
              </a:ext>
            </a:extLst>
          </p:cNvPr>
          <p:cNvSpPr txBox="1"/>
          <p:nvPr/>
        </p:nvSpPr>
        <p:spPr>
          <a:xfrm>
            <a:off x="594392" y="449179"/>
            <a:ext cx="5325979" cy="369332"/>
          </a:xfrm>
          <a:prstGeom prst="rect">
            <a:avLst/>
          </a:prstGeom>
          <a:noFill/>
        </p:spPr>
        <p:txBody>
          <a:bodyPr wrap="square" rtlCol="0">
            <a:spAutoFit/>
          </a:bodyPr>
          <a:lstStyle/>
          <a:p>
            <a:r>
              <a:rPr lang="en-GB" b="1" dirty="0">
                <a:solidFill>
                  <a:srgbClr val="0000FF"/>
                </a:solidFill>
              </a:rPr>
              <a:t>Task: Internal and external finance</a:t>
            </a:r>
          </a:p>
        </p:txBody>
      </p:sp>
      <p:sp>
        <p:nvSpPr>
          <p:cNvPr id="10" name="TextBox 9">
            <a:extLst>
              <a:ext uri="{FF2B5EF4-FFF2-40B4-BE49-F238E27FC236}">
                <a16:creationId xmlns:a16="http://schemas.microsoft.com/office/drawing/2014/main" id="{CB2F575C-4D46-4B16-8D87-9CB44D9B60A5}"/>
              </a:ext>
            </a:extLst>
          </p:cNvPr>
          <p:cNvSpPr txBox="1"/>
          <p:nvPr/>
        </p:nvSpPr>
        <p:spPr>
          <a:xfrm>
            <a:off x="660163" y="1165246"/>
            <a:ext cx="5325979" cy="5909311"/>
          </a:xfrm>
          <a:prstGeom prst="rect">
            <a:avLst/>
          </a:prstGeom>
          <a:noFill/>
        </p:spPr>
        <p:txBody>
          <a:bodyPr wrap="square" rtlCol="0">
            <a:spAutoFit/>
          </a:bodyPr>
          <a:lstStyle/>
          <a:p>
            <a:r>
              <a:rPr lang="en-US" dirty="0"/>
              <a:t>For this qualification, it is really important that you understand the different types of finance available to businesses. In class we will learn about the features of these types of finance and also the advantages and disadvantages of each one. </a:t>
            </a:r>
          </a:p>
          <a:p>
            <a:endParaRPr lang="en-US" dirty="0"/>
          </a:p>
          <a:p>
            <a:r>
              <a:rPr lang="en-US" b="1" dirty="0">
                <a:solidFill>
                  <a:srgbClr val="0000FF"/>
                </a:solidFill>
              </a:rPr>
              <a:t>Your task is to research the following types of finance available to businesses: </a:t>
            </a:r>
          </a:p>
          <a:p>
            <a:endParaRPr lang="en-US" dirty="0"/>
          </a:p>
          <a:p>
            <a:r>
              <a:rPr lang="en-US" b="1" dirty="0">
                <a:solidFill>
                  <a:srgbClr val="FF0000"/>
                </a:solidFill>
              </a:rPr>
              <a:t>Internal finance:</a:t>
            </a:r>
          </a:p>
          <a:p>
            <a:pPr marL="342900" indent="-342900">
              <a:buFont typeface="+mj-lt"/>
              <a:buAutoNum type="arabicPeriod"/>
            </a:pPr>
            <a:r>
              <a:rPr lang="en-US" dirty="0"/>
              <a:t>Personal savings</a:t>
            </a:r>
          </a:p>
          <a:p>
            <a:pPr marL="342900" indent="-342900">
              <a:buFont typeface="+mj-lt"/>
              <a:buAutoNum type="arabicPeriod"/>
            </a:pPr>
            <a:r>
              <a:rPr lang="en-US" dirty="0"/>
              <a:t>Retained profit</a:t>
            </a:r>
          </a:p>
          <a:p>
            <a:pPr marL="342900" indent="-342900">
              <a:buFont typeface="+mj-lt"/>
              <a:buAutoNum type="arabicPeriod"/>
            </a:pPr>
            <a:r>
              <a:rPr lang="en-US" dirty="0"/>
              <a:t>Sales of assets </a:t>
            </a:r>
          </a:p>
          <a:p>
            <a:endParaRPr lang="en-US" dirty="0"/>
          </a:p>
          <a:p>
            <a:r>
              <a:rPr lang="en-US" b="1" dirty="0">
                <a:solidFill>
                  <a:srgbClr val="FF0000"/>
                </a:solidFill>
              </a:rPr>
              <a:t>External finance:</a:t>
            </a:r>
          </a:p>
          <a:p>
            <a:pPr marL="342900" indent="-342900">
              <a:buFont typeface="+mj-lt"/>
              <a:buAutoNum type="arabicPeriod"/>
            </a:pPr>
            <a:r>
              <a:rPr lang="en-US" dirty="0"/>
              <a:t>Family and friends</a:t>
            </a:r>
          </a:p>
          <a:p>
            <a:pPr marL="342900" indent="-342900">
              <a:buFont typeface="+mj-lt"/>
              <a:buAutoNum type="arabicPeriod"/>
            </a:pPr>
            <a:r>
              <a:rPr lang="en-US" dirty="0"/>
              <a:t>Banks</a:t>
            </a:r>
          </a:p>
          <a:p>
            <a:pPr marL="342900" indent="-342900">
              <a:buFont typeface="+mj-lt"/>
              <a:buAutoNum type="arabicPeriod"/>
            </a:pPr>
            <a:r>
              <a:rPr lang="en-US" dirty="0"/>
              <a:t>Business angels</a:t>
            </a:r>
          </a:p>
          <a:p>
            <a:pPr marL="342900" indent="-342900">
              <a:buFont typeface="+mj-lt"/>
              <a:buAutoNum type="arabicPeriod"/>
            </a:pPr>
            <a:r>
              <a:rPr lang="en-US" dirty="0"/>
              <a:t>Peer to peer funding</a:t>
            </a:r>
          </a:p>
          <a:p>
            <a:pPr marL="342900" indent="-342900">
              <a:buFont typeface="+mj-lt"/>
              <a:buAutoNum type="arabicPeriod"/>
            </a:pPr>
            <a:r>
              <a:rPr lang="en-US" dirty="0"/>
              <a:t>Crowd funding</a:t>
            </a:r>
          </a:p>
          <a:p>
            <a:endParaRPr lang="en-US" dirty="0"/>
          </a:p>
        </p:txBody>
      </p:sp>
      <p:pic>
        <p:nvPicPr>
          <p:cNvPr id="16" name="Picture 15"/>
          <p:cNvPicPr>
            <a:picLocks noChangeAspect="1"/>
          </p:cNvPicPr>
          <p:nvPr/>
        </p:nvPicPr>
        <p:blipFill>
          <a:blip r:embed="rId2"/>
          <a:stretch>
            <a:fillRect/>
          </a:stretch>
        </p:blipFill>
        <p:spPr>
          <a:xfrm>
            <a:off x="4054919" y="8007699"/>
            <a:ext cx="2214061" cy="1239874"/>
          </a:xfrm>
          <a:prstGeom prst="rect">
            <a:avLst/>
          </a:prstGeom>
        </p:spPr>
      </p:pic>
    </p:spTree>
    <p:extLst>
      <p:ext uri="{BB962C8B-B14F-4D97-AF65-F5344CB8AC3E}">
        <p14:creationId xmlns:p14="http://schemas.microsoft.com/office/powerpoint/2010/main" val="351046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11</a:t>
            </a:fld>
            <a:endParaRPr lang="en-GB"/>
          </a:p>
        </p:txBody>
      </p:sp>
      <p:sp>
        <p:nvSpPr>
          <p:cNvPr id="5" name="Rectangle 4">
            <a:extLst>
              <a:ext uri="{FF2B5EF4-FFF2-40B4-BE49-F238E27FC236}">
                <a16:creationId xmlns:a16="http://schemas.microsoft.com/office/drawing/2014/main" id="{E3DD0893-15CD-4702-9B46-C60B025170AB}"/>
              </a:ext>
            </a:extLst>
          </p:cNvPr>
          <p:cNvSpPr/>
          <p:nvPr/>
        </p:nvSpPr>
        <p:spPr>
          <a:xfrm>
            <a:off x="495299" y="410760"/>
            <a:ext cx="5520335" cy="369332"/>
          </a:xfrm>
          <a:prstGeom prst="rect">
            <a:avLst/>
          </a:prstGeom>
        </p:spPr>
        <p:txBody>
          <a:bodyPr wrap="square">
            <a:spAutoFit/>
          </a:bodyPr>
          <a:lstStyle/>
          <a:p>
            <a:r>
              <a:rPr lang="en-US" b="1" dirty="0">
                <a:solidFill>
                  <a:srgbClr val="0000FF"/>
                </a:solidFill>
              </a:rPr>
              <a:t>Task: Legislation</a:t>
            </a:r>
            <a:endParaRPr lang="en-GB" b="1" dirty="0">
              <a:solidFill>
                <a:srgbClr val="0000FF"/>
              </a:solidFill>
            </a:endParaRPr>
          </a:p>
        </p:txBody>
      </p:sp>
      <p:sp>
        <p:nvSpPr>
          <p:cNvPr id="3" name="Rectangle 2"/>
          <p:cNvSpPr/>
          <p:nvPr/>
        </p:nvSpPr>
        <p:spPr>
          <a:xfrm>
            <a:off x="531425" y="1016943"/>
            <a:ext cx="5218475" cy="6740308"/>
          </a:xfrm>
          <a:prstGeom prst="rect">
            <a:avLst/>
          </a:prstGeom>
        </p:spPr>
        <p:txBody>
          <a:bodyPr wrap="square">
            <a:spAutoFit/>
          </a:bodyPr>
          <a:lstStyle/>
          <a:p>
            <a:r>
              <a:rPr lang="en-US" dirty="0"/>
              <a:t>For theme 2 you will learn about how legislation affects businesses. </a:t>
            </a:r>
          </a:p>
          <a:p>
            <a:endParaRPr lang="en-US" dirty="0"/>
          </a:p>
          <a:p>
            <a:r>
              <a:rPr lang="en-US" dirty="0"/>
              <a:t>Can you research and define the following types of legislation.</a:t>
            </a:r>
          </a:p>
          <a:p>
            <a:endParaRPr lang="en-US" dirty="0"/>
          </a:p>
          <a:p>
            <a:pPr marL="342900" indent="-342900">
              <a:buAutoNum type="arabicPeriod"/>
            </a:pPr>
            <a:r>
              <a:rPr lang="en-GB" dirty="0"/>
              <a:t>Consumer protection</a:t>
            </a:r>
          </a:p>
          <a:p>
            <a:pPr marL="342900" indent="-342900">
              <a:buAutoNum type="arabicPeriod"/>
            </a:pPr>
            <a:r>
              <a:rPr lang="en-GB" dirty="0"/>
              <a:t>Employee protection</a:t>
            </a:r>
          </a:p>
          <a:p>
            <a:pPr marL="342900" indent="-342900">
              <a:buAutoNum type="arabicPeriod"/>
            </a:pPr>
            <a:r>
              <a:rPr lang="en-GB" dirty="0"/>
              <a:t>Environmental protection </a:t>
            </a:r>
          </a:p>
          <a:p>
            <a:pPr marL="342900" indent="-342900">
              <a:buAutoNum type="arabicPeriod"/>
            </a:pPr>
            <a:r>
              <a:rPr lang="en-GB" dirty="0"/>
              <a:t>Competition policy </a:t>
            </a:r>
          </a:p>
          <a:p>
            <a:pPr marL="342900" indent="-342900">
              <a:buAutoNum type="arabicPeriod"/>
            </a:pPr>
            <a:r>
              <a:rPr lang="en-GB" dirty="0"/>
              <a:t>Health and safety </a:t>
            </a:r>
          </a:p>
          <a:p>
            <a:pPr marL="342900" indent="-342900">
              <a:buAutoNum type="arabicPeriod"/>
            </a:pPr>
            <a:endParaRPr lang="en-GB" dirty="0"/>
          </a:p>
          <a:p>
            <a:pPr marL="342900" indent="-342900">
              <a:buAutoNum type="arabicPeriod"/>
            </a:pPr>
            <a:endParaRPr lang="en-GB" dirty="0"/>
          </a:p>
          <a:p>
            <a:endParaRPr lang="en-GB" dirty="0"/>
          </a:p>
          <a:p>
            <a:r>
              <a:rPr lang="en-GB" b="1" dirty="0">
                <a:solidFill>
                  <a:srgbClr val="0000FF"/>
                </a:solidFill>
              </a:rPr>
              <a:t>To further your understanding can explain how these legislations will affect a business such as Tesco. </a:t>
            </a:r>
          </a:p>
          <a:p>
            <a:endParaRPr lang="en-GB" dirty="0"/>
          </a:p>
          <a:p>
            <a:endParaRPr lang="en-GB" dirty="0"/>
          </a:p>
          <a:p>
            <a:endParaRPr lang="en-GB" dirty="0"/>
          </a:p>
          <a:p>
            <a:endParaRPr lang="en-GB" dirty="0"/>
          </a:p>
          <a:p>
            <a:endParaRPr lang="en-GB" dirty="0"/>
          </a:p>
          <a:p>
            <a:endParaRPr lang="en-US" dirty="0"/>
          </a:p>
          <a:p>
            <a:endParaRPr lang="en-US" dirty="0"/>
          </a:p>
        </p:txBody>
      </p:sp>
      <p:pic>
        <p:nvPicPr>
          <p:cNvPr id="8" name="Picture 7"/>
          <p:cNvPicPr>
            <a:picLocks noChangeAspect="1"/>
          </p:cNvPicPr>
          <p:nvPr/>
        </p:nvPicPr>
        <p:blipFill>
          <a:blip r:embed="rId2"/>
          <a:stretch>
            <a:fillRect/>
          </a:stretch>
        </p:blipFill>
        <p:spPr>
          <a:xfrm>
            <a:off x="3687492" y="7513832"/>
            <a:ext cx="2367866" cy="1575707"/>
          </a:xfrm>
          <a:prstGeom prst="rect">
            <a:avLst/>
          </a:prstGeom>
        </p:spPr>
      </p:pic>
      <p:pic>
        <p:nvPicPr>
          <p:cNvPr id="9" name="Picture 8"/>
          <p:cNvPicPr>
            <a:picLocks noChangeAspect="1"/>
          </p:cNvPicPr>
          <p:nvPr/>
        </p:nvPicPr>
        <p:blipFill>
          <a:blip r:embed="rId3"/>
          <a:stretch>
            <a:fillRect/>
          </a:stretch>
        </p:blipFill>
        <p:spPr>
          <a:xfrm>
            <a:off x="424611" y="7523418"/>
            <a:ext cx="3004839" cy="1560205"/>
          </a:xfrm>
          <a:prstGeom prst="rect">
            <a:avLst/>
          </a:prstGeom>
        </p:spPr>
      </p:pic>
    </p:spTree>
    <p:extLst>
      <p:ext uri="{BB962C8B-B14F-4D97-AF65-F5344CB8AC3E}">
        <p14:creationId xmlns:p14="http://schemas.microsoft.com/office/powerpoint/2010/main" val="975872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12</a:t>
            </a:fld>
            <a:endParaRPr lang="en-GB"/>
          </a:p>
        </p:txBody>
      </p:sp>
      <p:sp>
        <p:nvSpPr>
          <p:cNvPr id="6" name="TextBox 5">
            <a:extLst>
              <a:ext uri="{FF2B5EF4-FFF2-40B4-BE49-F238E27FC236}">
                <a16:creationId xmlns:a16="http://schemas.microsoft.com/office/drawing/2014/main" id="{1AD2BD49-0E7D-4816-8E67-83F4BD1757E0}"/>
              </a:ext>
            </a:extLst>
          </p:cNvPr>
          <p:cNvSpPr txBox="1"/>
          <p:nvPr/>
        </p:nvSpPr>
        <p:spPr>
          <a:xfrm>
            <a:off x="401053" y="545432"/>
            <a:ext cx="5985460" cy="4224234"/>
          </a:xfrm>
          <a:prstGeom prst="rect">
            <a:avLst/>
          </a:prstGeom>
          <a:noFill/>
        </p:spPr>
        <p:txBody>
          <a:bodyPr wrap="square" rtlCol="0">
            <a:spAutoFit/>
          </a:bodyPr>
          <a:lstStyle/>
          <a:p>
            <a:r>
              <a:rPr lang="en-US" b="1" dirty="0">
                <a:solidFill>
                  <a:srgbClr val="0000FF"/>
                </a:solidFill>
              </a:rPr>
              <a:t>Task: Production abroad</a:t>
            </a:r>
          </a:p>
          <a:p>
            <a:endParaRPr lang="en-US" sz="1400" b="1" dirty="0"/>
          </a:p>
          <a:p>
            <a:r>
              <a:rPr lang="en-US" sz="1400" dirty="0"/>
              <a:t>With the current pandemic production will have come to standstill for many factories. </a:t>
            </a:r>
          </a:p>
          <a:p>
            <a:endParaRPr lang="en-US" sz="1400" dirty="0"/>
          </a:p>
          <a:p>
            <a:r>
              <a:rPr lang="en-US" sz="1400" dirty="0"/>
              <a:t>Businesses such as Primark and Debenhams have most of their clothing made in factories abroad such as Bangladesh, </a:t>
            </a:r>
          </a:p>
          <a:p>
            <a:endParaRPr lang="en-US" sz="1400" dirty="0"/>
          </a:p>
          <a:p>
            <a:r>
              <a:rPr lang="en-US" sz="1400" dirty="0"/>
              <a:t>Research how Primark have dealt with their production staff abroad compared to businesses such as Debenhams. </a:t>
            </a:r>
          </a:p>
          <a:p>
            <a:endParaRPr lang="en-US" dirty="0"/>
          </a:p>
          <a:p>
            <a:r>
              <a:rPr lang="en-US" sz="1050" dirty="0">
                <a:hlinkClick r:id="rId2"/>
              </a:rPr>
              <a:t>https://www.retailgazette.co.uk/blog/2020/04/primark-to-pay-overseas-factory-wages-after-covid-19-order-cancellations/</a:t>
            </a:r>
            <a:endParaRPr lang="en-US" sz="1050" dirty="0"/>
          </a:p>
          <a:p>
            <a:endParaRPr lang="en-US" sz="1050" dirty="0"/>
          </a:p>
          <a:p>
            <a:r>
              <a:rPr lang="en-US" sz="1050" dirty="0">
                <a:hlinkClick r:id="rId3"/>
              </a:rPr>
              <a:t>https://www.business-humanrights.org/en/major-apparel-brands-delay-cancel-orders-in-response-to-pandemic-risking-livelihoods-of-millions-of-garment-workers-in-their-supply-chains/?page=3#c205640</a:t>
            </a:r>
            <a:endParaRPr lang="en-US" sz="1050" dirty="0"/>
          </a:p>
          <a:p>
            <a:endParaRPr lang="en-US" dirty="0"/>
          </a:p>
          <a:p>
            <a:endParaRPr lang="en-US" dirty="0"/>
          </a:p>
          <a:p>
            <a:endParaRPr lang="en-GB" dirty="0"/>
          </a:p>
        </p:txBody>
      </p:sp>
      <p:pic>
        <p:nvPicPr>
          <p:cNvPr id="3" name="Picture 2"/>
          <p:cNvPicPr>
            <a:picLocks noChangeAspect="1"/>
          </p:cNvPicPr>
          <p:nvPr/>
        </p:nvPicPr>
        <p:blipFill>
          <a:blip r:embed="rId4"/>
          <a:stretch>
            <a:fillRect/>
          </a:stretch>
        </p:blipFill>
        <p:spPr>
          <a:xfrm>
            <a:off x="4005782" y="7831318"/>
            <a:ext cx="2245557" cy="1257512"/>
          </a:xfrm>
          <a:prstGeom prst="rect">
            <a:avLst/>
          </a:prstGeom>
        </p:spPr>
      </p:pic>
      <p:pic>
        <p:nvPicPr>
          <p:cNvPr id="4" name="Picture 3"/>
          <p:cNvPicPr>
            <a:picLocks noChangeAspect="1"/>
          </p:cNvPicPr>
          <p:nvPr/>
        </p:nvPicPr>
        <p:blipFill>
          <a:blip r:embed="rId5"/>
          <a:stretch>
            <a:fillRect/>
          </a:stretch>
        </p:blipFill>
        <p:spPr>
          <a:xfrm>
            <a:off x="662821" y="7866594"/>
            <a:ext cx="2466034" cy="1380979"/>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13</a:t>
            </a:fld>
            <a:endParaRPr lang="en-GB" dirty="0"/>
          </a:p>
        </p:txBody>
      </p:sp>
      <p:sp>
        <p:nvSpPr>
          <p:cNvPr id="4" name="Rectangle 3"/>
          <p:cNvSpPr/>
          <p:nvPr/>
        </p:nvSpPr>
        <p:spPr>
          <a:xfrm>
            <a:off x="179719" y="141134"/>
            <a:ext cx="6506279" cy="646331"/>
          </a:xfrm>
          <a:prstGeom prst="rect">
            <a:avLst/>
          </a:prstGeom>
        </p:spPr>
        <p:txBody>
          <a:bodyPr wrap="square">
            <a:spAutoFit/>
          </a:bodyPr>
          <a:lstStyle/>
          <a:p>
            <a:pPr algn="ctr"/>
            <a:endParaRPr lang="en-GB" dirty="0"/>
          </a:p>
          <a:p>
            <a:endParaRPr lang="en-GB" dirty="0"/>
          </a:p>
        </p:txBody>
      </p:sp>
      <p:sp>
        <p:nvSpPr>
          <p:cNvPr id="3" name="TextBox 2">
            <a:extLst>
              <a:ext uri="{FF2B5EF4-FFF2-40B4-BE49-F238E27FC236}">
                <a16:creationId xmlns:a16="http://schemas.microsoft.com/office/drawing/2014/main" id="{7FF0A857-B684-49FF-BA0A-8E7DE849138F}"/>
              </a:ext>
            </a:extLst>
          </p:cNvPr>
          <p:cNvSpPr txBox="1"/>
          <p:nvPr/>
        </p:nvSpPr>
        <p:spPr>
          <a:xfrm>
            <a:off x="625694" y="367373"/>
            <a:ext cx="4251158" cy="369332"/>
          </a:xfrm>
          <a:prstGeom prst="rect">
            <a:avLst/>
          </a:prstGeom>
          <a:noFill/>
        </p:spPr>
        <p:txBody>
          <a:bodyPr wrap="square" rtlCol="0">
            <a:spAutoFit/>
          </a:bodyPr>
          <a:lstStyle/>
          <a:p>
            <a:r>
              <a:rPr lang="en-US" b="1" dirty="0">
                <a:solidFill>
                  <a:srgbClr val="0000FF"/>
                </a:solidFill>
              </a:rPr>
              <a:t>Task: Financial planning</a:t>
            </a:r>
            <a:r>
              <a:rPr lang="en-US" dirty="0">
                <a:solidFill>
                  <a:srgbClr val="0000FF"/>
                </a:solidFill>
              </a:rPr>
              <a:t> </a:t>
            </a:r>
            <a:endParaRPr lang="en-GB" dirty="0">
              <a:solidFill>
                <a:srgbClr val="0000FF"/>
              </a:solidFill>
            </a:endParaRPr>
          </a:p>
        </p:txBody>
      </p:sp>
      <p:sp>
        <p:nvSpPr>
          <p:cNvPr id="6" name="TextBox 5">
            <a:extLst>
              <a:ext uri="{FF2B5EF4-FFF2-40B4-BE49-F238E27FC236}">
                <a16:creationId xmlns:a16="http://schemas.microsoft.com/office/drawing/2014/main" id="{6597C7E0-1B86-49FE-9CCF-6C50C5CD0517}"/>
              </a:ext>
            </a:extLst>
          </p:cNvPr>
          <p:cNvSpPr txBox="1"/>
          <p:nvPr/>
        </p:nvSpPr>
        <p:spPr>
          <a:xfrm>
            <a:off x="513347" y="1026695"/>
            <a:ext cx="5749264" cy="6617195"/>
          </a:xfrm>
          <a:prstGeom prst="rect">
            <a:avLst/>
          </a:prstGeom>
          <a:noFill/>
        </p:spPr>
        <p:txBody>
          <a:bodyPr wrap="square" rtlCol="0">
            <a:spAutoFit/>
          </a:bodyPr>
          <a:lstStyle/>
          <a:p>
            <a:r>
              <a:rPr lang="en-US" sz="1400" dirty="0"/>
              <a:t>I</a:t>
            </a:r>
            <a:r>
              <a:rPr lang="en-GB" sz="1400" dirty="0"/>
              <a:t>n order for businesses to financially plan effectively. They need to make sure they know how to work out profit and loss as well as other financial calculations.  </a:t>
            </a:r>
          </a:p>
          <a:p>
            <a:endParaRPr lang="en-GB" sz="1400" dirty="0"/>
          </a:p>
          <a:p>
            <a:r>
              <a:rPr lang="en-GB" sz="1400" b="1" dirty="0">
                <a:solidFill>
                  <a:srgbClr val="0000FF"/>
                </a:solidFill>
              </a:rPr>
              <a:t>Can your find the formulas for the following calculations. </a:t>
            </a:r>
          </a:p>
          <a:p>
            <a:endParaRPr lang="en-GB" sz="1400" dirty="0"/>
          </a:p>
          <a:p>
            <a:r>
              <a:rPr lang="en-GB" sz="1400" dirty="0"/>
              <a:t>Profit/loss</a:t>
            </a:r>
          </a:p>
          <a:p>
            <a:endParaRPr lang="en-GB" sz="1400" dirty="0"/>
          </a:p>
          <a:p>
            <a:r>
              <a:rPr lang="en-GB" sz="1400" dirty="0"/>
              <a:t>Sales revenue</a:t>
            </a:r>
          </a:p>
          <a:p>
            <a:endParaRPr lang="en-GB" sz="1400" dirty="0"/>
          </a:p>
          <a:p>
            <a:r>
              <a:rPr lang="en-GB" sz="1400" dirty="0"/>
              <a:t>Total costs</a:t>
            </a:r>
          </a:p>
          <a:p>
            <a:endParaRPr lang="en-GB" sz="1400" dirty="0"/>
          </a:p>
          <a:p>
            <a:r>
              <a:rPr lang="en-GB" sz="1400" dirty="0"/>
              <a:t>Break even</a:t>
            </a:r>
          </a:p>
          <a:p>
            <a:endParaRPr lang="en-GB" sz="1400" dirty="0"/>
          </a:p>
          <a:p>
            <a:r>
              <a:rPr lang="en-GB" sz="1400" dirty="0"/>
              <a:t>Margin of safety</a:t>
            </a:r>
          </a:p>
          <a:p>
            <a:endParaRPr lang="en-GB" sz="1400" dirty="0"/>
          </a:p>
          <a:p>
            <a:r>
              <a:rPr lang="en-GB" sz="1400" dirty="0"/>
              <a:t>Contribution</a:t>
            </a:r>
          </a:p>
          <a:p>
            <a:endParaRPr lang="en-GB" sz="1400" dirty="0"/>
          </a:p>
          <a:p>
            <a:r>
              <a:rPr lang="en-GB" sz="1400" dirty="0"/>
              <a:t>Gross profit</a:t>
            </a:r>
          </a:p>
          <a:p>
            <a:endParaRPr lang="en-GB" sz="1400" dirty="0"/>
          </a:p>
          <a:p>
            <a:r>
              <a:rPr lang="en-GB" sz="1400" dirty="0"/>
              <a:t>Operating profit</a:t>
            </a:r>
          </a:p>
          <a:p>
            <a:endParaRPr lang="en-GB" sz="1400" dirty="0"/>
          </a:p>
          <a:p>
            <a:r>
              <a:rPr lang="en-GB" sz="1400" dirty="0"/>
              <a:t>Net profit</a:t>
            </a:r>
          </a:p>
          <a:p>
            <a:endParaRPr lang="en-GB" sz="1400" dirty="0"/>
          </a:p>
          <a:p>
            <a:r>
              <a:rPr lang="en-GB" sz="1400" dirty="0"/>
              <a:t>Current ratio</a:t>
            </a:r>
          </a:p>
          <a:p>
            <a:endParaRPr lang="en-GB" sz="1400" dirty="0"/>
          </a:p>
          <a:p>
            <a:r>
              <a:rPr lang="en-GB" sz="1400" dirty="0"/>
              <a:t>Acid test ratio</a:t>
            </a:r>
          </a:p>
          <a:p>
            <a:endParaRPr lang="en-GB" sz="1400" dirty="0"/>
          </a:p>
          <a:p>
            <a:r>
              <a:rPr lang="en-GB" sz="1400" dirty="0"/>
              <a:t>Working capital</a:t>
            </a:r>
          </a:p>
          <a:p>
            <a:endParaRPr lang="en-GB" dirty="0"/>
          </a:p>
        </p:txBody>
      </p:sp>
    </p:spTree>
    <p:extLst>
      <p:ext uri="{BB962C8B-B14F-4D97-AF65-F5344CB8AC3E}">
        <p14:creationId xmlns:p14="http://schemas.microsoft.com/office/powerpoint/2010/main" val="17494031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1720</TotalTime>
  <Words>2087</Words>
  <Application>Microsoft Macintosh PowerPoint</Application>
  <PresentationFormat>A4 Paper (210x297 mm)</PresentationFormat>
  <Paragraphs>221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Book Antiqua</vt:lpstr>
      <vt:lpstr>Calibri</vt:lpstr>
      <vt:lpstr>Calibri Light</vt:lpstr>
      <vt:lpstr>Century Gothic</vt:lpstr>
      <vt:lpstr>Office Theme</vt:lpstr>
      <vt:lpstr>Park Hall Academy  Transition Booklet: A Level Business 2020-21</vt:lpstr>
      <vt:lpstr>What will I be studying?</vt:lpstr>
      <vt:lpstr>Recommended Reading and  Television </vt:lpstr>
      <vt:lpstr>Class Central are offering free business related course you might be interested in I have included a few examples below: https://www.classcentral.com/collection/ivy-league-moocs?subject=business  </vt:lpstr>
      <vt:lpstr>PowerPoint Presentation</vt:lpstr>
      <vt:lpstr>Non-Financial Methods to Improve Employee Performance and Motivation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Wssc0576</cp:lastModifiedBy>
  <cp:revision>160</cp:revision>
  <dcterms:created xsi:type="dcterms:W3CDTF">2020-03-22T16:46:05Z</dcterms:created>
  <dcterms:modified xsi:type="dcterms:W3CDTF">2020-05-07T12:21:01Z</dcterms:modified>
</cp:coreProperties>
</file>