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57" r:id="rId4"/>
    <p:sldId id="259" r:id="rId5"/>
    <p:sldId id="258" r:id="rId6"/>
    <p:sldId id="256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>
        <p:scale>
          <a:sx n="100" d="100"/>
          <a:sy n="100" d="100"/>
        </p:scale>
        <p:origin x="9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8ED07-F040-4179-9EB8-E0F9D858670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78B11-D206-47B3-8C2F-33DC56B52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1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Tli</a:t>
            </a:r>
            <a:r>
              <a:rPr lang="en-GB" dirty="0"/>
              <a:t> 1</a:t>
            </a:r>
            <a:r>
              <a:rPr lang="en-GB" baseline="30000" dirty="0"/>
              <a:t>st</a:t>
            </a:r>
            <a:r>
              <a:rPr lang="en-GB" dirty="0"/>
              <a:t> side back sept</a:t>
            </a:r>
          </a:p>
          <a:p>
            <a:r>
              <a:rPr lang="en-GB" dirty="0"/>
              <a:t>Photocopy some images for </a:t>
            </a:r>
            <a:r>
              <a:rPr lang="en-GB" dirty="0" err="1"/>
              <a:t>chloe</a:t>
            </a:r>
            <a:r>
              <a:rPr lang="en-GB" dirty="0"/>
              <a:t> to trace and work over the top of.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A8512-7567-4130-8883-92CD935677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41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2736D-4547-4F11-BEB7-A4F514D1A7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65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A861-9341-46E8-95D7-2A2A775EA5FB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5B-3716-4598-B285-CA2D492DC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3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A861-9341-46E8-95D7-2A2A775EA5FB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5B-3716-4598-B285-CA2D492DC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4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A861-9341-46E8-95D7-2A2A775EA5FB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5B-3716-4598-B285-CA2D492DC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41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4FCE-0580-433A-B5C0-74C27DA83663}" type="datetimeFigureOut">
              <a:rPr lang="en-GB" smtClean="0"/>
              <a:pPr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CBEB-2D27-4B6A-AE44-CEFDD5EB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78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4FCE-0580-433A-B5C0-74C27DA83663}" type="datetimeFigureOut">
              <a:rPr lang="en-GB" smtClean="0"/>
              <a:pPr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CBEB-2D27-4B6A-AE44-CEFDD5EB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03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4FCE-0580-433A-B5C0-74C27DA83663}" type="datetimeFigureOut">
              <a:rPr lang="en-GB" smtClean="0"/>
              <a:pPr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CBEB-2D27-4B6A-AE44-CEFDD5EB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79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4FCE-0580-433A-B5C0-74C27DA83663}" type="datetimeFigureOut">
              <a:rPr lang="en-GB" smtClean="0"/>
              <a:pPr/>
              <a:t>23/06/2021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CBEB-2D27-4B6A-AE44-CEFDD5EB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2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4FCE-0580-433A-B5C0-74C27DA83663}" type="datetimeFigureOut">
              <a:rPr lang="en-GB" smtClean="0"/>
              <a:pPr/>
              <a:t>23/06/2021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CBEB-2D27-4B6A-AE44-CEFDD5EB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5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4FCE-0580-433A-B5C0-74C27DA83663}" type="datetimeFigureOut">
              <a:rPr lang="en-GB" smtClean="0"/>
              <a:pPr/>
              <a:t>23/06/2021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CBEB-2D27-4B6A-AE44-CEFDD5EB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31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4FCE-0580-433A-B5C0-74C27DA83663}" type="datetimeFigureOut">
              <a:rPr lang="en-GB" smtClean="0"/>
              <a:pPr/>
              <a:t>23/06/2021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CBEB-2D27-4B6A-AE44-CEFDD5EB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5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4FCE-0580-433A-B5C0-74C27DA83663}" type="datetimeFigureOut">
              <a:rPr lang="en-GB" smtClean="0"/>
              <a:pPr/>
              <a:t>23/06/2021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CBEB-2D27-4B6A-AE44-CEFDD5EB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0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A861-9341-46E8-95D7-2A2A775EA5FB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5B-3716-4598-B285-CA2D492DC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64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4FCE-0580-433A-B5C0-74C27DA83663}" type="datetimeFigureOut">
              <a:rPr lang="en-GB" smtClean="0"/>
              <a:pPr/>
              <a:t>23/06/2021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CBEB-2D27-4B6A-AE44-CEFDD5EB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4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4FCE-0580-433A-B5C0-74C27DA83663}" type="datetimeFigureOut">
              <a:rPr lang="en-GB" smtClean="0"/>
              <a:pPr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CBEB-2D27-4B6A-AE44-CEFDD5EB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4FCE-0580-433A-B5C0-74C27DA83663}" type="datetimeFigureOut">
              <a:rPr lang="en-GB" smtClean="0"/>
              <a:pPr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CBEB-2D27-4B6A-AE44-CEFDD5EB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0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CFA6-9387-4155-BAD5-46645956DEB9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62E-FB39-492C-8CE2-05D8CECFC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990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CFA6-9387-4155-BAD5-46645956DEB9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62E-FB39-492C-8CE2-05D8CECFC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313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CFA6-9387-4155-BAD5-46645956DEB9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62E-FB39-492C-8CE2-05D8CECFC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05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CFA6-9387-4155-BAD5-46645956DEB9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62E-FB39-492C-8CE2-05D8CECFC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25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CFA6-9387-4155-BAD5-46645956DEB9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62E-FB39-492C-8CE2-05D8CECFC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00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CFA6-9387-4155-BAD5-46645956DEB9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62E-FB39-492C-8CE2-05D8CECFC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78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CFA6-9387-4155-BAD5-46645956DEB9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62E-FB39-492C-8CE2-05D8CECFC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6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A861-9341-46E8-95D7-2A2A775EA5FB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5B-3716-4598-B285-CA2D492DC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42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CFA6-9387-4155-BAD5-46645956DEB9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62E-FB39-492C-8CE2-05D8CECFC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48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CFA6-9387-4155-BAD5-46645956DEB9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62E-FB39-492C-8CE2-05D8CECFC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535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CFA6-9387-4155-BAD5-46645956DEB9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62E-FB39-492C-8CE2-05D8CECFC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1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CFA6-9387-4155-BAD5-46645956DEB9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62E-FB39-492C-8CE2-05D8CECFC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4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A861-9341-46E8-95D7-2A2A775EA5FB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5B-3716-4598-B285-CA2D492DC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87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A861-9341-46E8-95D7-2A2A775EA5FB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5B-3716-4598-B285-CA2D492DC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6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A861-9341-46E8-95D7-2A2A775EA5FB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5B-3716-4598-B285-CA2D492DC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A861-9341-46E8-95D7-2A2A775EA5FB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5B-3716-4598-B285-CA2D492DC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63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A861-9341-46E8-95D7-2A2A775EA5FB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5B-3716-4598-B285-CA2D492DC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6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A861-9341-46E8-95D7-2A2A775EA5FB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5B-3716-4598-B285-CA2D492DC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1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A861-9341-46E8-95D7-2A2A775EA5FB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715B-3716-4598-B285-CA2D492DC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5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4FCE-0580-433A-B5C0-74C27DA83663}" type="datetimeFigureOut">
              <a:rPr lang="en-GB" smtClean="0"/>
              <a:pPr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4CBEB-2D27-4B6A-AE44-CEFDD5EB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8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CFA6-9387-4155-BAD5-46645956DEB9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0362E-FB39-492C-8CE2-05D8CECFC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7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jqmonhtsbaAhUDkRQKHTJyDZ4QjRx6BAgAEAU&amp;url=http://www.parkhallschool.org.uk/news/?pid%3D40%26nid%3D3%26storyid%3D40&amp;psig=AOvVaw1WWttnEnqccQjz6Vdg4d24&amp;ust=1524230371924825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017" y="7215"/>
            <a:ext cx="12298017" cy="7047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049" y="1508760"/>
            <a:ext cx="715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If nothing ever changed there would be no butterflies…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2718" y="5890152"/>
            <a:ext cx="947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Welcome to Park Hall Academy for your new beginning!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12A4CA-7E99-4FDE-A61A-9683837C9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325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rk hall school bad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0" y="114324"/>
            <a:ext cx="1213165" cy="131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1454" y="5880335"/>
            <a:ext cx="1972999" cy="8313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GB" sz="1143" b="1" dirty="0">
                <a:solidFill>
                  <a:prstClr val="black"/>
                </a:solidFill>
                <a:latin typeface="Calibri"/>
              </a:rPr>
              <a:t>PLTS:</a:t>
            </a:r>
          </a:p>
          <a:p>
            <a:pPr algn="ctr"/>
            <a:r>
              <a:rPr lang="en-GB" sz="1143" dirty="0">
                <a:solidFill>
                  <a:prstClr val="black"/>
                </a:solidFill>
                <a:latin typeface="Calibri"/>
              </a:rPr>
              <a:t>Independent enquirers</a:t>
            </a:r>
          </a:p>
          <a:p>
            <a:pPr algn="ctr"/>
            <a:r>
              <a:rPr lang="en-GB" sz="1143" dirty="0">
                <a:solidFill>
                  <a:prstClr val="black"/>
                </a:solidFill>
                <a:latin typeface="Calibri"/>
              </a:rPr>
              <a:t>Self managers.</a:t>
            </a:r>
          </a:p>
          <a:p>
            <a:pPr algn="ctr"/>
            <a:r>
              <a:rPr lang="en-GB" sz="1143" dirty="0">
                <a:solidFill>
                  <a:prstClr val="black"/>
                </a:solidFill>
                <a:latin typeface="Calibri"/>
              </a:rPr>
              <a:t>Creative thinkers. </a:t>
            </a:r>
          </a:p>
          <a:p>
            <a:pPr algn="ctr"/>
            <a:endParaRPr lang="en-GB" sz="2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1964" y="5842713"/>
            <a:ext cx="5400424" cy="9066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prstClr val="black"/>
                </a:solidFill>
                <a:latin typeface="Calibri"/>
              </a:rPr>
              <a:t>Key Words:</a:t>
            </a:r>
          </a:p>
          <a:p>
            <a:pPr algn="ctr"/>
            <a:r>
              <a:rPr lang="en-GB" sz="1400" b="1" dirty="0">
                <a:solidFill>
                  <a:prstClr val="black"/>
                </a:solidFill>
                <a:latin typeface="Calibri"/>
              </a:rPr>
              <a:t>Record, Refine, Develop, Light and Dark, Tone, 3D elements, transfer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11378" y="5974278"/>
            <a:ext cx="2057371" cy="643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GB" sz="1143" b="1" dirty="0">
                <a:solidFill>
                  <a:prstClr val="black"/>
                </a:solidFill>
                <a:latin typeface="Calibri"/>
              </a:rPr>
              <a:t>Numeracy Focus:</a:t>
            </a:r>
          </a:p>
          <a:p>
            <a:pPr algn="ctr"/>
            <a:r>
              <a:rPr lang="en-GB" sz="1143" dirty="0">
                <a:solidFill>
                  <a:prstClr val="black"/>
                </a:solidFill>
                <a:latin typeface="Calibri"/>
              </a:rPr>
              <a:t>Proportions.  </a:t>
            </a:r>
          </a:p>
          <a:p>
            <a:pPr algn="ctr"/>
            <a:r>
              <a:rPr lang="en-GB" sz="1143" dirty="0">
                <a:solidFill>
                  <a:prstClr val="black"/>
                </a:solidFill>
                <a:latin typeface="Calibri"/>
              </a:rPr>
              <a:t>Scale</a:t>
            </a:r>
          </a:p>
          <a:p>
            <a:pPr algn="ctr"/>
            <a:r>
              <a:rPr lang="en-GB" sz="25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46192"/>
              </p:ext>
            </p:extLst>
          </p:nvPr>
        </p:nvGraphicFramePr>
        <p:xfrm>
          <a:off x="1327954" y="26506"/>
          <a:ext cx="10864045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7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Topic: Year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6 Induction Day. Art lesson with Mrs Carlin- Head of Art and Photography.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                                                     </a:t>
                      </a:r>
                      <a:endParaRPr lang="en-GB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543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GB" sz="1300" b="1" dirty="0"/>
                        <a:t>Learning Objectives:-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To manipulate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sources </a:t>
                      </a:r>
                      <a:r>
                        <a:rPr lang="en-GB" sz="1400" b="1" u="sng" dirty="0"/>
                        <a:t>so that</a:t>
                      </a:r>
                      <a:r>
                        <a:rPr lang="en-GB" sz="1400" u="sng" dirty="0"/>
                        <a:t> </a:t>
                      </a:r>
                      <a:r>
                        <a:rPr lang="en-GB" sz="1400" dirty="0"/>
                        <a:t>I can develop media,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techniques, skill and control.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To learn how to mono print </a:t>
                      </a:r>
                      <a:r>
                        <a:rPr lang="en-GB" sz="1400" b="1" u="sng" dirty="0"/>
                        <a:t>so that </a:t>
                      </a:r>
                      <a:r>
                        <a:rPr lang="en-GB" sz="1400" dirty="0"/>
                        <a:t>I can produce a successful image transfer.</a:t>
                      </a:r>
                    </a:p>
                    <a:p>
                      <a:pPr>
                        <a:buFontTx/>
                        <a:buNone/>
                      </a:pPr>
                      <a:endParaRPr lang="en-GB" sz="1300" b="1" dirty="0"/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790" y="1522365"/>
            <a:ext cx="5267918" cy="48808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286" b="1" u="sng" dirty="0">
                <a:solidFill>
                  <a:prstClr val="black"/>
                </a:solidFill>
                <a:latin typeface="Calibri"/>
              </a:rPr>
              <a:t>Tasks: </a:t>
            </a:r>
          </a:p>
          <a:p>
            <a:r>
              <a:rPr lang="en-GB" sz="1286" b="1" u="sng" dirty="0">
                <a:solidFill>
                  <a:prstClr val="black"/>
                </a:solidFill>
                <a:latin typeface="Calibri"/>
              </a:rPr>
              <a:t>1. Produce a monoprint of a butterfly.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-7542410" y="-16698578"/>
            <a:ext cx="1026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4742" y="1428586"/>
            <a:ext cx="3237257" cy="4340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54" y="2264755"/>
            <a:ext cx="4230991" cy="3286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445" y="2289535"/>
            <a:ext cx="3972886" cy="29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6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" y="0"/>
            <a:ext cx="8952743" cy="664797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solidFill>
                  <a:prstClr val="black"/>
                </a:solidFill>
                <a:latin typeface="Calibri"/>
              </a:rPr>
              <a:t>Success Criteria: For producing a mono print. </a:t>
            </a:r>
          </a:p>
          <a:p>
            <a:pPr algn="ctr"/>
            <a:endParaRPr lang="en-GB" sz="1200" b="1" u="sng" dirty="0">
              <a:solidFill>
                <a:prstClr val="black"/>
              </a:solidFill>
              <a:latin typeface="Calibri"/>
            </a:endParaRPr>
          </a:p>
          <a:p>
            <a:r>
              <a:rPr lang="en-GB" sz="1100" dirty="0">
                <a:solidFill>
                  <a:prstClr val="black"/>
                </a:solidFill>
                <a:latin typeface="Calibri"/>
              </a:rPr>
              <a:t>1: Apply </a:t>
            </a:r>
            <a:r>
              <a:rPr lang="en-GB" sz="1100" b="1" dirty="0">
                <a:solidFill>
                  <a:prstClr val="black"/>
                </a:solidFill>
                <a:latin typeface="Calibri"/>
              </a:rPr>
              <a:t>oil pastel 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to the back of your image,</a:t>
            </a:r>
          </a:p>
          <a:p>
            <a:r>
              <a:rPr lang="en-GB" sz="1100" dirty="0">
                <a:solidFill>
                  <a:prstClr val="black"/>
                </a:solidFill>
                <a:latin typeface="Calibri"/>
              </a:rPr>
              <a:t>You can do this with one or several colours. </a:t>
            </a:r>
          </a:p>
          <a:p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r>
              <a:rPr lang="en-GB" sz="11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r>
              <a:rPr lang="en-GB" sz="1100" dirty="0">
                <a:solidFill>
                  <a:prstClr val="black"/>
                </a:solidFill>
                <a:latin typeface="Calibri"/>
              </a:rPr>
              <a:t>2: Place your paper on top of the oil pastel section.</a:t>
            </a:r>
          </a:p>
          <a:p>
            <a:r>
              <a:rPr lang="en-GB" sz="1100" b="1" dirty="0">
                <a:solidFill>
                  <a:prstClr val="black"/>
                </a:solidFill>
                <a:latin typeface="Calibri"/>
              </a:rPr>
              <a:t>Masking tape one edge 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of</a:t>
            </a:r>
            <a:r>
              <a:rPr lang="en-GB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your image into place so that it does not move. </a:t>
            </a:r>
          </a:p>
          <a:p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r>
              <a:rPr lang="en-GB" sz="1100" dirty="0">
                <a:solidFill>
                  <a:prstClr val="black"/>
                </a:solidFill>
                <a:latin typeface="Calibri"/>
              </a:rPr>
              <a:t>3: Turn over your image so that you can see the butterfly and draw over all the </a:t>
            </a:r>
            <a:r>
              <a:rPr lang="en-GB" sz="1100" b="1" dirty="0">
                <a:solidFill>
                  <a:prstClr val="black"/>
                </a:solidFill>
                <a:latin typeface="Calibri"/>
              </a:rPr>
              <a:t>outline detail</a:t>
            </a:r>
          </a:p>
          <a:p>
            <a:r>
              <a:rPr lang="en-GB" sz="1100" dirty="0">
                <a:solidFill>
                  <a:prstClr val="black"/>
                </a:solidFill>
                <a:latin typeface="Calibri"/>
              </a:rPr>
              <a:t> until you have completed  image.  </a:t>
            </a:r>
            <a:r>
              <a:rPr lang="en-GB" sz="1200" b="1" dirty="0">
                <a:solidFill>
                  <a:prstClr val="black"/>
                </a:solidFill>
                <a:latin typeface="Calibri"/>
              </a:rPr>
              <a:t>BRONZE. </a:t>
            </a:r>
          </a:p>
          <a:p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endParaRPr lang="en-GB" sz="1100" dirty="0">
              <a:solidFill>
                <a:prstClr val="black"/>
              </a:solidFill>
              <a:latin typeface="Calibri"/>
            </a:endParaRPr>
          </a:p>
          <a:p>
            <a:r>
              <a:rPr lang="en-GB" sz="1100" dirty="0">
                <a:solidFill>
                  <a:prstClr val="black"/>
                </a:solidFill>
                <a:latin typeface="Calibri"/>
              </a:rPr>
              <a:t>4: Once the outline is complete check to see all he image has printed and you have all the details.</a:t>
            </a:r>
          </a:p>
          <a:p>
            <a:r>
              <a:rPr lang="en-GB" sz="1100" dirty="0">
                <a:solidFill>
                  <a:prstClr val="black"/>
                </a:solidFill>
                <a:latin typeface="Calibri"/>
              </a:rPr>
              <a:t>Using varying pressure on your pen start to fill in areas of your butterfly. </a:t>
            </a:r>
            <a:r>
              <a:rPr lang="en-GB" sz="1200" b="1" dirty="0">
                <a:solidFill>
                  <a:prstClr val="black"/>
                </a:solidFill>
                <a:latin typeface="Calibri"/>
              </a:rPr>
              <a:t>SILVER</a:t>
            </a:r>
            <a:r>
              <a:rPr lang="en-GB" sz="1100" b="1" dirty="0">
                <a:solidFill>
                  <a:prstClr val="black"/>
                </a:solidFill>
                <a:latin typeface="Calibri"/>
              </a:rPr>
              <a:t> </a:t>
            </a:r>
            <a:endParaRPr lang="en-GB" sz="1100" b="1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  <a:p>
            <a:endParaRPr lang="en-GB" sz="1100" b="1" dirty="0">
              <a:solidFill>
                <a:prstClr val="black"/>
              </a:solidFill>
              <a:latin typeface="Calibri"/>
            </a:endParaRPr>
          </a:p>
          <a:p>
            <a:endParaRPr lang="en-GB" sz="1100" b="1" dirty="0">
              <a:solidFill>
                <a:prstClr val="black"/>
              </a:solidFill>
              <a:latin typeface="Calibri"/>
            </a:endParaRPr>
          </a:p>
          <a:p>
            <a:endParaRPr lang="en-GB" sz="1100" b="1" dirty="0">
              <a:solidFill>
                <a:prstClr val="black"/>
              </a:solidFill>
              <a:latin typeface="Calibri"/>
            </a:endParaRPr>
          </a:p>
          <a:p>
            <a:endParaRPr lang="en-GB" sz="1100" b="1" dirty="0">
              <a:solidFill>
                <a:prstClr val="black"/>
              </a:solidFill>
              <a:latin typeface="Calibri"/>
            </a:endParaRPr>
          </a:p>
          <a:p>
            <a:endParaRPr lang="en-GB" sz="1100" b="1" dirty="0">
              <a:solidFill>
                <a:prstClr val="black"/>
              </a:solidFill>
              <a:latin typeface="Calibri"/>
            </a:endParaRPr>
          </a:p>
          <a:p>
            <a:endParaRPr lang="en-GB" sz="1100" b="1" dirty="0">
              <a:solidFill>
                <a:prstClr val="black"/>
              </a:solidFill>
              <a:latin typeface="Calibri"/>
            </a:endParaRPr>
          </a:p>
          <a:p>
            <a:endParaRPr lang="en-GB" sz="1100" b="1" dirty="0">
              <a:solidFill>
                <a:prstClr val="black"/>
              </a:solidFill>
              <a:latin typeface="Calibri"/>
            </a:endParaRPr>
          </a:p>
          <a:p>
            <a:r>
              <a:rPr lang="en-GB" sz="1100" b="1" dirty="0">
                <a:solidFill>
                  <a:prstClr val="black"/>
                </a:solidFill>
                <a:latin typeface="Calibri"/>
              </a:rPr>
              <a:t>5. 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Develop your print by adding some different </a:t>
            </a:r>
            <a:r>
              <a:rPr lang="en-GB" sz="1100" b="1" dirty="0">
                <a:solidFill>
                  <a:prstClr val="black"/>
                </a:solidFill>
                <a:latin typeface="Calibri"/>
              </a:rPr>
              <a:t>media. </a:t>
            </a:r>
            <a:r>
              <a:rPr lang="en-GB" sz="1200" b="1" dirty="0">
                <a:solidFill>
                  <a:prstClr val="black"/>
                </a:solidFill>
                <a:latin typeface="Calibri"/>
              </a:rPr>
              <a:t>GOLD</a:t>
            </a:r>
          </a:p>
          <a:p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3526"/>
              </p:ext>
            </p:extLst>
          </p:nvPr>
        </p:nvGraphicFramePr>
        <p:xfrm>
          <a:off x="8952743" y="0"/>
          <a:ext cx="3210836" cy="4312952"/>
        </p:xfrm>
        <a:graphic>
          <a:graphicData uri="http://schemas.openxmlformats.org/drawingml/2006/table">
            <a:tbl>
              <a:tblPr firstRow="1" bandRow="1"/>
              <a:tblGrid>
                <a:gridCol w="38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2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entury Gothic"/>
                          <a:cs typeface="Century Gothic"/>
                        </a:rPr>
                        <a:t>Gold</a:t>
                      </a:r>
                    </a:p>
                  </a:txBody>
                  <a:tcPr marL="99060" marR="9906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00000">
                          <a:srgbClr val="CAA331"/>
                        </a:gs>
                        <a:gs pos="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+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Mon</a:t>
                      </a:r>
                      <a:r>
                        <a:rPr lang="en-GB" sz="1300" baseline="0" dirty="0"/>
                        <a:t>o print has been developed using different media.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aseline="0" dirty="0"/>
                    </a:p>
                  </a:txBody>
                  <a:tcPr marL="99060" marR="990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00000">
                          <a:srgbClr val="CAA331"/>
                        </a:gs>
                        <a:gs pos="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entury Gothic"/>
                          <a:cs typeface="Century Gothic"/>
                        </a:rPr>
                        <a:t>Silver</a:t>
                      </a:r>
                    </a:p>
                  </a:txBody>
                  <a:tcPr marL="99060" marR="9906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Text" lastClr="000000">
                            <a:lumMod val="50000"/>
                            <a:lumOff val="50000"/>
                          </a:sys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+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Small</a:t>
                      </a:r>
                      <a:r>
                        <a:rPr lang="en-GB" sz="1300" baseline="0" dirty="0"/>
                        <a:t>er detail is evidenced along with arrange of marking making techniques and blocked areas of colour to develop the butterflies pattern.  </a:t>
                      </a:r>
                      <a:endParaRPr lang="en-GB" sz="1300" dirty="0"/>
                    </a:p>
                  </a:txBody>
                  <a:tcPr marL="99060" marR="990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Text" lastClr="000000">
                            <a:lumMod val="50000"/>
                            <a:lumOff val="50000"/>
                          </a:sys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Century Gothic"/>
                          <a:cs typeface="Century Gothic"/>
                        </a:rPr>
                        <a:t>Bronze</a:t>
                      </a:r>
                    </a:p>
                  </a:txBody>
                  <a:tcPr marL="99060" marR="9906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00000">
                          <a:srgbClr val="F79646">
                            <a:lumMod val="50000"/>
                          </a:srgbClr>
                        </a:gs>
                        <a:gs pos="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aseline="0" dirty="0"/>
                        <a:t>Produce a mono print- all outline detail has been recorded neatly. 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00000">
                          <a:srgbClr val="F79646">
                            <a:lumMod val="50000"/>
                          </a:srgbClr>
                        </a:gs>
                        <a:gs pos="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9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16" y="5075582"/>
            <a:ext cx="2173172" cy="1629879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7" idx="1"/>
          </p:cNvCxnSpPr>
          <p:nvPr/>
        </p:nvCxnSpPr>
        <p:spPr>
          <a:xfrm flipH="1" flipV="1">
            <a:off x="5966665" y="5639462"/>
            <a:ext cx="1058975" cy="248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5640" y="5379720"/>
            <a:ext cx="150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Orange pencil crayon has been added in areas of the wings to emphasis the pattern.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2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61" y="3540778"/>
            <a:ext cx="1884659" cy="1413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67000"/>
                    </a14:imgEffect>
                    <a14:imgEffect>
                      <a14:brightnessContrast bright="13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89" y="2169943"/>
            <a:ext cx="1732769" cy="12995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6445" r="18222"/>
          <a:stretch/>
        </p:blipFill>
        <p:spPr>
          <a:xfrm rot="5400000">
            <a:off x="6535938" y="751071"/>
            <a:ext cx="1305437" cy="15323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9778" r="22222" b="12074"/>
          <a:stretch/>
        </p:blipFill>
        <p:spPr>
          <a:xfrm>
            <a:off x="4467334" y="864505"/>
            <a:ext cx="1814686" cy="12686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34" y="359059"/>
            <a:ext cx="1347856" cy="101089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DAE9D4-7742-43E9-8541-965646D56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253361" y="477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54" r="15026"/>
          <a:stretch/>
        </p:blipFill>
        <p:spPr>
          <a:xfrm>
            <a:off x="66261" y="145773"/>
            <a:ext cx="4015409" cy="2902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1" y="3573658"/>
            <a:ext cx="4228590" cy="3284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076" y="3573658"/>
            <a:ext cx="4438524" cy="3229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63" y="0"/>
            <a:ext cx="56197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346</Words>
  <Application>Microsoft Office PowerPoint</Application>
  <PresentationFormat>Widescreen</PresentationFormat>
  <Paragraphs>68</Paragraphs>
  <Slides>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>Park Hall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Carlin</dc:creator>
  <cp:lastModifiedBy>Mrs L Carlin</cp:lastModifiedBy>
  <cp:revision>10</cp:revision>
  <cp:lastPrinted>2019-07-04T09:56:51Z</cp:lastPrinted>
  <dcterms:created xsi:type="dcterms:W3CDTF">2019-06-25T07:18:19Z</dcterms:created>
  <dcterms:modified xsi:type="dcterms:W3CDTF">2021-06-23T12:49:23Z</dcterms:modified>
</cp:coreProperties>
</file>