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 id="266" r:id="rId10"/>
    <p:sldId id="267"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B6E731-C0FA-44CF-AA7B-A3EB6ADFFD98}"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188307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B6E731-C0FA-44CF-AA7B-A3EB6ADFFD98}"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102898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B6E731-C0FA-44CF-AA7B-A3EB6ADFFD98}"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165298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B6E731-C0FA-44CF-AA7B-A3EB6ADFFD98}"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18207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B6E731-C0FA-44CF-AA7B-A3EB6ADFFD98}"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192700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B6E731-C0FA-44CF-AA7B-A3EB6ADFFD98}"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423287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B6E731-C0FA-44CF-AA7B-A3EB6ADFFD98}" type="datetimeFigureOut">
              <a:rPr lang="en-GB" smtClean="0"/>
              <a:t>02/04/2019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206363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B6E731-C0FA-44CF-AA7B-A3EB6ADFFD98}" type="datetimeFigureOut">
              <a:rPr lang="en-GB" smtClean="0"/>
              <a:t>02/04/2019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85827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6E731-C0FA-44CF-AA7B-A3EB6ADFFD98}" type="datetimeFigureOut">
              <a:rPr lang="en-GB" smtClean="0"/>
              <a:t>02/04/2019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290910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9B6E731-C0FA-44CF-AA7B-A3EB6ADFFD98}"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44510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9B6E731-C0FA-44CF-AA7B-A3EB6ADFFD98}"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C38A1F-A347-4EF0-A84B-2B7DDB503B02}" type="slidenum">
              <a:rPr lang="en-GB" smtClean="0"/>
              <a:t>‹#›</a:t>
            </a:fld>
            <a:endParaRPr lang="en-GB"/>
          </a:p>
        </p:txBody>
      </p:sp>
    </p:spTree>
    <p:extLst>
      <p:ext uri="{BB962C8B-B14F-4D97-AF65-F5344CB8AC3E}">
        <p14:creationId xmlns:p14="http://schemas.microsoft.com/office/powerpoint/2010/main" val="142776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B6E731-C0FA-44CF-AA7B-A3EB6ADFFD98}" type="datetimeFigureOut">
              <a:rPr lang="en-GB" smtClean="0"/>
              <a:t>02/04/2019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EC38A1F-A347-4EF0-A84B-2B7DDB503B02}" type="slidenum">
              <a:rPr lang="en-GB" smtClean="0"/>
              <a:t>‹#›</a:t>
            </a:fld>
            <a:endParaRPr lang="en-GB"/>
          </a:p>
        </p:txBody>
      </p:sp>
    </p:spTree>
    <p:extLst>
      <p:ext uri="{BB962C8B-B14F-4D97-AF65-F5344CB8AC3E}">
        <p14:creationId xmlns:p14="http://schemas.microsoft.com/office/powerpoint/2010/main" val="2479106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m/education/subjects/z9dqxnb"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conjugation-fr.com/" TargetMode="External"/><Relationship Id="rId4" Type="http://schemas.openxmlformats.org/officeDocument/2006/relationships/hyperlink" Target="http://www.verb2verbe.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bbc.com/education/levels/z98jmp3"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hagcsescience.weebly.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panis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rockalingua.com/games/colors" TargetMode="External"/><Relationship Id="rId4" Type="http://schemas.openxmlformats.org/officeDocument/2006/relationships/hyperlink" Target="http://www.duolingo.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bfc.co.uk/"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007.com/spectr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each-ict.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revisecomputerscience.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565408" y="1915642"/>
            <a:ext cx="1756378" cy="646331"/>
          </a:xfrm>
          <a:prstGeom prst="rect">
            <a:avLst/>
          </a:prstGeom>
          <a:noFill/>
        </p:spPr>
        <p:txBody>
          <a:bodyPr wrap="none" rtlCol="0">
            <a:spAutoFit/>
          </a:bodyPr>
          <a:lstStyle/>
          <a:p>
            <a:r>
              <a:rPr lang="en-GB" sz="3600" b="1" u="sng" dirty="0">
                <a:solidFill>
                  <a:prstClr val="black"/>
                </a:solidFill>
              </a:rPr>
              <a:t>YEAR 10</a:t>
            </a:r>
            <a:endParaRPr lang="en-GB" sz="3600" b="1" u="sng" dirty="0">
              <a:solidFill>
                <a:prstClr val="black"/>
              </a:solidFill>
            </a:endParaRPr>
          </a:p>
        </p:txBody>
      </p:sp>
      <p:sp>
        <p:nvSpPr>
          <p:cNvPr id="7" name="TextBox 6"/>
          <p:cNvSpPr txBox="1"/>
          <p:nvPr/>
        </p:nvSpPr>
        <p:spPr>
          <a:xfrm>
            <a:off x="1988841" y="2558383"/>
            <a:ext cx="3176191" cy="646331"/>
          </a:xfrm>
          <a:prstGeom prst="rect">
            <a:avLst/>
          </a:prstGeom>
          <a:noFill/>
        </p:spPr>
        <p:txBody>
          <a:bodyPr wrap="none" rtlCol="0">
            <a:spAutoFit/>
          </a:bodyPr>
          <a:lstStyle/>
          <a:p>
            <a:r>
              <a:rPr lang="en-GB" sz="3600" dirty="0">
                <a:solidFill>
                  <a:srgbClr val="FF0000"/>
                </a:solidFill>
              </a:rPr>
              <a:t>Subject: French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solidFill>
                <a:prstClr val="black"/>
              </a:solidFill>
            </a:endParaRPr>
          </a:p>
        </p:txBody>
      </p:sp>
      <p:sp>
        <p:nvSpPr>
          <p:cNvPr id="10" name="TextBox 9"/>
          <p:cNvSpPr txBox="1"/>
          <p:nvPr/>
        </p:nvSpPr>
        <p:spPr>
          <a:xfrm>
            <a:off x="404664" y="3177274"/>
            <a:ext cx="5976664" cy="369332"/>
          </a:xfrm>
          <a:prstGeom prst="rect">
            <a:avLst/>
          </a:prstGeom>
          <a:noFill/>
          <a:ln w="12700">
            <a:solidFill>
              <a:schemeClr val="tx1"/>
            </a:solidFill>
          </a:ln>
        </p:spPr>
        <p:txBody>
          <a:bodyPr wrap="square" rtlCol="0">
            <a:spAutoFit/>
          </a:bodyPr>
          <a:lstStyle/>
          <a:p>
            <a:r>
              <a:rPr lang="en-GB" dirty="0">
                <a:solidFill>
                  <a:prstClr val="black"/>
                </a:solidFill>
              </a:rPr>
              <a:t>Length of exam: 12 minutes (Speaking)</a:t>
            </a:r>
            <a:endParaRPr lang="en-GB" dirty="0">
              <a:solidFill>
                <a:prstClr val="black"/>
              </a:solidFill>
            </a:endParaRPr>
          </a:p>
        </p:txBody>
      </p:sp>
      <p:sp>
        <p:nvSpPr>
          <p:cNvPr id="11" name="TextBox 10"/>
          <p:cNvSpPr txBox="1"/>
          <p:nvPr/>
        </p:nvSpPr>
        <p:spPr>
          <a:xfrm>
            <a:off x="404664" y="3609491"/>
            <a:ext cx="5976664" cy="1384995"/>
          </a:xfrm>
          <a:prstGeom prst="rect">
            <a:avLst/>
          </a:prstGeom>
          <a:noFill/>
          <a:ln w="12700">
            <a:solidFill>
              <a:schemeClr val="tx1"/>
            </a:solidFill>
          </a:ln>
        </p:spPr>
        <p:txBody>
          <a:bodyPr wrap="square" rtlCol="0">
            <a:spAutoFit/>
          </a:bodyPr>
          <a:lstStyle/>
          <a:p>
            <a:r>
              <a:rPr lang="en-GB" sz="1200" b="1" dirty="0">
                <a:solidFill>
                  <a:prstClr val="black"/>
                </a:solidFill>
              </a:rPr>
              <a:t>Topics: Pupils have been covering ‘Theme 2’ of the New French GCSE Specification. Within this module, they have been learning about describing your house, local town and giving opinions on these aspects. They have also learnt about social issues such as charity-giving and homelessness and also environmental issues in French such as pollution.</a:t>
            </a:r>
          </a:p>
          <a:p>
            <a:r>
              <a:rPr lang="en-GB" sz="1200" b="1" dirty="0">
                <a:solidFill>
                  <a:prstClr val="black"/>
                </a:solidFill>
              </a:rPr>
              <a:t>For their main assessment, they will take their first-ever, ‘GCSE-style’ speaking paper worth 30 marks (higher tier). They will take the ‘role-play’ and the ‘photo-card’ component of the speaking exam.</a:t>
            </a:r>
          </a:p>
        </p:txBody>
      </p:sp>
      <p:sp>
        <p:nvSpPr>
          <p:cNvPr id="12" name="TextBox 11"/>
          <p:cNvSpPr txBox="1"/>
          <p:nvPr/>
        </p:nvSpPr>
        <p:spPr>
          <a:xfrm>
            <a:off x="404665" y="5078727"/>
            <a:ext cx="5969805" cy="1015663"/>
          </a:xfrm>
          <a:prstGeom prst="rect">
            <a:avLst/>
          </a:prstGeom>
          <a:noFill/>
          <a:ln w="12700">
            <a:solidFill>
              <a:schemeClr val="tx1"/>
            </a:solidFill>
          </a:ln>
        </p:spPr>
        <p:txBody>
          <a:bodyPr wrap="square" rtlCol="0">
            <a:spAutoFit/>
          </a:bodyPr>
          <a:lstStyle/>
          <a:p>
            <a:r>
              <a:rPr lang="en-GB" sz="1200" b="1" dirty="0">
                <a:solidFill>
                  <a:prstClr val="black"/>
                </a:solidFill>
              </a:rPr>
              <a:t>Equipment Required:</a:t>
            </a:r>
          </a:p>
          <a:p>
            <a:r>
              <a:rPr lang="en-GB" sz="1200" dirty="0">
                <a:solidFill>
                  <a:prstClr val="black"/>
                </a:solidFill>
              </a:rPr>
              <a:t>Pen. Nothing else is allowed in the actual examination. Pupils are not allowed to bring in dictionaries or have any other help in the real GCSE.</a:t>
            </a:r>
            <a:r>
              <a:rPr lang="en-GB" sz="1200" dirty="0">
                <a:solidFill>
                  <a:prstClr val="black"/>
                </a:solidFill>
              </a:rPr>
              <a:t> However, they should be revising the vocabulary and structures they will need extensively beforehand.</a:t>
            </a:r>
          </a:p>
          <a:p>
            <a:endParaRPr lang="en-GB" sz="1200" dirty="0">
              <a:solidFill>
                <a:prstClr val="black"/>
              </a:solidFill>
            </a:endParaRPr>
          </a:p>
        </p:txBody>
      </p:sp>
      <p:sp>
        <p:nvSpPr>
          <p:cNvPr id="13" name="TextBox 12"/>
          <p:cNvSpPr txBox="1"/>
          <p:nvPr/>
        </p:nvSpPr>
        <p:spPr>
          <a:xfrm>
            <a:off x="404664" y="6178631"/>
            <a:ext cx="5976664" cy="1569660"/>
          </a:xfrm>
          <a:prstGeom prst="rect">
            <a:avLst/>
          </a:prstGeom>
          <a:noFill/>
          <a:ln w="12700">
            <a:solidFill>
              <a:schemeClr val="tx1"/>
            </a:solidFill>
          </a:ln>
        </p:spPr>
        <p:txBody>
          <a:bodyPr wrap="square" rtlCol="0">
            <a:spAutoFit/>
          </a:bodyPr>
          <a:lstStyle/>
          <a:p>
            <a:r>
              <a:rPr lang="en-GB" sz="1200" b="1" dirty="0">
                <a:solidFill>
                  <a:prstClr val="black"/>
                </a:solidFill>
              </a:rPr>
              <a:t>Skills Assessed:</a:t>
            </a:r>
          </a:p>
          <a:p>
            <a:r>
              <a:rPr lang="en-GB" sz="1200" b="1" dirty="0">
                <a:solidFill>
                  <a:prstClr val="black"/>
                </a:solidFill>
              </a:rPr>
              <a:t>Examination skills and awareness of how to gain marks.</a:t>
            </a:r>
            <a:endParaRPr lang="en-GB" sz="1200" b="1" dirty="0">
              <a:solidFill>
                <a:prstClr val="black"/>
              </a:solidFill>
            </a:endParaRPr>
          </a:p>
          <a:p>
            <a:r>
              <a:rPr lang="en-GB" sz="1200" b="1" dirty="0">
                <a:solidFill>
                  <a:prstClr val="black"/>
                </a:solidFill>
              </a:rPr>
              <a:t>Fluency and pronunciation – how well the pupils try to ‘sound  French’ and realistic.</a:t>
            </a:r>
          </a:p>
          <a:p>
            <a:r>
              <a:rPr lang="en-GB" sz="1200" b="1" dirty="0">
                <a:solidFill>
                  <a:prstClr val="black"/>
                </a:solidFill>
              </a:rPr>
              <a:t>Use of different tenses. </a:t>
            </a:r>
          </a:p>
          <a:p>
            <a:r>
              <a:rPr lang="en-GB" sz="1200" b="1" dirty="0">
                <a:solidFill>
                  <a:prstClr val="black"/>
                </a:solidFill>
              </a:rPr>
              <a:t>Use of opinions and extending opinions using ‘</a:t>
            </a:r>
            <a:r>
              <a:rPr lang="en-GB" sz="1200" b="1" dirty="0" err="1">
                <a:solidFill>
                  <a:prstClr val="black"/>
                </a:solidFill>
              </a:rPr>
              <a:t>parce</a:t>
            </a:r>
            <a:r>
              <a:rPr lang="en-GB" sz="1200" b="1" dirty="0">
                <a:solidFill>
                  <a:prstClr val="black"/>
                </a:solidFill>
              </a:rPr>
              <a:t> que’ / ‘car’ (because). </a:t>
            </a:r>
          </a:p>
          <a:p>
            <a:r>
              <a:rPr lang="en-GB" sz="1200" b="1" dirty="0">
                <a:solidFill>
                  <a:prstClr val="black"/>
                </a:solidFill>
              </a:rPr>
              <a:t>Use of different pronouns and names to describe others. (</a:t>
            </a:r>
            <a:r>
              <a:rPr lang="en-GB" sz="1200" b="1" dirty="0" err="1">
                <a:solidFill>
                  <a:prstClr val="black"/>
                </a:solidFill>
              </a:rPr>
              <a:t>ie</a:t>
            </a:r>
            <a:r>
              <a:rPr lang="en-GB" sz="1200" b="1" dirty="0">
                <a:solidFill>
                  <a:prstClr val="black"/>
                </a:solidFill>
              </a:rPr>
              <a:t>: ‘he’, ‘she’ and ‘they’)</a:t>
            </a:r>
          </a:p>
          <a:p>
            <a:r>
              <a:rPr lang="en-GB" sz="1200" b="1" dirty="0">
                <a:solidFill>
                  <a:prstClr val="black"/>
                </a:solidFill>
              </a:rPr>
              <a:t>Use of different vocabulary and phrases they have found themselves</a:t>
            </a:r>
            <a:r>
              <a:rPr lang="en-GB" sz="1200" b="1" dirty="0">
                <a:solidFill>
                  <a:prstClr val="black"/>
                </a:solidFill>
              </a:rPr>
              <a:t>.</a:t>
            </a:r>
          </a:p>
          <a:p>
            <a:r>
              <a:rPr lang="en-GB" sz="1200" b="1" dirty="0">
                <a:solidFill>
                  <a:prstClr val="black"/>
                </a:solidFill>
              </a:rPr>
              <a:t>Ability to use the ‘topical vocabulary’ they have been learning in class.</a:t>
            </a:r>
            <a:endParaRPr lang="en-GB" sz="1200" b="1" dirty="0">
              <a:solidFill>
                <a:prstClr val="black"/>
              </a:solidFill>
            </a:endParaRPr>
          </a:p>
        </p:txBody>
      </p:sp>
      <p:sp>
        <p:nvSpPr>
          <p:cNvPr id="14" name="TextBox 13"/>
          <p:cNvSpPr txBox="1"/>
          <p:nvPr/>
        </p:nvSpPr>
        <p:spPr>
          <a:xfrm>
            <a:off x="419334" y="7736940"/>
            <a:ext cx="5976664" cy="1015663"/>
          </a:xfrm>
          <a:prstGeom prst="rect">
            <a:avLst/>
          </a:prstGeom>
          <a:noFill/>
          <a:ln w="12700">
            <a:solidFill>
              <a:schemeClr val="tx1"/>
            </a:solidFill>
          </a:ln>
        </p:spPr>
        <p:txBody>
          <a:bodyPr wrap="square" rtlCol="0">
            <a:spAutoFit/>
          </a:bodyPr>
          <a:lstStyle/>
          <a:p>
            <a:r>
              <a:rPr lang="en-GB" sz="1200" b="1" dirty="0">
                <a:solidFill>
                  <a:prstClr val="black"/>
                </a:solidFill>
              </a:rPr>
              <a:t>Useful Websites/sources of information:</a:t>
            </a:r>
          </a:p>
          <a:p>
            <a:r>
              <a:rPr lang="en-GB" sz="1200" b="1" dirty="0">
                <a:solidFill>
                  <a:prstClr val="black"/>
                </a:solidFill>
              </a:rPr>
              <a:t>www.frenchrevision.co.uk</a:t>
            </a:r>
          </a:p>
          <a:p>
            <a:r>
              <a:rPr lang="en-GB" sz="1200" dirty="0">
                <a:solidFill>
                  <a:prstClr val="black"/>
                </a:solidFill>
                <a:hlinkClick r:id="rId3"/>
              </a:rPr>
              <a:t>https://</a:t>
            </a:r>
            <a:r>
              <a:rPr lang="en-GB" sz="1200" dirty="0">
                <a:solidFill>
                  <a:prstClr val="black"/>
                </a:solidFill>
                <a:hlinkClick r:id="rId3"/>
              </a:rPr>
              <a:t>www.bbc.com/education/subjects/z9dqxnb</a:t>
            </a:r>
            <a:endParaRPr lang="en-GB" sz="1200" dirty="0">
              <a:solidFill>
                <a:prstClr val="black"/>
              </a:solidFill>
            </a:endParaRPr>
          </a:p>
          <a:p>
            <a:r>
              <a:rPr lang="en-GB" sz="1200" dirty="0">
                <a:solidFill>
                  <a:prstClr val="black"/>
                </a:solidFill>
                <a:hlinkClick r:id="rId4"/>
              </a:rPr>
              <a:t>http://www.verb2verbe.com</a:t>
            </a:r>
            <a:r>
              <a:rPr lang="en-GB" sz="1200" dirty="0">
                <a:solidFill>
                  <a:prstClr val="black"/>
                </a:solidFill>
                <a:hlinkClick r:id="rId4"/>
              </a:rPr>
              <a:t>/</a:t>
            </a:r>
            <a:endParaRPr lang="en-GB" sz="1200" dirty="0">
              <a:solidFill>
                <a:prstClr val="black"/>
              </a:solidFill>
            </a:endParaRPr>
          </a:p>
          <a:p>
            <a:r>
              <a:rPr lang="en-GB" sz="1200" dirty="0">
                <a:solidFill>
                  <a:prstClr val="black"/>
                </a:solidFill>
                <a:hlinkClick r:id="rId5"/>
              </a:rPr>
              <a:t>http://www.conjugation-fr.com</a:t>
            </a:r>
            <a:r>
              <a:rPr lang="en-GB" sz="1200" dirty="0">
                <a:solidFill>
                  <a:prstClr val="black"/>
                </a:solidFill>
                <a:hlinkClick r:id="rId5"/>
              </a:rPr>
              <a:t>/</a:t>
            </a:r>
            <a:r>
              <a:rPr lang="en-GB" sz="1200" dirty="0">
                <a:solidFill>
                  <a:prstClr val="black"/>
                </a:solidFill>
              </a:rPr>
              <a:t>   (‘GCSE Vocabulary Booklet’ they keep at home.)</a:t>
            </a:r>
          </a:p>
        </p:txBody>
      </p:sp>
      <p:sp>
        <p:nvSpPr>
          <p:cNvPr id="16"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3991759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2143824"/>
            <a:ext cx="1756378" cy="646331"/>
          </a:xfrm>
          <a:prstGeom prst="rect">
            <a:avLst/>
          </a:prstGeom>
          <a:noFill/>
        </p:spPr>
        <p:txBody>
          <a:bodyPr wrap="none" rtlCol="0">
            <a:spAutoFit/>
          </a:bodyPr>
          <a:lstStyle/>
          <a:p>
            <a:r>
              <a:rPr lang="en-GB" sz="3600" b="1" u="sng" dirty="0"/>
              <a:t>YEAR 10</a:t>
            </a:r>
            <a:endParaRPr lang="en-GB" sz="3600" b="1" u="sng" dirty="0"/>
          </a:p>
        </p:txBody>
      </p:sp>
      <p:sp>
        <p:nvSpPr>
          <p:cNvPr id="7" name="TextBox 6"/>
          <p:cNvSpPr txBox="1"/>
          <p:nvPr/>
        </p:nvSpPr>
        <p:spPr>
          <a:xfrm>
            <a:off x="2348880" y="2951372"/>
            <a:ext cx="3310522" cy="646331"/>
          </a:xfrm>
          <a:prstGeom prst="rect">
            <a:avLst/>
          </a:prstGeom>
          <a:noFill/>
        </p:spPr>
        <p:txBody>
          <a:bodyPr wrap="none" rtlCol="0">
            <a:spAutoFit/>
          </a:bodyPr>
          <a:lstStyle/>
          <a:p>
            <a:r>
              <a:rPr lang="en-GB" sz="3600" dirty="0">
                <a:solidFill>
                  <a:srgbClr val="FF0000"/>
                </a:solidFill>
              </a:rPr>
              <a:t>Subject: Science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412475" y="3492464"/>
            <a:ext cx="5976664" cy="369332"/>
          </a:xfrm>
          <a:prstGeom prst="rect">
            <a:avLst/>
          </a:prstGeom>
          <a:noFill/>
          <a:ln w="12700">
            <a:solidFill>
              <a:schemeClr val="tx1"/>
            </a:solidFill>
          </a:ln>
        </p:spPr>
        <p:txBody>
          <a:bodyPr wrap="square" rtlCol="0">
            <a:spAutoFit/>
          </a:bodyPr>
          <a:lstStyle/>
          <a:p>
            <a:r>
              <a:rPr lang="en-GB" dirty="0"/>
              <a:t>Length of exam: 1 hour 15 (trilogy) or 1 hour 45 (triple)</a:t>
            </a:r>
            <a:endParaRPr lang="en-GB" dirty="0"/>
          </a:p>
        </p:txBody>
      </p:sp>
      <p:sp>
        <p:nvSpPr>
          <p:cNvPr id="11" name="TextBox 10"/>
          <p:cNvSpPr txBox="1"/>
          <p:nvPr/>
        </p:nvSpPr>
        <p:spPr>
          <a:xfrm>
            <a:off x="404664" y="4098197"/>
            <a:ext cx="5976664" cy="830997"/>
          </a:xfrm>
          <a:prstGeom prst="rect">
            <a:avLst/>
          </a:prstGeom>
          <a:noFill/>
          <a:ln w="12700">
            <a:solidFill>
              <a:schemeClr val="tx1"/>
            </a:solidFill>
          </a:ln>
        </p:spPr>
        <p:txBody>
          <a:bodyPr wrap="square" rtlCol="0">
            <a:spAutoFit/>
          </a:bodyPr>
          <a:lstStyle/>
          <a:p>
            <a:r>
              <a:rPr lang="en-GB" sz="1200" b="1" dirty="0"/>
              <a:t>Topics:</a:t>
            </a:r>
          </a:p>
          <a:p>
            <a:r>
              <a:rPr lang="en-GB" sz="1200" dirty="0"/>
              <a:t>Physics 1 = Energy, electricity, atomic structure, radiation</a:t>
            </a:r>
          </a:p>
          <a:p>
            <a:endParaRPr lang="en-GB" sz="1200" dirty="0"/>
          </a:p>
          <a:p>
            <a:endParaRPr lang="en-GB" sz="1200" dirty="0"/>
          </a:p>
        </p:txBody>
      </p:sp>
      <p:sp>
        <p:nvSpPr>
          <p:cNvPr id="12" name="TextBox 11"/>
          <p:cNvSpPr txBox="1"/>
          <p:nvPr/>
        </p:nvSpPr>
        <p:spPr>
          <a:xfrm>
            <a:off x="412475" y="5095255"/>
            <a:ext cx="5976664" cy="1200329"/>
          </a:xfrm>
          <a:prstGeom prst="rect">
            <a:avLst/>
          </a:prstGeom>
          <a:noFill/>
          <a:ln w="12700">
            <a:solidFill>
              <a:schemeClr val="tx1"/>
            </a:solidFill>
          </a:ln>
        </p:spPr>
        <p:txBody>
          <a:bodyPr wrap="square" rtlCol="0">
            <a:spAutoFit/>
          </a:bodyPr>
          <a:lstStyle/>
          <a:p>
            <a:r>
              <a:rPr lang="en-GB" sz="1200" b="1" dirty="0"/>
              <a:t>Equipment Required:</a:t>
            </a:r>
          </a:p>
          <a:p>
            <a:endParaRPr lang="en-GB" sz="1200" dirty="0"/>
          </a:p>
          <a:p>
            <a:r>
              <a:rPr lang="en-GB" sz="1200" dirty="0"/>
              <a:t>Pen, pencil, ruler, rubber, highlighter, calculator</a:t>
            </a:r>
          </a:p>
          <a:p>
            <a:endParaRPr lang="en-GB" sz="1200" dirty="0"/>
          </a:p>
          <a:p>
            <a:endParaRPr lang="en-GB" sz="1200" dirty="0"/>
          </a:p>
          <a:p>
            <a:endParaRPr lang="en-GB" sz="1200" dirty="0"/>
          </a:p>
        </p:txBody>
      </p:sp>
      <p:sp>
        <p:nvSpPr>
          <p:cNvPr id="13" name="TextBox 12"/>
          <p:cNvSpPr txBox="1"/>
          <p:nvPr/>
        </p:nvSpPr>
        <p:spPr>
          <a:xfrm>
            <a:off x="419334" y="6249145"/>
            <a:ext cx="5976664" cy="1200329"/>
          </a:xfrm>
          <a:prstGeom prst="rect">
            <a:avLst/>
          </a:prstGeom>
          <a:noFill/>
          <a:ln w="12700">
            <a:solidFill>
              <a:schemeClr val="tx1"/>
            </a:solidFill>
          </a:ln>
        </p:spPr>
        <p:txBody>
          <a:bodyPr wrap="square" rtlCol="0">
            <a:spAutoFit/>
          </a:bodyPr>
          <a:lstStyle/>
          <a:p>
            <a:r>
              <a:rPr lang="en-GB" sz="1200" b="1" dirty="0"/>
              <a:t>Skills Assessed:</a:t>
            </a:r>
          </a:p>
          <a:p>
            <a:endParaRPr lang="en-GB" sz="1200" dirty="0"/>
          </a:p>
          <a:p>
            <a:r>
              <a:rPr lang="en-GB" sz="1200" dirty="0"/>
              <a:t>Knowledge of key vocabulary and formulae</a:t>
            </a:r>
          </a:p>
          <a:p>
            <a:r>
              <a:rPr lang="en-GB" sz="1200" dirty="0"/>
              <a:t>Literacy- extended writing</a:t>
            </a:r>
          </a:p>
          <a:p>
            <a:r>
              <a:rPr lang="en-GB" sz="1200" dirty="0"/>
              <a:t>Numeracy- using formulae</a:t>
            </a:r>
          </a:p>
          <a:p>
            <a:r>
              <a:rPr lang="en-GB" sz="1200" dirty="0"/>
              <a:t>Analysing graphs, data in tables</a:t>
            </a:r>
            <a:endParaRPr lang="en-GB" sz="1200" dirty="0"/>
          </a:p>
        </p:txBody>
      </p:sp>
      <p:sp>
        <p:nvSpPr>
          <p:cNvPr id="14" name="TextBox 13"/>
          <p:cNvSpPr txBox="1"/>
          <p:nvPr/>
        </p:nvSpPr>
        <p:spPr>
          <a:xfrm>
            <a:off x="436672" y="7529042"/>
            <a:ext cx="5976664" cy="1015663"/>
          </a:xfrm>
          <a:prstGeom prst="rect">
            <a:avLst/>
          </a:prstGeom>
          <a:noFill/>
          <a:ln w="12700">
            <a:solidFill>
              <a:schemeClr val="tx1"/>
            </a:solidFill>
          </a:ln>
        </p:spPr>
        <p:txBody>
          <a:bodyPr wrap="square" rtlCol="0">
            <a:spAutoFit/>
          </a:bodyPr>
          <a:lstStyle/>
          <a:p>
            <a:r>
              <a:rPr lang="en-GB" sz="1200" b="1" dirty="0"/>
              <a:t>Useful Websites/sources of information:</a:t>
            </a:r>
          </a:p>
          <a:p>
            <a:r>
              <a:rPr lang="en-GB" sz="1200" b="1" dirty="0"/>
              <a:t>Your class book</a:t>
            </a:r>
          </a:p>
          <a:p>
            <a:r>
              <a:rPr lang="en-GB" dirty="0">
                <a:hlinkClick r:id="rId3"/>
              </a:rPr>
              <a:t>https://</a:t>
            </a:r>
            <a:r>
              <a:rPr lang="en-GB" dirty="0">
                <a:hlinkClick r:id="rId3"/>
              </a:rPr>
              <a:t>www.bbc.com/education/levels/z98jmp3</a:t>
            </a:r>
            <a:endParaRPr lang="en-GB" dirty="0"/>
          </a:p>
          <a:p>
            <a:r>
              <a:rPr lang="en-GB" dirty="0">
                <a:hlinkClick r:id="rId4"/>
              </a:rPr>
              <a:t>https://phagcsescience.weebly.com</a:t>
            </a:r>
            <a:r>
              <a:rPr lang="en-GB" dirty="0">
                <a:hlinkClick r:id="rId4"/>
              </a:rPr>
              <a:t>/</a:t>
            </a:r>
            <a:endParaRPr lang="en-GB" dirty="0"/>
          </a:p>
        </p:txBody>
      </p:sp>
      <p:sp>
        <p:nvSpPr>
          <p:cNvPr id="4" name="Title 1"/>
          <p:cNvSpPr>
            <a:spLocks noGrp="1"/>
          </p:cNvSpPr>
          <p:nvPr>
            <p:ph type="title"/>
          </p:nvPr>
        </p:nvSpPr>
        <p:spPr>
          <a:xfrm>
            <a:off x="4149080" y="560512"/>
            <a:ext cx="2448272" cy="492232"/>
          </a:xfrm>
          <a:solidFill>
            <a:schemeClr val="bg1"/>
          </a:solidFill>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4055049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564904" y="1920622"/>
            <a:ext cx="1756378" cy="646331"/>
          </a:xfrm>
          <a:prstGeom prst="rect">
            <a:avLst/>
          </a:prstGeom>
          <a:noFill/>
        </p:spPr>
        <p:txBody>
          <a:bodyPr wrap="none" rtlCol="0">
            <a:spAutoFit/>
          </a:bodyPr>
          <a:lstStyle/>
          <a:p>
            <a:pPr defTabSz="914400">
              <a:defRPr/>
            </a:pPr>
            <a:r>
              <a:rPr lang="en-GB" sz="3600" b="1" u="sng" dirty="0">
                <a:solidFill>
                  <a:prstClr val="black"/>
                </a:solidFill>
                <a:latin typeface="Calibri"/>
              </a:rPr>
              <a:t>YEAR 10</a:t>
            </a:r>
            <a:endParaRPr lang="en-GB" sz="3600" b="1" u="sng" dirty="0">
              <a:solidFill>
                <a:prstClr val="black"/>
              </a:solidFill>
              <a:latin typeface="Calibri"/>
            </a:endParaRPr>
          </a:p>
        </p:txBody>
      </p:sp>
      <p:sp>
        <p:nvSpPr>
          <p:cNvPr id="7" name="TextBox 6"/>
          <p:cNvSpPr txBox="1"/>
          <p:nvPr/>
        </p:nvSpPr>
        <p:spPr>
          <a:xfrm>
            <a:off x="1988337" y="2563363"/>
            <a:ext cx="3347391" cy="646331"/>
          </a:xfrm>
          <a:prstGeom prst="rect">
            <a:avLst/>
          </a:prstGeom>
          <a:noFill/>
        </p:spPr>
        <p:txBody>
          <a:bodyPr wrap="none" rtlCol="0">
            <a:spAutoFit/>
          </a:bodyPr>
          <a:lstStyle/>
          <a:p>
            <a:pPr defTabSz="914400">
              <a:defRPr/>
            </a:pPr>
            <a:r>
              <a:rPr lang="en-GB" sz="3600" dirty="0">
                <a:solidFill>
                  <a:schemeClr val="accent6">
                    <a:lumMod val="75000"/>
                  </a:schemeClr>
                </a:solidFill>
                <a:latin typeface="Calibri"/>
              </a:rPr>
              <a:t>Subject: Spanish </a:t>
            </a:r>
            <a:endParaRPr lang="en-GB" sz="3600" dirty="0">
              <a:solidFill>
                <a:schemeClr val="accent6">
                  <a:lumMod val="75000"/>
                </a:schemeClr>
              </a:solidFill>
              <a:latin typeface="Calibri"/>
            </a:endParaRPr>
          </a:p>
        </p:txBody>
      </p:sp>
      <p:sp>
        <p:nvSpPr>
          <p:cNvPr id="8" name="TextBox 7"/>
          <p:cNvSpPr txBox="1"/>
          <p:nvPr/>
        </p:nvSpPr>
        <p:spPr>
          <a:xfrm>
            <a:off x="620689" y="3944888"/>
            <a:ext cx="184731" cy="369332"/>
          </a:xfrm>
          <a:prstGeom prst="rect">
            <a:avLst/>
          </a:prstGeom>
          <a:noFill/>
        </p:spPr>
        <p:txBody>
          <a:bodyPr wrap="none" rtlCol="0">
            <a:spAutoFit/>
          </a:bodyPr>
          <a:lstStyle/>
          <a:p>
            <a:pPr defTabSz="914400">
              <a:defRPr/>
            </a:pPr>
            <a:endParaRPr lang="en-GB" dirty="0">
              <a:solidFill>
                <a:prstClr val="black"/>
              </a:solidFill>
              <a:latin typeface="Calibri"/>
            </a:endParaRPr>
          </a:p>
        </p:txBody>
      </p:sp>
      <p:sp>
        <p:nvSpPr>
          <p:cNvPr id="10" name="TextBox 9"/>
          <p:cNvSpPr txBox="1"/>
          <p:nvPr/>
        </p:nvSpPr>
        <p:spPr>
          <a:xfrm>
            <a:off x="404664" y="3221020"/>
            <a:ext cx="5976664" cy="369332"/>
          </a:xfrm>
          <a:prstGeom prst="rect">
            <a:avLst/>
          </a:prstGeom>
          <a:noFill/>
          <a:ln w="12700">
            <a:solidFill>
              <a:schemeClr val="tx1"/>
            </a:solidFill>
          </a:ln>
        </p:spPr>
        <p:txBody>
          <a:bodyPr wrap="square" rtlCol="0">
            <a:spAutoFit/>
          </a:bodyPr>
          <a:lstStyle/>
          <a:p>
            <a:pPr defTabSz="914400">
              <a:defRPr/>
            </a:pPr>
            <a:r>
              <a:rPr lang="en-GB" dirty="0">
                <a:solidFill>
                  <a:prstClr val="black"/>
                </a:solidFill>
                <a:latin typeface="Calibri"/>
              </a:rPr>
              <a:t>Length of exam: 12 minutes (Speaking)</a:t>
            </a:r>
            <a:endParaRPr lang="en-GB" dirty="0">
              <a:solidFill>
                <a:prstClr val="black"/>
              </a:solidFill>
              <a:latin typeface="Calibri"/>
            </a:endParaRPr>
          </a:p>
        </p:txBody>
      </p:sp>
      <p:sp>
        <p:nvSpPr>
          <p:cNvPr id="11" name="TextBox 10"/>
          <p:cNvSpPr txBox="1"/>
          <p:nvPr/>
        </p:nvSpPr>
        <p:spPr>
          <a:xfrm>
            <a:off x="404664" y="3653237"/>
            <a:ext cx="5976664" cy="1384995"/>
          </a:xfrm>
          <a:prstGeom prst="rect">
            <a:avLst/>
          </a:prstGeom>
          <a:noFill/>
          <a:ln w="12700">
            <a:solidFill>
              <a:schemeClr val="tx1"/>
            </a:solidFill>
          </a:ln>
        </p:spPr>
        <p:txBody>
          <a:bodyPr wrap="square" rtlCol="0">
            <a:spAutoFit/>
          </a:bodyPr>
          <a:lstStyle/>
          <a:p>
            <a:pPr lvl="0">
              <a:defRPr/>
            </a:pPr>
            <a:r>
              <a:rPr lang="en-GB" sz="1200" b="1" dirty="0">
                <a:solidFill>
                  <a:prstClr val="black"/>
                </a:solidFill>
                <a:latin typeface="Calibri"/>
              </a:rPr>
              <a:t>Topics: </a:t>
            </a:r>
            <a:r>
              <a:rPr lang="en-GB" sz="1200" b="1" dirty="0">
                <a:solidFill>
                  <a:prstClr val="black"/>
                </a:solidFill>
              </a:rPr>
              <a:t>Topics: Pupils have been covering ‘Theme 2’ of the New </a:t>
            </a:r>
            <a:r>
              <a:rPr lang="en-GB" sz="1200" b="1" dirty="0">
                <a:solidFill>
                  <a:prstClr val="black"/>
                </a:solidFill>
              </a:rPr>
              <a:t>Spanish </a:t>
            </a:r>
            <a:r>
              <a:rPr lang="en-GB" sz="1200" b="1" dirty="0">
                <a:solidFill>
                  <a:prstClr val="black"/>
                </a:solidFill>
              </a:rPr>
              <a:t>GCSE Specification. Within this module, they have been learning about describing your house, local town and giving opinions on these aspects. They have also learnt about social issues such as charity-giving and homelessness and also environmental issues in </a:t>
            </a:r>
            <a:r>
              <a:rPr lang="en-GB" sz="1200" b="1" dirty="0">
                <a:solidFill>
                  <a:prstClr val="black"/>
                </a:solidFill>
              </a:rPr>
              <a:t>Spanish </a:t>
            </a:r>
            <a:r>
              <a:rPr lang="en-GB" sz="1200" b="1" dirty="0">
                <a:solidFill>
                  <a:prstClr val="black"/>
                </a:solidFill>
              </a:rPr>
              <a:t>such as pollution.</a:t>
            </a:r>
          </a:p>
          <a:p>
            <a:pPr lvl="0">
              <a:defRPr/>
            </a:pPr>
            <a:r>
              <a:rPr lang="en-GB" sz="1200" b="1" dirty="0">
                <a:solidFill>
                  <a:prstClr val="black"/>
                </a:solidFill>
              </a:rPr>
              <a:t>For their main assessment, they will take their first-ever, ‘GCSE-style’ speaking paper worth 30 marks (higher tier). They will take the ‘role-play’ and the ‘photo-card’ component of the speaking exam.</a:t>
            </a:r>
          </a:p>
        </p:txBody>
      </p:sp>
      <p:sp>
        <p:nvSpPr>
          <p:cNvPr id="12" name="TextBox 11"/>
          <p:cNvSpPr txBox="1"/>
          <p:nvPr/>
        </p:nvSpPr>
        <p:spPr>
          <a:xfrm>
            <a:off x="425842" y="5108433"/>
            <a:ext cx="5969805" cy="830997"/>
          </a:xfrm>
          <a:prstGeom prst="rect">
            <a:avLst/>
          </a:prstGeom>
          <a:noFill/>
          <a:ln w="12700">
            <a:solidFill>
              <a:schemeClr val="tx1"/>
            </a:solidFill>
          </a:ln>
        </p:spPr>
        <p:txBody>
          <a:bodyPr wrap="square" rtlCol="0">
            <a:spAutoFit/>
          </a:bodyPr>
          <a:lstStyle/>
          <a:p>
            <a:pPr defTabSz="914400">
              <a:defRPr/>
            </a:pPr>
            <a:r>
              <a:rPr lang="en-GB" sz="1200" b="1" dirty="0">
                <a:solidFill>
                  <a:prstClr val="black"/>
                </a:solidFill>
                <a:latin typeface="Calibri"/>
              </a:rPr>
              <a:t>Equipment Required:</a:t>
            </a:r>
          </a:p>
          <a:p>
            <a:pPr defTabSz="914400">
              <a:defRPr/>
            </a:pPr>
            <a:r>
              <a:rPr lang="en-GB" sz="1200" dirty="0">
                <a:solidFill>
                  <a:prstClr val="black"/>
                </a:solidFill>
                <a:latin typeface="Calibri"/>
              </a:rPr>
              <a:t>Pen. Nothing else is allowed in the actual examination. Pupils are not allowed to bring in dictionaries. However, they should be revising the vocabulary and structures they will need extensively beforehand.</a:t>
            </a:r>
            <a:endParaRPr lang="en-GB" sz="1200" dirty="0">
              <a:solidFill>
                <a:prstClr val="black"/>
              </a:solidFill>
              <a:latin typeface="Calibri"/>
            </a:endParaRPr>
          </a:p>
        </p:txBody>
      </p:sp>
      <p:sp>
        <p:nvSpPr>
          <p:cNvPr id="13" name="TextBox 12"/>
          <p:cNvSpPr txBox="1"/>
          <p:nvPr/>
        </p:nvSpPr>
        <p:spPr>
          <a:xfrm>
            <a:off x="404664" y="5988834"/>
            <a:ext cx="5976664" cy="1569660"/>
          </a:xfrm>
          <a:prstGeom prst="rect">
            <a:avLst/>
          </a:prstGeom>
          <a:noFill/>
          <a:ln w="12700">
            <a:solidFill>
              <a:schemeClr val="tx1"/>
            </a:solidFill>
          </a:ln>
        </p:spPr>
        <p:txBody>
          <a:bodyPr wrap="square" rtlCol="0">
            <a:spAutoFit/>
          </a:bodyPr>
          <a:lstStyle/>
          <a:p>
            <a:pPr defTabSz="914400">
              <a:defRPr/>
            </a:pPr>
            <a:r>
              <a:rPr lang="en-GB" sz="1200" b="1" dirty="0">
                <a:solidFill>
                  <a:prstClr val="black"/>
                </a:solidFill>
                <a:latin typeface="Calibri"/>
              </a:rPr>
              <a:t>Skills Assessed:</a:t>
            </a:r>
          </a:p>
          <a:p>
            <a:pPr lvl="0">
              <a:defRPr/>
            </a:pPr>
            <a:r>
              <a:rPr lang="en-GB" sz="1200" b="1" dirty="0">
                <a:solidFill>
                  <a:prstClr val="black"/>
                </a:solidFill>
              </a:rPr>
              <a:t>Examination skills and awareness of how to gain marks.</a:t>
            </a:r>
          </a:p>
          <a:p>
            <a:pPr lvl="0">
              <a:defRPr/>
            </a:pPr>
            <a:r>
              <a:rPr lang="en-GB" sz="1200" b="1" dirty="0">
                <a:solidFill>
                  <a:prstClr val="black"/>
                </a:solidFill>
              </a:rPr>
              <a:t>Fluency and pronunciation – how well the pupils try to ‘sound  </a:t>
            </a:r>
            <a:r>
              <a:rPr lang="en-GB" sz="1200" b="1" dirty="0">
                <a:solidFill>
                  <a:prstClr val="black"/>
                </a:solidFill>
              </a:rPr>
              <a:t>Spanish’ </a:t>
            </a:r>
            <a:r>
              <a:rPr lang="en-GB" sz="1200" b="1" dirty="0">
                <a:solidFill>
                  <a:prstClr val="black"/>
                </a:solidFill>
              </a:rPr>
              <a:t>and </a:t>
            </a:r>
            <a:r>
              <a:rPr lang="en-GB" sz="1200" b="1" dirty="0">
                <a:solidFill>
                  <a:prstClr val="black"/>
                </a:solidFill>
              </a:rPr>
              <a:t>realistic</a:t>
            </a:r>
            <a:r>
              <a:rPr lang="en-GB" sz="1200" b="1" dirty="0">
                <a:solidFill>
                  <a:prstClr val="black"/>
                </a:solidFill>
              </a:rPr>
              <a:t>.</a:t>
            </a:r>
          </a:p>
          <a:p>
            <a:pPr lvl="0">
              <a:defRPr/>
            </a:pPr>
            <a:r>
              <a:rPr lang="en-GB" sz="1200" b="1" dirty="0">
                <a:solidFill>
                  <a:prstClr val="black"/>
                </a:solidFill>
              </a:rPr>
              <a:t>Use of different tenses. </a:t>
            </a:r>
          </a:p>
          <a:p>
            <a:pPr lvl="0">
              <a:defRPr/>
            </a:pPr>
            <a:r>
              <a:rPr lang="en-GB" sz="1200" b="1" dirty="0">
                <a:solidFill>
                  <a:prstClr val="black"/>
                </a:solidFill>
              </a:rPr>
              <a:t>Use of opinions and extending opinions using </a:t>
            </a:r>
            <a:r>
              <a:rPr lang="en-GB" sz="1200" b="1" dirty="0">
                <a:solidFill>
                  <a:prstClr val="black"/>
                </a:solidFill>
              </a:rPr>
              <a:t>‘</a:t>
            </a:r>
            <a:r>
              <a:rPr lang="en-GB" sz="1200" b="1" dirty="0" err="1">
                <a:solidFill>
                  <a:prstClr val="black"/>
                </a:solidFill>
              </a:rPr>
              <a:t>porque</a:t>
            </a:r>
            <a:r>
              <a:rPr lang="en-GB" sz="1200" b="1" dirty="0">
                <a:solidFill>
                  <a:prstClr val="black"/>
                </a:solidFill>
              </a:rPr>
              <a:t>’  </a:t>
            </a:r>
            <a:r>
              <a:rPr lang="en-GB" sz="1200" b="1" dirty="0">
                <a:solidFill>
                  <a:prstClr val="black"/>
                </a:solidFill>
              </a:rPr>
              <a:t>(because). </a:t>
            </a:r>
          </a:p>
          <a:p>
            <a:pPr lvl="0">
              <a:defRPr/>
            </a:pPr>
            <a:r>
              <a:rPr lang="en-GB" sz="1200" b="1" dirty="0">
                <a:solidFill>
                  <a:prstClr val="black"/>
                </a:solidFill>
              </a:rPr>
              <a:t>Use of different </a:t>
            </a:r>
            <a:r>
              <a:rPr lang="en-GB" sz="1200" b="1" dirty="0">
                <a:solidFill>
                  <a:prstClr val="black"/>
                </a:solidFill>
              </a:rPr>
              <a:t>verb conjugations to describe different subjects (people). </a:t>
            </a:r>
            <a:endParaRPr lang="en-GB" sz="1200" b="1" dirty="0">
              <a:solidFill>
                <a:prstClr val="black"/>
              </a:solidFill>
            </a:endParaRPr>
          </a:p>
          <a:p>
            <a:pPr lvl="0">
              <a:defRPr/>
            </a:pPr>
            <a:r>
              <a:rPr lang="en-GB" sz="1200" b="1" dirty="0">
                <a:solidFill>
                  <a:prstClr val="black"/>
                </a:solidFill>
              </a:rPr>
              <a:t>Use of different vocabulary and phrases they have </a:t>
            </a:r>
            <a:r>
              <a:rPr lang="en-GB" sz="1200" b="1" dirty="0">
                <a:solidFill>
                  <a:prstClr val="black"/>
                </a:solidFill>
              </a:rPr>
              <a:t>discovered </a:t>
            </a:r>
            <a:r>
              <a:rPr lang="en-GB" sz="1200" b="1" dirty="0">
                <a:solidFill>
                  <a:prstClr val="black"/>
                </a:solidFill>
              </a:rPr>
              <a:t>themselves.</a:t>
            </a:r>
          </a:p>
          <a:p>
            <a:pPr lvl="0">
              <a:defRPr/>
            </a:pPr>
            <a:r>
              <a:rPr lang="en-GB" sz="1200" b="1" dirty="0">
                <a:solidFill>
                  <a:prstClr val="black"/>
                </a:solidFill>
              </a:rPr>
              <a:t>Ability to use the ‘topical vocabulary’ they have been learning in class.</a:t>
            </a:r>
            <a:endParaRPr lang="en-GB" sz="1200" b="1" dirty="0">
              <a:solidFill>
                <a:prstClr val="black"/>
              </a:solidFill>
              <a:latin typeface="Calibri"/>
            </a:endParaRPr>
          </a:p>
        </p:txBody>
      </p:sp>
      <p:sp>
        <p:nvSpPr>
          <p:cNvPr id="16" name="TextBox 15"/>
          <p:cNvSpPr txBox="1"/>
          <p:nvPr/>
        </p:nvSpPr>
        <p:spPr>
          <a:xfrm>
            <a:off x="404664" y="7697899"/>
            <a:ext cx="5976664" cy="1015663"/>
          </a:xfrm>
          <a:prstGeom prst="rect">
            <a:avLst/>
          </a:prstGeom>
          <a:noFill/>
          <a:ln w="12700">
            <a:solidFill>
              <a:schemeClr val="tx1"/>
            </a:solidFill>
          </a:ln>
        </p:spPr>
        <p:txBody>
          <a:bodyPr wrap="square" rtlCol="0">
            <a:spAutoFit/>
          </a:bodyPr>
          <a:lstStyle/>
          <a:p>
            <a:pPr defTabSz="914400">
              <a:defRPr/>
            </a:pPr>
            <a:r>
              <a:rPr lang="en-GB" sz="1200" b="1" dirty="0">
                <a:solidFill>
                  <a:prstClr val="black"/>
                </a:solidFill>
                <a:latin typeface="Calibri"/>
              </a:rPr>
              <a:t>Useful Websites/sources of information:</a:t>
            </a:r>
            <a:br>
              <a:rPr lang="en-GB" sz="1200" b="1" dirty="0">
                <a:solidFill>
                  <a:prstClr val="black"/>
                </a:solidFill>
                <a:latin typeface="Calibri"/>
              </a:rPr>
            </a:br>
            <a:r>
              <a:rPr lang="en-GB" sz="1200" dirty="0">
                <a:solidFill>
                  <a:prstClr val="black"/>
                </a:solidFill>
                <a:latin typeface="Calibri"/>
                <a:hlinkClick r:id="rId3"/>
              </a:rPr>
              <a:t>http://www.spanish-games.net/</a:t>
            </a:r>
            <a:endParaRPr lang="en-GB" sz="1200" dirty="0">
              <a:solidFill>
                <a:prstClr val="black"/>
              </a:solidFill>
              <a:latin typeface="Calibri"/>
            </a:endParaRPr>
          </a:p>
          <a:p>
            <a:pPr defTabSz="914400">
              <a:defRPr/>
            </a:pPr>
            <a:r>
              <a:rPr lang="en-GB" sz="1200" dirty="0">
                <a:solidFill>
                  <a:prstClr val="black"/>
                </a:solidFill>
                <a:latin typeface="Calibri"/>
                <a:hlinkClick r:id="rId4"/>
              </a:rPr>
              <a:t>http://www.duolingo.com</a:t>
            </a:r>
            <a:endParaRPr lang="en-GB" sz="1200" dirty="0">
              <a:solidFill>
                <a:prstClr val="black"/>
              </a:solidFill>
              <a:latin typeface="Calibri"/>
            </a:endParaRPr>
          </a:p>
          <a:p>
            <a:pPr defTabSz="914400">
              <a:defRPr/>
            </a:pPr>
            <a:r>
              <a:rPr lang="en-GB" sz="1200" dirty="0">
                <a:solidFill>
                  <a:prstClr val="black"/>
                </a:solidFill>
                <a:latin typeface="Calibri"/>
                <a:hlinkClick r:id="rId5"/>
              </a:rPr>
              <a:t>https://rockalingua.com/games/colors</a:t>
            </a:r>
            <a:endParaRPr lang="en-GB" sz="1200" dirty="0">
              <a:solidFill>
                <a:prstClr val="black"/>
              </a:solidFill>
              <a:latin typeface="Calibri"/>
            </a:endParaRPr>
          </a:p>
          <a:p>
            <a:pPr lvl="0">
              <a:defRPr/>
            </a:pPr>
            <a:r>
              <a:rPr lang="en-GB" sz="1200" dirty="0">
                <a:solidFill>
                  <a:prstClr val="black"/>
                </a:solidFill>
              </a:rPr>
              <a:t>(‘GCSE Vocabulary Booklet’ they keep at home.)</a:t>
            </a:r>
          </a:p>
        </p:txBody>
      </p:sp>
      <p:sp>
        <p:nvSpPr>
          <p:cNvPr id="17"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80745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8190865"/>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2143824"/>
            <a:ext cx="1860574" cy="646331"/>
          </a:xfrm>
          <a:prstGeom prst="rect">
            <a:avLst/>
          </a:prstGeom>
          <a:noFill/>
        </p:spPr>
        <p:txBody>
          <a:bodyPr wrap="none" rtlCol="0">
            <a:spAutoFit/>
          </a:bodyPr>
          <a:lstStyle/>
          <a:p>
            <a:r>
              <a:rPr lang="en-GB" sz="3600" b="1" u="sng" dirty="0"/>
              <a:t>YEAR 10 </a:t>
            </a:r>
            <a:endParaRPr lang="en-GB" sz="3600" b="1" u="sng" dirty="0"/>
          </a:p>
        </p:txBody>
      </p:sp>
      <p:sp>
        <p:nvSpPr>
          <p:cNvPr id="7" name="TextBox 6"/>
          <p:cNvSpPr txBox="1"/>
          <p:nvPr/>
        </p:nvSpPr>
        <p:spPr>
          <a:xfrm>
            <a:off x="1125631" y="2951372"/>
            <a:ext cx="4564070" cy="646331"/>
          </a:xfrm>
          <a:prstGeom prst="rect">
            <a:avLst/>
          </a:prstGeom>
          <a:noFill/>
        </p:spPr>
        <p:txBody>
          <a:bodyPr wrap="none" rtlCol="0">
            <a:spAutoFit/>
          </a:bodyPr>
          <a:lstStyle/>
          <a:p>
            <a:r>
              <a:rPr lang="en-GB" sz="3600" dirty="0">
                <a:solidFill>
                  <a:srgbClr val="FF0000"/>
                </a:solidFill>
              </a:rPr>
              <a:t>Subject: Media Studies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728864"/>
            <a:ext cx="5976664" cy="369332"/>
          </a:xfrm>
          <a:prstGeom prst="rect">
            <a:avLst/>
          </a:prstGeom>
          <a:noFill/>
          <a:ln w="12700">
            <a:solidFill>
              <a:schemeClr val="tx1"/>
            </a:solidFill>
          </a:ln>
        </p:spPr>
        <p:txBody>
          <a:bodyPr wrap="square" rtlCol="0">
            <a:spAutoFit/>
          </a:bodyPr>
          <a:lstStyle/>
          <a:p>
            <a:r>
              <a:rPr lang="en-GB" dirty="0"/>
              <a:t>Length of exam: </a:t>
            </a:r>
            <a:r>
              <a:rPr lang="en-GB" b="1" dirty="0"/>
              <a:t>1 Hour</a:t>
            </a:r>
            <a:r>
              <a:rPr lang="en-GB" dirty="0"/>
              <a:t> </a:t>
            </a:r>
            <a:endParaRPr lang="en-GB" dirty="0"/>
          </a:p>
        </p:txBody>
      </p:sp>
      <p:sp>
        <p:nvSpPr>
          <p:cNvPr id="11" name="TextBox 10"/>
          <p:cNvSpPr txBox="1"/>
          <p:nvPr/>
        </p:nvSpPr>
        <p:spPr>
          <a:xfrm>
            <a:off x="404664" y="4228677"/>
            <a:ext cx="5976664" cy="830997"/>
          </a:xfrm>
          <a:prstGeom prst="rect">
            <a:avLst/>
          </a:prstGeom>
          <a:noFill/>
          <a:ln w="12700">
            <a:solidFill>
              <a:schemeClr val="tx1"/>
            </a:solidFill>
          </a:ln>
        </p:spPr>
        <p:txBody>
          <a:bodyPr wrap="square" rtlCol="0">
            <a:spAutoFit/>
          </a:bodyPr>
          <a:lstStyle/>
          <a:p>
            <a:r>
              <a:rPr lang="en-GB" sz="1200" b="1" dirty="0"/>
              <a:t>Topics: </a:t>
            </a:r>
            <a:r>
              <a:rPr lang="en-GB" sz="1200" dirty="0"/>
              <a:t>Pupils have been exploring Media Industries and Audiences with a focus on the James Bond movie ‘</a:t>
            </a:r>
            <a:r>
              <a:rPr lang="en-GB" sz="1200" dirty="0"/>
              <a:t>Spectre’. Pupils </a:t>
            </a:r>
            <a:r>
              <a:rPr lang="en-GB" sz="1200" dirty="0"/>
              <a:t>will complete a GCSE style question which will be completed during their timetabled GCSE Media lesson</a:t>
            </a:r>
            <a:r>
              <a:rPr lang="en-GB" sz="1200" dirty="0"/>
              <a:t>.</a:t>
            </a:r>
          </a:p>
          <a:p>
            <a:endParaRPr lang="en-GB" sz="1200" dirty="0"/>
          </a:p>
        </p:txBody>
      </p:sp>
      <p:sp>
        <p:nvSpPr>
          <p:cNvPr id="12" name="TextBox 11"/>
          <p:cNvSpPr txBox="1"/>
          <p:nvPr/>
        </p:nvSpPr>
        <p:spPr>
          <a:xfrm>
            <a:off x="412475" y="5241033"/>
            <a:ext cx="5976664" cy="830997"/>
          </a:xfrm>
          <a:prstGeom prst="rect">
            <a:avLst/>
          </a:prstGeom>
          <a:noFill/>
          <a:ln w="12700">
            <a:solidFill>
              <a:schemeClr val="tx1"/>
            </a:solidFill>
          </a:ln>
        </p:spPr>
        <p:txBody>
          <a:bodyPr wrap="square" rtlCol="0">
            <a:spAutoFit/>
          </a:bodyPr>
          <a:lstStyle/>
          <a:p>
            <a:r>
              <a:rPr lang="en-GB" sz="1200" b="1" dirty="0"/>
              <a:t>Equipment Required:</a:t>
            </a:r>
          </a:p>
          <a:p>
            <a:r>
              <a:rPr lang="en-GB" sz="1200" dirty="0"/>
              <a:t>Black Pen</a:t>
            </a:r>
            <a:endParaRPr lang="en-GB" sz="1200" dirty="0"/>
          </a:p>
          <a:p>
            <a:endParaRPr lang="en-GB" sz="1200" dirty="0"/>
          </a:p>
          <a:p>
            <a:endParaRPr lang="en-GB" sz="1200" dirty="0"/>
          </a:p>
        </p:txBody>
      </p:sp>
      <p:sp>
        <p:nvSpPr>
          <p:cNvPr id="13" name="TextBox 12"/>
          <p:cNvSpPr txBox="1"/>
          <p:nvPr/>
        </p:nvSpPr>
        <p:spPr>
          <a:xfrm>
            <a:off x="419334" y="6249144"/>
            <a:ext cx="5976664" cy="1754326"/>
          </a:xfrm>
          <a:prstGeom prst="rect">
            <a:avLst/>
          </a:prstGeom>
          <a:noFill/>
          <a:ln w="12700">
            <a:solidFill>
              <a:schemeClr val="tx1"/>
            </a:solidFill>
          </a:ln>
        </p:spPr>
        <p:txBody>
          <a:bodyPr wrap="square" rtlCol="0">
            <a:spAutoFit/>
          </a:bodyPr>
          <a:lstStyle/>
          <a:p>
            <a:r>
              <a:rPr lang="en-GB" sz="1200" b="1" dirty="0"/>
              <a:t>Skills Assessed:</a:t>
            </a:r>
          </a:p>
          <a:p>
            <a:pPr lvl="0"/>
            <a:r>
              <a:rPr lang="en-GB" sz="1200" dirty="0"/>
              <a:t>Short question answers</a:t>
            </a:r>
          </a:p>
          <a:p>
            <a:pPr lvl="0"/>
            <a:r>
              <a:rPr lang="en-GB" sz="1200" dirty="0"/>
              <a:t>Extended written response</a:t>
            </a:r>
          </a:p>
          <a:p>
            <a:pPr lvl="0"/>
            <a:r>
              <a:rPr lang="en-GB" sz="1200" dirty="0"/>
              <a:t>Knowledge and understanding of Media regulation – Films </a:t>
            </a:r>
            <a:r>
              <a:rPr lang="en-GB" sz="1200" dirty="0"/>
              <a:t>(BBFC)</a:t>
            </a:r>
            <a:endParaRPr lang="en-GB" sz="1200" dirty="0"/>
          </a:p>
          <a:p>
            <a:pPr lvl="0"/>
            <a:r>
              <a:rPr lang="en-GB" sz="1200" dirty="0"/>
              <a:t>Knowledge and understanding </a:t>
            </a:r>
            <a:r>
              <a:rPr lang="en-GB" sz="1200" dirty="0"/>
              <a:t>marketing and promotion of films in the film industry (Spectre)</a:t>
            </a:r>
          </a:p>
          <a:p>
            <a:pPr lvl="0"/>
            <a:r>
              <a:rPr lang="en-GB" sz="1200" dirty="0"/>
              <a:t>Knowledge and understanding of how different audiences are targeted within marketing and promotion of film (Spectre)</a:t>
            </a:r>
          </a:p>
          <a:p>
            <a:pPr lvl="0"/>
            <a:endParaRPr lang="en-GB" sz="1200" dirty="0"/>
          </a:p>
          <a:p>
            <a:pPr lvl="0"/>
            <a:endParaRPr lang="en-GB" sz="1200" dirty="0"/>
          </a:p>
        </p:txBody>
      </p:sp>
      <p:sp>
        <p:nvSpPr>
          <p:cNvPr id="14" name="TextBox 13"/>
          <p:cNvSpPr txBox="1"/>
          <p:nvPr/>
        </p:nvSpPr>
        <p:spPr>
          <a:xfrm>
            <a:off x="419334" y="7864143"/>
            <a:ext cx="5976664" cy="692497"/>
          </a:xfrm>
          <a:prstGeom prst="rect">
            <a:avLst/>
          </a:prstGeom>
          <a:noFill/>
          <a:ln w="12700">
            <a:solidFill>
              <a:schemeClr val="tx1"/>
            </a:solidFill>
          </a:ln>
        </p:spPr>
        <p:txBody>
          <a:bodyPr wrap="square" rtlCol="0">
            <a:spAutoFit/>
          </a:bodyPr>
          <a:lstStyle/>
          <a:p>
            <a:r>
              <a:rPr lang="en-GB" sz="1200" b="1" dirty="0"/>
              <a:t>Useful Websites/sources of information:</a:t>
            </a:r>
          </a:p>
          <a:p>
            <a:r>
              <a:rPr lang="en-GB" sz="900" u="sng" dirty="0">
                <a:hlinkClick r:id="rId3"/>
              </a:rPr>
              <a:t>http</a:t>
            </a:r>
            <a:r>
              <a:rPr lang="en-GB" sz="900" u="sng" dirty="0">
                <a:hlinkClick r:id="rId3"/>
              </a:rPr>
              <a:t>://www.bbfc.co.uk/</a:t>
            </a:r>
            <a:endParaRPr lang="en-GB" sz="900" dirty="0"/>
          </a:p>
          <a:p>
            <a:r>
              <a:rPr lang="en-GB" sz="900" b="1" u="sng" dirty="0">
                <a:hlinkClick r:id="rId4"/>
              </a:rPr>
              <a:t>http://www.007.com/spectre/</a:t>
            </a:r>
            <a:endParaRPr lang="en-GB" sz="900" dirty="0"/>
          </a:p>
          <a:p>
            <a:r>
              <a:rPr lang="en-GB" sz="900" b="1"/>
              <a:t>https</a:t>
            </a:r>
            <a:r>
              <a:rPr lang="en-GB" sz="900" b="1" dirty="0"/>
              <a:t>://</a:t>
            </a:r>
            <a:r>
              <a:rPr lang="en-GB" sz="900" b="1" dirty="0"/>
              <a:t>www.bbc.com/education/subjects/ztnygk7</a:t>
            </a:r>
            <a:endParaRPr lang="en-GB" sz="900" dirty="0"/>
          </a:p>
        </p:txBody>
      </p:sp>
      <p:sp>
        <p:nvSpPr>
          <p:cNvPr id="15" name="Title 1"/>
          <p:cNvSpPr>
            <a:spLocks noGrp="1"/>
          </p:cNvSpPr>
          <p:nvPr>
            <p:ph type="title"/>
          </p:nvPr>
        </p:nvSpPr>
        <p:spPr>
          <a:xfrm>
            <a:off x="4149080" y="560512"/>
            <a:ext cx="2318926" cy="492232"/>
          </a:xfrm>
          <a:solidFill>
            <a:schemeClr val="bg1"/>
          </a:solidFill>
        </p:spPr>
        <p:txBody>
          <a:bodyPr>
            <a:normAutofit/>
          </a:bodyPr>
          <a:lstStyle/>
          <a:p>
            <a:r>
              <a:rPr lang="en-GB" sz="1200" dirty="0"/>
              <a:t>2019 Assessment Week</a:t>
            </a:r>
            <a:br>
              <a:rPr lang="en-GB" sz="1200" dirty="0"/>
            </a:br>
            <a:r>
              <a:rPr lang="en-GB" sz="1200" dirty="0"/>
              <a:t> commencing 8</a:t>
            </a:r>
            <a:r>
              <a:rPr lang="en-GB" sz="1200" baseline="30000" dirty="0"/>
              <a:t>th</a:t>
            </a:r>
            <a:r>
              <a:rPr lang="en-GB" sz="1200" dirty="0"/>
              <a:t> April 2019.</a:t>
            </a:r>
          </a:p>
        </p:txBody>
      </p:sp>
    </p:spTree>
    <p:extLst>
      <p:ext uri="{BB962C8B-B14F-4D97-AF65-F5344CB8AC3E}">
        <p14:creationId xmlns:p14="http://schemas.microsoft.com/office/powerpoint/2010/main" val="2781439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883016"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10</a:t>
            </a:r>
            <a:endParaRPr lang="en-GB" sz="3600" b="1" u="sng" dirty="0">
              <a:solidFill>
                <a:prstClr val="black"/>
              </a:solidFill>
              <a:latin typeface="Calibri"/>
            </a:endParaRPr>
          </a:p>
        </p:txBody>
      </p:sp>
      <p:sp>
        <p:nvSpPr>
          <p:cNvPr id="6" name="TextBox 5"/>
          <p:cNvSpPr txBox="1"/>
          <p:nvPr/>
        </p:nvSpPr>
        <p:spPr>
          <a:xfrm>
            <a:off x="1652099" y="1248446"/>
            <a:ext cx="3822265"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Enterprise </a:t>
            </a:r>
            <a:endParaRPr lang="en-GB" sz="3600" dirty="0">
              <a:solidFill>
                <a:srgbClr val="FF0000"/>
              </a:solidFill>
              <a:latin typeface="Calibri"/>
            </a:endParaRPr>
          </a:p>
        </p:txBody>
      </p:sp>
      <p:sp>
        <p:nvSpPr>
          <p:cNvPr id="4" name="TextBox 3"/>
          <p:cNvSpPr txBox="1"/>
          <p:nvPr/>
        </p:nvSpPr>
        <p:spPr>
          <a:xfrm>
            <a:off x="397042" y="2490537"/>
            <a:ext cx="5847347" cy="1477328"/>
          </a:xfrm>
          <a:prstGeom prst="rect">
            <a:avLst/>
          </a:prstGeom>
          <a:noFill/>
          <a:ln w="19050">
            <a:solidFill>
              <a:schemeClr val="tx1"/>
            </a:solidFill>
          </a:ln>
        </p:spPr>
        <p:txBody>
          <a:bodyPr wrap="square" rtlCol="0">
            <a:spAutoFit/>
          </a:bodyPr>
          <a:lstStyle/>
          <a:p>
            <a:r>
              <a:rPr lang="en-GB" dirty="0" smtClean="0"/>
              <a:t>TOPIC:</a:t>
            </a:r>
            <a:r>
              <a:rPr lang="en-GB" dirty="0"/>
              <a:t> </a:t>
            </a:r>
            <a:r>
              <a:rPr lang="en-GB" dirty="0" smtClean="0"/>
              <a:t>component 2 learning aim A coursework</a:t>
            </a:r>
            <a:endParaRPr lang="en-GB" dirty="0"/>
          </a:p>
          <a:p>
            <a:endParaRPr lang="en-GB" dirty="0" smtClean="0"/>
          </a:p>
          <a:p>
            <a:endParaRPr lang="en-GB" dirty="0"/>
          </a:p>
          <a:p>
            <a:endParaRPr lang="en-GB" dirty="0" smtClean="0"/>
          </a:p>
          <a:p>
            <a:endParaRPr lang="en-GB" dirty="0"/>
          </a:p>
        </p:txBody>
      </p:sp>
      <p:sp>
        <p:nvSpPr>
          <p:cNvPr id="8" name="TextBox 7"/>
          <p:cNvSpPr txBox="1"/>
          <p:nvPr/>
        </p:nvSpPr>
        <p:spPr>
          <a:xfrm>
            <a:off x="397042" y="4447674"/>
            <a:ext cx="5847347" cy="1477328"/>
          </a:xfrm>
          <a:prstGeom prst="rect">
            <a:avLst/>
          </a:prstGeom>
          <a:noFill/>
          <a:ln w="19050">
            <a:solidFill>
              <a:schemeClr val="tx1"/>
            </a:solidFill>
          </a:ln>
        </p:spPr>
        <p:txBody>
          <a:bodyPr wrap="square" rtlCol="0">
            <a:spAutoFit/>
          </a:bodyPr>
          <a:lstStyle/>
          <a:p>
            <a:r>
              <a:rPr lang="en-GB" dirty="0" smtClean="0"/>
              <a:t>Equipment Required:</a:t>
            </a:r>
          </a:p>
          <a:p>
            <a:r>
              <a:rPr lang="en-GB" dirty="0" smtClean="0"/>
              <a:t>Computer, book and notes</a:t>
            </a:r>
          </a:p>
          <a:p>
            <a:endParaRPr lang="en-GB" dirty="0"/>
          </a:p>
          <a:p>
            <a:endParaRPr lang="en-GB" dirty="0" smtClean="0"/>
          </a:p>
          <a:p>
            <a:endParaRPr lang="en-GB" dirty="0"/>
          </a:p>
        </p:txBody>
      </p:sp>
      <p:sp>
        <p:nvSpPr>
          <p:cNvPr id="10" name="TextBox 9"/>
          <p:cNvSpPr txBox="1"/>
          <p:nvPr/>
        </p:nvSpPr>
        <p:spPr>
          <a:xfrm>
            <a:off x="397042" y="6404811"/>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a:t>Students are working a piece of coursework that runs over several weeks. </a:t>
            </a:r>
          </a:p>
          <a:p>
            <a:endParaRPr lang="en-GB" dirty="0"/>
          </a:p>
          <a:p>
            <a:endParaRPr lang="en-GB" dirty="0" smtClean="0"/>
          </a:p>
          <a:p>
            <a:endParaRPr lang="en-GB" dirty="0"/>
          </a:p>
        </p:txBody>
      </p:sp>
    </p:spTree>
    <p:extLst>
      <p:ext uri="{BB962C8B-B14F-4D97-AF65-F5344CB8AC3E}">
        <p14:creationId xmlns:p14="http://schemas.microsoft.com/office/powerpoint/2010/main" val="2088469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987211"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10 </a:t>
            </a:r>
            <a:endParaRPr lang="en-GB" sz="3600" b="1" u="sng" dirty="0">
              <a:solidFill>
                <a:prstClr val="black"/>
              </a:solidFill>
              <a:latin typeface="Calibri"/>
            </a:endParaRPr>
          </a:p>
        </p:txBody>
      </p:sp>
      <p:sp>
        <p:nvSpPr>
          <p:cNvPr id="6" name="TextBox 5"/>
          <p:cNvSpPr txBox="1"/>
          <p:nvPr/>
        </p:nvSpPr>
        <p:spPr>
          <a:xfrm>
            <a:off x="1652099" y="1248446"/>
            <a:ext cx="5192319" cy="646331"/>
          </a:xfrm>
          <a:prstGeom prst="rect">
            <a:avLst/>
          </a:prstGeom>
          <a:noFill/>
        </p:spPr>
        <p:txBody>
          <a:bodyPr wrap="none" rtlCol="0">
            <a:spAutoFit/>
          </a:bodyPr>
          <a:lstStyle/>
          <a:p>
            <a:pPr defTabSz="914400">
              <a:defRPr/>
            </a:pPr>
            <a:r>
              <a:rPr lang="en-GB" sz="3600" dirty="0">
                <a:solidFill>
                  <a:srgbClr val="FF0000"/>
                </a:solidFill>
              </a:rPr>
              <a:t>Subject: Computer Science</a:t>
            </a:r>
            <a:endParaRPr lang="en-GB" sz="3600" dirty="0">
              <a:solidFill>
                <a:srgbClr val="FF0000"/>
              </a:solidFill>
              <a:latin typeface="Calibri"/>
            </a:endParaRPr>
          </a:p>
        </p:txBody>
      </p:sp>
      <p:sp>
        <p:nvSpPr>
          <p:cNvPr id="4" name="TextBox 3"/>
          <p:cNvSpPr txBox="1"/>
          <p:nvPr/>
        </p:nvSpPr>
        <p:spPr>
          <a:xfrm>
            <a:off x="397042" y="2490537"/>
            <a:ext cx="5847347" cy="1754326"/>
          </a:xfrm>
          <a:prstGeom prst="rect">
            <a:avLst/>
          </a:prstGeom>
          <a:noFill/>
          <a:ln w="19050">
            <a:solidFill>
              <a:schemeClr val="tx1"/>
            </a:solidFill>
          </a:ln>
        </p:spPr>
        <p:txBody>
          <a:bodyPr wrap="square" rtlCol="0">
            <a:spAutoFit/>
          </a:bodyPr>
          <a:lstStyle/>
          <a:p>
            <a:r>
              <a:rPr lang="en-GB" dirty="0" smtClean="0"/>
              <a:t>TOPIC:</a:t>
            </a:r>
          </a:p>
          <a:p>
            <a:r>
              <a:rPr lang="en-GB" b="1" dirty="0"/>
              <a:t>Topics: </a:t>
            </a:r>
            <a:r>
              <a:rPr lang="en-GB" b="1" dirty="0">
                <a:solidFill>
                  <a:schemeClr val="accent6">
                    <a:lumMod val="75000"/>
                  </a:schemeClr>
                </a:solidFill>
              </a:rPr>
              <a:t>Computing Systems : </a:t>
            </a:r>
          </a:p>
          <a:p>
            <a:r>
              <a:rPr lang="en-GB" b="1" dirty="0">
                <a:solidFill>
                  <a:schemeClr val="accent6">
                    <a:lumMod val="75000"/>
                  </a:schemeClr>
                </a:solidFill>
              </a:rPr>
              <a:t>	1.1 </a:t>
            </a:r>
            <a:r>
              <a:rPr lang="en-GB" dirty="0"/>
              <a:t>Systems Architecture, </a:t>
            </a:r>
          </a:p>
          <a:p>
            <a:r>
              <a:rPr lang="en-GB" dirty="0"/>
              <a:t>	</a:t>
            </a:r>
            <a:r>
              <a:rPr lang="en-GB" b="1" dirty="0">
                <a:solidFill>
                  <a:schemeClr val="accent6">
                    <a:lumMod val="75000"/>
                  </a:schemeClr>
                </a:solidFill>
              </a:rPr>
              <a:t>1.2 </a:t>
            </a:r>
            <a:r>
              <a:rPr lang="en-GB" dirty="0"/>
              <a:t>Memory, </a:t>
            </a:r>
          </a:p>
          <a:p>
            <a:r>
              <a:rPr lang="en-GB" dirty="0"/>
              <a:t>	</a:t>
            </a:r>
            <a:r>
              <a:rPr lang="en-GB" b="1" dirty="0">
                <a:solidFill>
                  <a:schemeClr val="accent6">
                    <a:lumMod val="75000"/>
                  </a:schemeClr>
                </a:solidFill>
              </a:rPr>
              <a:t>1.3 </a:t>
            </a:r>
            <a:r>
              <a:rPr lang="en-GB" dirty="0"/>
              <a:t>Storage, </a:t>
            </a:r>
          </a:p>
          <a:p>
            <a:r>
              <a:rPr lang="en-GB" dirty="0"/>
              <a:t>	</a:t>
            </a:r>
            <a:r>
              <a:rPr lang="en-GB" b="1" dirty="0">
                <a:solidFill>
                  <a:schemeClr val="accent6">
                    <a:lumMod val="75000"/>
                  </a:schemeClr>
                </a:solidFill>
              </a:rPr>
              <a:t>1.6 </a:t>
            </a:r>
            <a:r>
              <a:rPr lang="en-GB" dirty="0"/>
              <a:t>Systems security</a:t>
            </a:r>
          </a:p>
        </p:txBody>
      </p:sp>
      <p:sp>
        <p:nvSpPr>
          <p:cNvPr id="11" name="TextBox 10"/>
          <p:cNvSpPr txBox="1"/>
          <p:nvPr/>
        </p:nvSpPr>
        <p:spPr>
          <a:xfrm>
            <a:off x="397042" y="7830564"/>
            <a:ext cx="5847347" cy="1477328"/>
          </a:xfrm>
          <a:prstGeom prst="rect">
            <a:avLst/>
          </a:prstGeom>
          <a:noFill/>
          <a:ln w="19050">
            <a:solidFill>
              <a:schemeClr val="tx1"/>
            </a:solidFill>
          </a:ln>
        </p:spPr>
        <p:txBody>
          <a:bodyPr wrap="square" rtlCol="0">
            <a:spAutoFit/>
          </a:bodyPr>
          <a:lstStyle/>
          <a:p>
            <a:r>
              <a:rPr lang="en-GB" dirty="0" smtClean="0"/>
              <a:t>Useful Information:</a:t>
            </a:r>
          </a:p>
          <a:p>
            <a:r>
              <a:rPr lang="en-GB" dirty="0">
                <a:hlinkClick r:id="rId3"/>
              </a:rPr>
              <a:t>http://www.teach-ict.com</a:t>
            </a:r>
            <a:r>
              <a:rPr lang="en-GB" dirty="0" smtClean="0">
                <a:hlinkClick r:id="rId3"/>
              </a:rPr>
              <a:t>/</a:t>
            </a:r>
            <a:endParaRPr lang="en-GB" dirty="0" smtClean="0"/>
          </a:p>
          <a:p>
            <a:r>
              <a:rPr lang="en-GB" dirty="0" smtClean="0">
                <a:hlinkClick r:id="rId4"/>
              </a:rPr>
              <a:t>https</a:t>
            </a:r>
            <a:r>
              <a:rPr lang="en-GB" dirty="0">
                <a:hlinkClick r:id="rId4"/>
              </a:rPr>
              <a:t>://revisecomputerscience.com</a:t>
            </a:r>
            <a:r>
              <a:rPr lang="en-GB" dirty="0" smtClean="0">
                <a:hlinkClick r:id="rId4"/>
              </a:rPr>
              <a:t>/</a:t>
            </a:r>
            <a:endParaRPr lang="en-GB" dirty="0" smtClean="0"/>
          </a:p>
          <a:p>
            <a:endParaRPr lang="en-GB" dirty="0" smtClean="0"/>
          </a:p>
          <a:p>
            <a:endParaRPr lang="en-GB" dirty="0"/>
          </a:p>
        </p:txBody>
      </p:sp>
      <p:sp>
        <p:nvSpPr>
          <p:cNvPr id="13" name="TextBox 12"/>
          <p:cNvSpPr txBox="1"/>
          <p:nvPr/>
        </p:nvSpPr>
        <p:spPr>
          <a:xfrm>
            <a:off x="397041" y="5489395"/>
            <a:ext cx="5847347" cy="1754326"/>
          </a:xfrm>
          <a:prstGeom prst="rect">
            <a:avLst/>
          </a:prstGeom>
          <a:noFill/>
          <a:ln w="19050">
            <a:solidFill>
              <a:schemeClr val="tx1"/>
            </a:solidFill>
          </a:ln>
        </p:spPr>
        <p:txBody>
          <a:bodyPr wrap="square" rtlCol="0">
            <a:spAutoFit/>
          </a:bodyPr>
          <a:lstStyle/>
          <a:p>
            <a:r>
              <a:rPr lang="en-GB" dirty="0"/>
              <a:t>Equipment Required:</a:t>
            </a:r>
          </a:p>
          <a:p>
            <a:r>
              <a:rPr lang="en-GB" b="1" dirty="0"/>
              <a:t>Equipment Required: 	</a:t>
            </a:r>
          </a:p>
          <a:p>
            <a:r>
              <a:rPr lang="en-GB" b="1" dirty="0"/>
              <a:t>		Pen, </a:t>
            </a:r>
          </a:p>
          <a:p>
            <a:r>
              <a:rPr lang="en-GB" b="1" dirty="0"/>
              <a:t>		Pencil</a:t>
            </a:r>
          </a:p>
          <a:p>
            <a:r>
              <a:rPr lang="en-GB" b="1" dirty="0"/>
              <a:t>		Ruler</a:t>
            </a:r>
          </a:p>
          <a:p>
            <a:endParaRPr lang="en-GB" dirty="0"/>
          </a:p>
        </p:txBody>
      </p:sp>
    </p:spTree>
    <p:extLst>
      <p:ext uri="{BB962C8B-B14F-4D97-AF65-F5344CB8AC3E}">
        <p14:creationId xmlns:p14="http://schemas.microsoft.com/office/powerpoint/2010/main" val="1603349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a:t>Park Hall Academy.</a:t>
            </a:r>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987211" cy="646331"/>
          </a:xfrm>
          <a:prstGeom prst="rect">
            <a:avLst/>
          </a:prstGeom>
          <a:noFill/>
        </p:spPr>
        <p:txBody>
          <a:bodyPr wrap="none" rtlCol="0" anchor="t">
            <a:spAutoFit/>
          </a:bodyPr>
          <a:lstStyle/>
          <a:p>
            <a:pPr defTabSz="914400">
              <a:defRPr/>
            </a:pPr>
            <a:r>
              <a:rPr lang="en-GB" sz="3600" b="1" u="sng" dirty="0">
                <a:latin typeface="Calibri"/>
              </a:rPr>
              <a:t>YEAR: 10 </a:t>
            </a:r>
          </a:p>
        </p:txBody>
      </p:sp>
      <p:sp>
        <p:nvSpPr>
          <p:cNvPr id="6" name="TextBox 5"/>
          <p:cNvSpPr txBox="1"/>
          <p:nvPr/>
        </p:nvSpPr>
        <p:spPr>
          <a:xfrm>
            <a:off x="1652099" y="1248446"/>
            <a:ext cx="5151603" cy="646331"/>
          </a:xfrm>
          <a:prstGeom prst="rect">
            <a:avLst/>
          </a:prstGeom>
          <a:noFill/>
        </p:spPr>
        <p:txBody>
          <a:bodyPr wrap="none" rtlCol="0" anchor="t">
            <a:spAutoFit/>
          </a:bodyPr>
          <a:lstStyle/>
          <a:p>
            <a:pPr defTabSz="914400">
              <a:defRPr/>
            </a:pPr>
            <a:r>
              <a:rPr lang="en-GB" sz="3600" dirty="0">
                <a:solidFill>
                  <a:srgbClr val="FF0000"/>
                </a:solidFill>
                <a:latin typeface="Calibri"/>
              </a:rPr>
              <a:t>Subject: English Literature </a:t>
            </a:r>
          </a:p>
        </p:txBody>
      </p:sp>
      <p:sp>
        <p:nvSpPr>
          <p:cNvPr id="4" name="TextBox 3"/>
          <p:cNvSpPr txBox="1"/>
          <p:nvPr/>
        </p:nvSpPr>
        <p:spPr>
          <a:xfrm>
            <a:off x="397042" y="2490537"/>
            <a:ext cx="5847347" cy="1754326"/>
          </a:xfrm>
          <a:prstGeom prst="rect">
            <a:avLst/>
          </a:prstGeom>
          <a:noFill/>
          <a:ln w="19050">
            <a:solidFill>
              <a:schemeClr val="tx1"/>
            </a:solidFill>
          </a:ln>
        </p:spPr>
        <p:txBody>
          <a:bodyPr wrap="square" rtlCol="0" anchor="t">
            <a:spAutoFit/>
          </a:bodyPr>
          <a:lstStyle/>
          <a:p>
            <a:r>
              <a:rPr lang="en-GB" dirty="0"/>
              <a:t>TOPIC: 'An Inspector Calls' by J B Priestley</a:t>
            </a:r>
          </a:p>
          <a:p>
            <a:endParaRPr lang="en-GB" dirty="0"/>
          </a:p>
          <a:p>
            <a:endParaRPr lang="en-GB" dirty="0"/>
          </a:p>
          <a:p>
            <a:endParaRPr lang="en-GB" dirty="0"/>
          </a:p>
          <a:p>
            <a:endParaRPr lang="en-GB" dirty="0"/>
          </a:p>
          <a:p>
            <a:endParaRPr lang="en-GB" dirty="0"/>
          </a:p>
        </p:txBody>
      </p:sp>
      <p:sp>
        <p:nvSpPr>
          <p:cNvPr id="8" name="TextBox 7"/>
          <p:cNvSpPr txBox="1"/>
          <p:nvPr/>
        </p:nvSpPr>
        <p:spPr>
          <a:xfrm>
            <a:off x="397042" y="4447674"/>
            <a:ext cx="5847347" cy="2031325"/>
          </a:xfrm>
          <a:prstGeom prst="rect">
            <a:avLst/>
          </a:prstGeom>
          <a:noFill/>
          <a:ln w="19050">
            <a:solidFill>
              <a:schemeClr val="tx1"/>
            </a:solidFill>
          </a:ln>
        </p:spPr>
        <p:txBody>
          <a:bodyPr wrap="square" rtlCol="0" anchor="t">
            <a:spAutoFit/>
          </a:bodyPr>
          <a:lstStyle/>
          <a:p>
            <a:r>
              <a:rPr lang="en-GB" dirty="0"/>
              <a:t>Equipment Required:</a:t>
            </a:r>
          </a:p>
          <a:p>
            <a:endParaRPr lang="en-GB" dirty="0">
              <a:cs typeface="Calibri"/>
            </a:endParaRPr>
          </a:p>
          <a:p>
            <a:endParaRPr lang="en-GB" dirty="0"/>
          </a:p>
          <a:p>
            <a:endParaRPr lang="en-GB" dirty="0"/>
          </a:p>
          <a:p>
            <a:endParaRPr lang="en-GB" dirty="0"/>
          </a:p>
          <a:p>
            <a:endParaRPr lang="en-GB" dirty="0"/>
          </a:p>
          <a:p>
            <a:endParaRPr lang="en-GB" dirty="0">
              <a:cs typeface="Calibri"/>
            </a:endParaRPr>
          </a:p>
        </p:txBody>
      </p:sp>
      <p:sp>
        <p:nvSpPr>
          <p:cNvPr id="10" name="TextBox 9"/>
          <p:cNvSpPr txBox="1"/>
          <p:nvPr/>
        </p:nvSpPr>
        <p:spPr>
          <a:xfrm>
            <a:off x="397042" y="6404811"/>
            <a:ext cx="5847347" cy="3139321"/>
          </a:xfrm>
          <a:prstGeom prst="rect">
            <a:avLst/>
          </a:prstGeom>
          <a:noFill/>
          <a:ln w="19050">
            <a:solidFill>
              <a:schemeClr val="tx1"/>
            </a:solidFill>
          </a:ln>
        </p:spPr>
        <p:txBody>
          <a:bodyPr wrap="square" rtlCol="0" anchor="t">
            <a:spAutoFit/>
          </a:bodyPr>
          <a:lstStyle/>
          <a:p>
            <a:r>
              <a:rPr lang="en-GB" dirty="0"/>
              <a:t>Useful Information:</a:t>
            </a:r>
          </a:p>
          <a:p>
            <a:r>
              <a:rPr lang="en-GB" dirty="0">
                <a:cs typeface="Calibri" panose="020F0502020204030204"/>
              </a:rPr>
              <a:t>Students have been revising one of the set English Literature texts in their lessons. Their assessment will involve choosing one essay question from two options. One essay will have a character focus, the other will be focused on an important theme in the play. Students should revise the main characters and themes in the play as well as Priestley's methods and the social and historical context for the play.</a:t>
            </a:r>
          </a:p>
          <a:p>
            <a:endParaRPr lang="en-GB" dirty="0"/>
          </a:p>
          <a:p>
            <a:endParaRPr lang="en-GB" dirty="0"/>
          </a:p>
          <a:p>
            <a:endParaRPr lang="en-GB" dirty="0"/>
          </a:p>
        </p:txBody>
      </p:sp>
    </p:spTree>
    <p:extLst>
      <p:ext uri="{BB962C8B-B14F-4D97-AF65-F5344CB8AC3E}">
        <p14:creationId xmlns:p14="http://schemas.microsoft.com/office/powerpoint/2010/main" val="3822986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987211"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10 </a:t>
            </a:r>
            <a:endParaRPr lang="en-GB" sz="3600" b="1" u="sng" dirty="0">
              <a:solidFill>
                <a:prstClr val="black"/>
              </a:solidFill>
              <a:latin typeface="Calibri"/>
            </a:endParaRPr>
          </a:p>
        </p:txBody>
      </p:sp>
      <p:sp>
        <p:nvSpPr>
          <p:cNvPr id="6" name="TextBox 5"/>
          <p:cNvSpPr txBox="1"/>
          <p:nvPr/>
        </p:nvSpPr>
        <p:spPr>
          <a:xfrm>
            <a:off x="1652099" y="1248446"/>
            <a:ext cx="3234155"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History </a:t>
            </a:r>
            <a:endParaRPr lang="en-GB" sz="3600" dirty="0">
              <a:solidFill>
                <a:srgbClr val="FF0000"/>
              </a:solidFill>
              <a:latin typeface="Calibri"/>
            </a:endParaRPr>
          </a:p>
        </p:txBody>
      </p:sp>
      <p:sp>
        <p:nvSpPr>
          <p:cNvPr id="4" name="TextBox 3"/>
          <p:cNvSpPr txBox="1"/>
          <p:nvPr/>
        </p:nvSpPr>
        <p:spPr>
          <a:xfrm>
            <a:off x="116632" y="1921515"/>
            <a:ext cx="6621052" cy="6671057"/>
          </a:xfrm>
          <a:prstGeom prst="rect">
            <a:avLst/>
          </a:prstGeom>
          <a:noFill/>
          <a:ln w="19050">
            <a:solidFill>
              <a:schemeClr val="tx1"/>
            </a:solidFill>
          </a:ln>
        </p:spPr>
        <p:txBody>
          <a:bodyPr wrap="square" rtlCol="0">
            <a:spAutoFit/>
          </a:bodyPr>
          <a:lstStyle/>
          <a:p>
            <a:r>
              <a:rPr lang="en-GB" dirty="0" smtClean="0"/>
              <a:t>TOPIC: The American West</a:t>
            </a:r>
          </a:p>
          <a:p>
            <a:r>
              <a:rPr lang="en-GB" sz="1050" b="1" i="1" dirty="0"/>
              <a:t>1. Can you give three reasons why settlers travelled west?</a:t>
            </a:r>
            <a:endParaRPr lang="en-GB" sz="1050" dirty="0"/>
          </a:p>
          <a:p>
            <a:r>
              <a:rPr lang="en-GB" sz="1050" dirty="0"/>
              <a:t>· The financial crisis of 1837 hit savings and the economy.  Many moved west for a new start.</a:t>
            </a:r>
          </a:p>
          <a:p>
            <a:r>
              <a:rPr lang="en-GB" sz="1050" dirty="0"/>
              <a:t>· Settlers belied in “Manifest Destiny”, that God had given them rights to land in the west.</a:t>
            </a:r>
          </a:p>
          <a:p>
            <a:r>
              <a:rPr lang="en-GB" sz="1050" dirty="0"/>
              <a:t>· Groups such as the Mormons were persecuted for their beliefs. The west offered an escape for them</a:t>
            </a:r>
          </a:p>
          <a:p>
            <a:r>
              <a:rPr lang="en-GB" sz="1050" b="1" i="1" dirty="0"/>
              <a:t>2. Can you explain three consequences of the Gold Rush 1849?</a:t>
            </a:r>
            <a:endParaRPr lang="en-GB" sz="1050" dirty="0"/>
          </a:p>
          <a:p>
            <a:r>
              <a:rPr lang="en-GB" sz="1050" dirty="0"/>
              <a:t>· By 1855 300,000 people had moved to California from around the world. </a:t>
            </a:r>
          </a:p>
          <a:p>
            <a:r>
              <a:rPr lang="en-GB" sz="1050" dirty="0"/>
              <a:t>· There was lawlessness as miners competed and fought over claims. Drinking and gambling increased.</a:t>
            </a:r>
          </a:p>
          <a:p>
            <a:r>
              <a:rPr lang="en-GB" sz="1050" dirty="0"/>
              <a:t>· Tension with Plains Indians as White settlers mined on holy lands. Many Plains Indians were wiped out. </a:t>
            </a:r>
          </a:p>
          <a:p>
            <a:r>
              <a:rPr lang="en-GB" sz="1050" dirty="0"/>
              <a:t> 3. </a:t>
            </a:r>
            <a:r>
              <a:rPr lang="en-GB" sz="1050" b="1" i="1" dirty="0"/>
              <a:t>How did the American government change its policies towards the Plains Indians?</a:t>
            </a:r>
            <a:endParaRPr lang="en-GB" sz="1050" dirty="0"/>
          </a:p>
          <a:p>
            <a:r>
              <a:rPr lang="en-GB" sz="1050" dirty="0"/>
              <a:t>· 1830 Indian Removal Act forced Indians to live west of the Mississippi River.</a:t>
            </a:r>
          </a:p>
          <a:p>
            <a:r>
              <a:rPr lang="en-GB" sz="1050" dirty="0"/>
              <a:t>· 1834 Indian Trade and Intercourse Act created Permanent Indian Frontier. </a:t>
            </a:r>
          </a:p>
          <a:p>
            <a:r>
              <a:rPr lang="en-GB" sz="1050" dirty="0"/>
              <a:t>· 1851 Fort Laramie Treaty forced Indians onto reservations and allowed settling of Indian Land</a:t>
            </a:r>
            <a:endParaRPr lang="en-GB" sz="1050" dirty="0" smtClean="0"/>
          </a:p>
          <a:p>
            <a:r>
              <a:rPr lang="en-GB" sz="1050" b="1" i="1" dirty="0" smtClean="0"/>
              <a:t>4. </a:t>
            </a:r>
            <a:r>
              <a:rPr lang="en-GB" sz="1050" b="1" i="1" dirty="0"/>
              <a:t>What were the consequences of the Homestead Act?</a:t>
            </a:r>
            <a:endParaRPr lang="en-GB" sz="1050" dirty="0"/>
          </a:p>
          <a:p>
            <a:r>
              <a:rPr lang="en-GB" sz="1050" dirty="0"/>
              <a:t>· 6 million acres of land was Homesteaded by the late 1870s</a:t>
            </a:r>
          </a:p>
          <a:p>
            <a:r>
              <a:rPr lang="en-GB" sz="1050" dirty="0"/>
              <a:t>· The promise of free land was a major pull factor for immigration into the USA.</a:t>
            </a:r>
          </a:p>
          <a:p>
            <a:r>
              <a:rPr lang="en-GB" sz="1050" dirty="0"/>
              <a:t>· It encouraged white settlement of the plains, pushing out Plains Indians. </a:t>
            </a:r>
          </a:p>
          <a:p>
            <a:r>
              <a:rPr lang="en-GB" sz="1050" b="1" i="1" dirty="0" smtClean="0"/>
              <a:t>5. </a:t>
            </a:r>
            <a:r>
              <a:rPr lang="en-GB" sz="1050" b="1" i="1" dirty="0"/>
              <a:t>What were the consequences of the construction of the Transcontinental Railroad?</a:t>
            </a:r>
            <a:endParaRPr lang="en-GB" sz="1050" dirty="0"/>
          </a:p>
          <a:p>
            <a:r>
              <a:rPr lang="en-GB" sz="1050" dirty="0"/>
              <a:t>· Soldiers and lawmen could be moved around the country much more easily.</a:t>
            </a:r>
          </a:p>
          <a:p>
            <a:r>
              <a:rPr lang="en-GB" sz="1050" dirty="0"/>
              <a:t>· Settlement of the west was made easier through access to technology and travel.</a:t>
            </a:r>
          </a:p>
          <a:p>
            <a:r>
              <a:rPr lang="en-GB" sz="1050" dirty="0"/>
              <a:t>· The Cattle Industry underwent a boom after the construction of Cow Towns along the railroad. </a:t>
            </a:r>
          </a:p>
          <a:p>
            <a:r>
              <a:rPr lang="en-GB" sz="1050" b="1" i="1" dirty="0" smtClean="0"/>
              <a:t>6. </a:t>
            </a:r>
            <a:r>
              <a:rPr lang="en-GB" sz="1050" b="1" i="1" dirty="0"/>
              <a:t>What were the key events of the Indian Wars of the 1860s?</a:t>
            </a:r>
            <a:endParaRPr lang="en-GB" sz="1050" dirty="0"/>
          </a:p>
          <a:p>
            <a:r>
              <a:rPr lang="en-GB" sz="1050" dirty="0"/>
              <a:t>· 1862 Little Crow’s War. Sioux Indians rebel on reservation after food withheld. End up on smaller reservation. </a:t>
            </a:r>
          </a:p>
          <a:p>
            <a:r>
              <a:rPr lang="en-GB" sz="1050" dirty="0"/>
              <a:t>· 1864 Sand Creek Massacre. Black Kettle’s Sioux massacred. US army blamed, public sympathy for Indians increases.</a:t>
            </a:r>
          </a:p>
          <a:p>
            <a:r>
              <a:rPr lang="en-GB" sz="1050" dirty="0"/>
              <a:t>· 1866-68 Red Cloud’s War. Indians attack settlers and forts on Bozeman Trail. Leads to 1868 2nd Fort Laramie Treaty</a:t>
            </a:r>
            <a:r>
              <a:rPr lang="en-GB" sz="1050" dirty="0" smtClean="0"/>
              <a:t>.</a:t>
            </a:r>
          </a:p>
          <a:p>
            <a:r>
              <a:rPr lang="en-GB" sz="1050" b="1" i="1" dirty="0" smtClean="0"/>
              <a:t>7. </a:t>
            </a:r>
            <a:r>
              <a:rPr lang="en-GB" sz="1050" b="1" i="1" dirty="0"/>
              <a:t>Give three examples of conflict and tension on the Plains.</a:t>
            </a:r>
            <a:endParaRPr lang="en-GB" sz="1050" dirty="0"/>
          </a:p>
          <a:p>
            <a:r>
              <a:rPr lang="en-GB" sz="1050" dirty="0"/>
              <a:t>· Billy the Kid became involved in range wars with Cattle ranchers. His gang caused chaos across New Mexico</a:t>
            </a:r>
          </a:p>
          <a:p>
            <a:r>
              <a:rPr lang="en-GB" sz="1050" dirty="0"/>
              <a:t>· Wyatt Earp responsible for Gunfight at OK Corral. Earp family shot dead </a:t>
            </a:r>
            <a:r>
              <a:rPr lang="en-GB" sz="1050" dirty="0" err="1"/>
              <a:t>Clantons</a:t>
            </a:r>
            <a:r>
              <a:rPr lang="en-GB" sz="1050" dirty="0"/>
              <a:t>. </a:t>
            </a:r>
            <a:r>
              <a:rPr lang="en-GB" sz="1050" dirty="0" err="1"/>
              <a:t>Earps</a:t>
            </a:r>
            <a:r>
              <a:rPr lang="en-GB" sz="1050" dirty="0"/>
              <a:t> lawmen who were criminal too.</a:t>
            </a:r>
          </a:p>
          <a:p>
            <a:r>
              <a:rPr lang="en-GB" sz="1050" dirty="0"/>
              <a:t>· Johnson County War. Conflict between Homesteaders and Cattle Ranchers over rights to land. </a:t>
            </a:r>
          </a:p>
          <a:p>
            <a:r>
              <a:rPr lang="en-GB" sz="1050" b="1" i="1" dirty="0" smtClean="0"/>
              <a:t>8. </a:t>
            </a:r>
            <a:r>
              <a:rPr lang="en-GB" sz="1050" b="1" i="1" dirty="0"/>
              <a:t>Explain how the Indian way of life ended</a:t>
            </a:r>
            <a:endParaRPr lang="en-GB" sz="1050" dirty="0"/>
          </a:p>
          <a:p>
            <a:r>
              <a:rPr lang="en-GB" sz="1050" dirty="0"/>
              <a:t>· 1876 Battle of Little Big Horn made US army realise Indians had to be eliminated. Buffalo were slaughtered.</a:t>
            </a:r>
          </a:p>
          <a:p>
            <a:r>
              <a:rPr lang="en-GB" sz="1050" dirty="0"/>
              <a:t>· 1887 Dawes Act allotted 160 acres of reservation land to Indians, encouraged Indians to farm, removed chiefs.</a:t>
            </a:r>
          </a:p>
          <a:p>
            <a:r>
              <a:rPr lang="en-GB" sz="1050" dirty="0"/>
              <a:t>· 1890 Wounded Knee massacre, Indians performing Ghost Dance massacred by US army. Last Indian resistance ended.</a:t>
            </a:r>
          </a:p>
          <a:p>
            <a:r>
              <a:rPr lang="en-GB" sz="1050" b="1" i="1" dirty="0" smtClean="0"/>
              <a:t>9. </a:t>
            </a:r>
            <a:r>
              <a:rPr lang="en-GB" sz="1050" b="1" i="1" dirty="0"/>
              <a:t>How did the reservations change the life of Indians?</a:t>
            </a:r>
            <a:endParaRPr lang="en-GB" sz="1050" dirty="0"/>
          </a:p>
          <a:p>
            <a:r>
              <a:rPr lang="en-GB" sz="1050" dirty="0"/>
              <a:t>· Indian Children were taught white American values. They had to speak English and wear White clothing. </a:t>
            </a:r>
          </a:p>
          <a:p>
            <a:r>
              <a:rPr lang="en-GB" sz="1050" dirty="0"/>
              <a:t>· Indian beliefs were banned. They were forced to convert to Christianity. </a:t>
            </a:r>
          </a:p>
          <a:p>
            <a:r>
              <a:rPr lang="en-GB" sz="1050" dirty="0"/>
              <a:t>· Indians were not allowed to hunt and were </a:t>
            </a:r>
            <a:r>
              <a:rPr lang="en-GB" sz="1050" dirty="0" smtClean="0"/>
              <a:t>deskilled</a:t>
            </a:r>
            <a:r>
              <a:rPr lang="en-GB" sz="1050" dirty="0"/>
              <a:t>.</a:t>
            </a:r>
            <a:endParaRPr lang="en-GB" sz="1050" b="1" u="sng" dirty="0"/>
          </a:p>
        </p:txBody>
      </p:sp>
      <p:sp>
        <p:nvSpPr>
          <p:cNvPr id="10" name="TextBox 9"/>
          <p:cNvSpPr txBox="1"/>
          <p:nvPr/>
        </p:nvSpPr>
        <p:spPr>
          <a:xfrm>
            <a:off x="114790" y="8592572"/>
            <a:ext cx="6621052" cy="1015663"/>
          </a:xfrm>
          <a:prstGeom prst="rect">
            <a:avLst/>
          </a:prstGeom>
          <a:noFill/>
          <a:ln w="19050">
            <a:solidFill>
              <a:schemeClr val="tx1"/>
            </a:solidFill>
          </a:ln>
        </p:spPr>
        <p:txBody>
          <a:bodyPr wrap="square" rtlCol="0">
            <a:spAutoFit/>
          </a:bodyPr>
          <a:lstStyle/>
          <a:p>
            <a:r>
              <a:rPr lang="en-GB" sz="1200" b="1" dirty="0"/>
              <a:t>Useful Websites/sources of information:</a:t>
            </a:r>
          </a:p>
          <a:p>
            <a:r>
              <a:rPr lang="en-GB" sz="1200" dirty="0"/>
              <a:t>BBC </a:t>
            </a:r>
            <a:r>
              <a:rPr lang="en-GB" sz="1200" dirty="0" err="1"/>
              <a:t>Bitesize</a:t>
            </a:r>
            <a:r>
              <a:rPr lang="en-GB" sz="1200" dirty="0"/>
              <a:t>: Key Stage 3 History.</a:t>
            </a:r>
          </a:p>
          <a:p>
            <a:r>
              <a:rPr lang="en-GB" sz="1200" dirty="0"/>
              <a:t>www.schoolhistory.co.uk</a:t>
            </a:r>
          </a:p>
          <a:p>
            <a:r>
              <a:rPr lang="en-GB" sz="1200" dirty="0"/>
              <a:t>Spartacus-educational.com</a:t>
            </a:r>
          </a:p>
          <a:p>
            <a:r>
              <a:rPr lang="en-GB" sz="1200" dirty="0" smtClean="0"/>
              <a:t>www.historyonthenet.com</a:t>
            </a:r>
            <a:endParaRPr lang="en-GB" sz="1200" dirty="0"/>
          </a:p>
        </p:txBody>
      </p:sp>
    </p:spTree>
    <p:extLst>
      <p:ext uri="{BB962C8B-B14F-4D97-AF65-F5344CB8AC3E}">
        <p14:creationId xmlns:p14="http://schemas.microsoft.com/office/powerpoint/2010/main" val="1216252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a:t>Park Hall Academy.</a:t>
            </a:r>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987211" cy="646331"/>
          </a:xfrm>
          <a:prstGeom prst="rect">
            <a:avLst/>
          </a:prstGeom>
          <a:noFill/>
        </p:spPr>
        <p:txBody>
          <a:bodyPr wrap="none" rtlCol="0" anchor="t">
            <a:spAutoFit/>
          </a:bodyPr>
          <a:lstStyle/>
          <a:p>
            <a:pPr defTabSz="914400">
              <a:defRPr/>
            </a:pPr>
            <a:r>
              <a:rPr lang="en-GB" sz="3600" b="1" u="sng" dirty="0">
                <a:latin typeface="Calibri"/>
              </a:rPr>
              <a:t>YEAR: 10 </a:t>
            </a:r>
          </a:p>
        </p:txBody>
      </p:sp>
      <p:sp>
        <p:nvSpPr>
          <p:cNvPr id="6" name="TextBox 5"/>
          <p:cNvSpPr txBox="1"/>
          <p:nvPr/>
        </p:nvSpPr>
        <p:spPr>
          <a:xfrm>
            <a:off x="1652099" y="1248446"/>
            <a:ext cx="2985626" cy="646331"/>
          </a:xfrm>
          <a:prstGeom prst="rect">
            <a:avLst/>
          </a:prstGeom>
          <a:noFill/>
        </p:spPr>
        <p:txBody>
          <a:bodyPr wrap="none" rtlCol="0" anchor="t">
            <a:spAutoFit/>
          </a:bodyPr>
          <a:lstStyle/>
          <a:p>
            <a:pPr defTabSz="914400">
              <a:defRPr/>
            </a:pPr>
            <a:r>
              <a:rPr lang="en-GB" sz="3600" dirty="0">
                <a:solidFill>
                  <a:srgbClr val="FF0000"/>
                </a:solidFill>
                <a:latin typeface="Calibri"/>
              </a:rPr>
              <a:t>Subject: </a:t>
            </a:r>
            <a:r>
              <a:rPr lang="en-GB" sz="3600" dirty="0" smtClean="0">
                <a:solidFill>
                  <a:srgbClr val="FF0000"/>
                </a:solidFill>
                <a:latin typeface="Calibri"/>
              </a:rPr>
              <a:t>Maths</a:t>
            </a:r>
            <a:endParaRPr lang="en-GB" sz="3600" dirty="0">
              <a:solidFill>
                <a:srgbClr val="FF0000"/>
              </a:solidFill>
              <a:latin typeface="Calibri"/>
            </a:endParaRPr>
          </a:p>
        </p:txBody>
      </p:sp>
      <p:sp>
        <p:nvSpPr>
          <p:cNvPr id="4" name="TextBox 3"/>
          <p:cNvSpPr txBox="1"/>
          <p:nvPr/>
        </p:nvSpPr>
        <p:spPr>
          <a:xfrm>
            <a:off x="397042" y="2490537"/>
            <a:ext cx="5847347" cy="1754326"/>
          </a:xfrm>
          <a:prstGeom prst="rect">
            <a:avLst/>
          </a:prstGeom>
          <a:noFill/>
          <a:ln w="19050">
            <a:solidFill>
              <a:schemeClr val="tx1"/>
            </a:solidFill>
          </a:ln>
        </p:spPr>
        <p:txBody>
          <a:bodyPr wrap="square" rtlCol="0" anchor="t">
            <a:spAutoFit/>
          </a:bodyPr>
          <a:lstStyle/>
          <a:p>
            <a:r>
              <a:rPr lang="en-GB" dirty="0"/>
              <a:t>TOPIC</a:t>
            </a:r>
            <a:r>
              <a:rPr lang="en-GB" dirty="0" smtClean="0"/>
              <a:t>:</a:t>
            </a:r>
          </a:p>
          <a:p>
            <a:endParaRPr lang="en-GB" dirty="0"/>
          </a:p>
          <a:p>
            <a:endParaRPr lang="en-GB" dirty="0"/>
          </a:p>
          <a:p>
            <a:endParaRPr lang="en-GB" dirty="0"/>
          </a:p>
          <a:p>
            <a:endParaRPr lang="en-GB" dirty="0"/>
          </a:p>
          <a:p>
            <a:endParaRPr lang="en-GB" dirty="0"/>
          </a:p>
        </p:txBody>
      </p:sp>
      <p:sp>
        <p:nvSpPr>
          <p:cNvPr id="8" name="TextBox 7"/>
          <p:cNvSpPr txBox="1"/>
          <p:nvPr/>
        </p:nvSpPr>
        <p:spPr>
          <a:xfrm>
            <a:off x="397041" y="7383379"/>
            <a:ext cx="5847347" cy="2031325"/>
          </a:xfrm>
          <a:prstGeom prst="rect">
            <a:avLst/>
          </a:prstGeom>
          <a:noFill/>
          <a:ln w="19050">
            <a:solidFill>
              <a:schemeClr val="tx1"/>
            </a:solidFill>
          </a:ln>
        </p:spPr>
        <p:txBody>
          <a:bodyPr wrap="square" rtlCol="0" anchor="t">
            <a:spAutoFit/>
          </a:bodyPr>
          <a:lstStyle/>
          <a:p>
            <a:r>
              <a:rPr lang="en-GB" dirty="0"/>
              <a:t>Equipment Required:</a:t>
            </a:r>
          </a:p>
          <a:p>
            <a:endParaRPr lang="en-GB" dirty="0">
              <a:cs typeface="Calibri"/>
            </a:endParaRPr>
          </a:p>
          <a:p>
            <a:r>
              <a:rPr lang="en-GB" dirty="0" smtClean="0"/>
              <a:t>Pen/Calculator</a:t>
            </a:r>
            <a:endParaRPr lang="en-GB" dirty="0"/>
          </a:p>
          <a:p>
            <a:endParaRPr lang="en-GB" dirty="0"/>
          </a:p>
          <a:p>
            <a:endParaRPr lang="en-GB" dirty="0"/>
          </a:p>
          <a:p>
            <a:endParaRPr lang="en-GB" dirty="0"/>
          </a:p>
          <a:p>
            <a:endParaRPr lang="en-GB" dirty="0">
              <a:cs typeface="Calibri"/>
            </a:endParaRPr>
          </a:p>
        </p:txBody>
      </p:sp>
      <p:graphicFrame>
        <p:nvGraphicFramePr>
          <p:cNvPr id="7" name="Table 6"/>
          <p:cNvGraphicFramePr>
            <a:graphicFrameLocks noGrp="1"/>
          </p:cNvGraphicFramePr>
          <p:nvPr>
            <p:extLst>
              <p:ext uri="{D42A27DB-BD31-4B8C-83A1-F6EECF244321}">
                <p14:modId xmlns:p14="http://schemas.microsoft.com/office/powerpoint/2010/main" val="1430859404"/>
              </p:ext>
            </p:extLst>
          </p:nvPr>
        </p:nvGraphicFramePr>
        <p:xfrm>
          <a:off x="458134" y="2789241"/>
          <a:ext cx="5725160" cy="4594131"/>
        </p:xfrm>
        <a:graphic>
          <a:graphicData uri="http://schemas.openxmlformats.org/drawingml/2006/table">
            <a:tbl>
              <a:tblPr firstRow="1" firstCol="1" bandRow="1">
                <a:tableStyleId>{5C22544A-7EE6-4342-B048-85BDC9FD1C3A}</a:tableStyleId>
              </a:tblPr>
              <a:tblGrid>
                <a:gridCol w="2590800">
                  <a:extLst>
                    <a:ext uri="{9D8B030D-6E8A-4147-A177-3AD203B41FA5}">
                      <a16:colId xmlns:a16="http://schemas.microsoft.com/office/drawing/2014/main" val="62038276"/>
                    </a:ext>
                  </a:extLst>
                </a:gridCol>
                <a:gridCol w="3134360">
                  <a:extLst>
                    <a:ext uri="{9D8B030D-6E8A-4147-A177-3AD203B41FA5}">
                      <a16:colId xmlns:a16="http://schemas.microsoft.com/office/drawing/2014/main" val="3381230903"/>
                    </a:ext>
                  </a:extLst>
                </a:gridCol>
              </a:tblGrid>
              <a:tr h="229176">
                <a:tc>
                  <a:txBody>
                    <a:bodyPr/>
                    <a:lstStyle/>
                    <a:p>
                      <a:pPr>
                        <a:lnSpc>
                          <a:spcPct val="107000"/>
                        </a:lnSpc>
                        <a:spcAft>
                          <a:spcPts val="0"/>
                        </a:spcAft>
                      </a:pPr>
                      <a:r>
                        <a:rPr lang="en-GB" sz="1100">
                          <a:effectLst/>
                        </a:rPr>
                        <a:t>Year 10 Foundation Topics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Year 10 Higher Topics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3942494"/>
                  </a:ext>
                </a:extLst>
              </a:tr>
              <a:tr h="229176">
                <a:tc>
                  <a:txBody>
                    <a:bodyPr/>
                    <a:lstStyle/>
                    <a:p>
                      <a:pPr>
                        <a:lnSpc>
                          <a:spcPct val="107000"/>
                        </a:lnSpc>
                        <a:spcAft>
                          <a:spcPts val="0"/>
                        </a:spcAft>
                      </a:pPr>
                      <a:r>
                        <a:rPr lang="en-GB" sz="1100">
                          <a:effectLst/>
                        </a:rPr>
                        <a:t>Rounding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Ratio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0155725"/>
                  </a:ext>
                </a:extLst>
              </a:tr>
              <a:tr h="229176">
                <a:tc>
                  <a:txBody>
                    <a:bodyPr/>
                    <a:lstStyle/>
                    <a:p>
                      <a:pPr>
                        <a:lnSpc>
                          <a:spcPct val="107000"/>
                        </a:lnSpc>
                        <a:spcAft>
                          <a:spcPts val="0"/>
                        </a:spcAft>
                      </a:pPr>
                      <a:r>
                        <a:rPr lang="en-GB" sz="1100">
                          <a:effectLst/>
                        </a:rPr>
                        <a:t>Ordering Decimals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Solving equations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9013314"/>
                  </a:ext>
                </a:extLst>
              </a:tr>
              <a:tr h="229176">
                <a:tc>
                  <a:txBody>
                    <a:bodyPr/>
                    <a:lstStyle/>
                    <a:p>
                      <a:pPr>
                        <a:lnSpc>
                          <a:spcPct val="107000"/>
                        </a:lnSpc>
                        <a:spcAft>
                          <a:spcPts val="0"/>
                        </a:spcAft>
                      </a:pPr>
                      <a:r>
                        <a:rPr lang="en-GB" sz="1100">
                          <a:effectLst/>
                        </a:rPr>
                        <a:t>Fractions to Decimals Conversion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Standard form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7548292"/>
                  </a:ext>
                </a:extLst>
              </a:tr>
              <a:tr h="229176">
                <a:tc>
                  <a:txBody>
                    <a:bodyPr/>
                    <a:lstStyle/>
                    <a:p>
                      <a:pPr>
                        <a:lnSpc>
                          <a:spcPct val="107000"/>
                        </a:lnSpc>
                        <a:spcAft>
                          <a:spcPts val="0"/>
                        </a:spcAft>
                      </a:pPr>
                      <a:r>
                        <a:rPr lang="en-GB" sz="1100">
                          <a:effectLst/>
                        </a:rPr>
                        <a:t>Simplify Ratio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Expanding brackets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4045059"/>
                  </a:ext>
                </a:extLst>
              </a:tr>
              <a:tr h="229176">
                <a:tc>
                  <a:txBody>
                    <a:bodyPr/>
                    <a:lstStyle/>
                    <a:p>
                      <a:pPr>
                        <a:lnSpc>
                          <a:spcPct val="107000"/>
                        </a:lnSpc>
                        <a:spcAft>
                          <a:spcPts val="0"/>
                        </a:spcAft>
                      </a:pPr>
                      <a:r>
                        <a:rPr lang="en-GB" sz="1100">
                          <a:effectLst/>
                        </a:rPr>
                        <a:t>Algebraic Simplifying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Dividing decimals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889671"/>
                  </a:ext>
                </a:extLst>
              </a:tr>
              <a:tr h="229176">
                <a:tc>
                  <a:txBody>
                    <a:bodyPr/>
                    <a:lstStyle/>
                    <a:p>
                      <a:pPr>
                        <a:lnSpc>
                          <a:spcPct val="107000"/>
                        </a:lnSpc>
                        <a:spcAft>
                          <a:spcPts val="0"/>
                        </a:spcAft>
                      </a:pPr>
                      <a:r>
                        <a:rPr lang="en-GB" sz="1100">
                          <a:effectLst/>
                        </a:rPr>
                        <a:t>Laws of Indices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Estimating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0290412"/>
                  </a:ext>
                </a:extLst>
              </a:tr>
              <a:tr h="229176">
                <a:tc>
                  <a:txBody>
                    <a:bodyPr/>
                    <a:lstStyle/>
                    <a:p>
                      <a:pPr>
                        <a:lnSpc>
                          <a:spcPct val="107000"/>
                        </a:lnSpc>
                        <a:spcAft>
                          <a:spcPts val="0"/>
                        </a:spcAft>
                      </a:pPr>
                      <a:r>
                        <a:rPr lang="en-GB" sz="1100">
                          <a:effectLst/>
                        </a:rPr>
                        <a:t>Solving Equations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Percentage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0008747"/>
                  </a:ext>
                </a:extLst>
              </a:tr>
              <a:tr h="229176">
                <a:tc>
                  <a:txBody>
                    <a:bodyPr/>
                    <a:lstStyle/>
                    <a:p>
                      <a:pPr>
                        <a:lnSpc>
                          <a:spcPct val="107000"/>
                        </a:lnSpc>
                        <a:spcAft>
                          <a:spcPts val="0"/>
                        </a:spcAft>
                      </a:pPr>
                      <a:r>
                        <a:rPr lang="en-GB" sz="1100">
                          <a:effectLst/>
                        </a:rPr>
                        <a:t>Drawing Linear Graphs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Rounding/error interval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150108"/>
                  </a:ext>
                </a:extLst>
              </a:tr>
              <a:tr h="229176">
                <a:tc>
                  <a:txBody>
                    <a:bodyPr/>
                    <a:lstStyle/>
                    <a:p>
                      <a:pPr>
                        <a:lnSpc>
                          <a:spcPct val="107000"/>
                        </a:lnSpc>
                        <a:spcAft>
                          <a:spcPts val="0"/>
                        </a:spcAft>
                      </a:pPr>
                      <a:r>
                        <a:rPr lang="en-GB" sz="1100">
                          <a:effectLst/>
                        </a:rPr>
                        <a:t>Factorising Expressions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Product of prime factors/ HCF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5409699"/>
                  </a:ext>
                </a:extLst>
              </a:tr>
              <a:tr h="229176">
                <a:tc>
                  <a:txBody>
                    <a:bodyPr/>
                    <a:lstStyle/>
                    <a:p>
                      <a:pPr>
                        <a:lnSpc>
                          <a:spcPct val="107000"/>
                        </a:lnSpc>
                        <a:spcAft>
                          <a:spcPts val="0"/>
                        </a:spcAft>
                      </a:pPr>
                      <a:r>
                        <a:rPr lang="en-GB" sz="1100">
                          <a:effectLst/>
                        </a:rPr>
                        <a:t>Plans and Elevations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Loci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403916"/>
                  </a:ext>
                </a:extLst>
              </a:tr>
              <a:tr h="229176">
                <a:tc>
                  <a:txBody>
                    <a:bodyPr/>
                    <a:lstStyle/>
                    <a:p>
                      <a:pPr>
                        <a:lnSpc>
                          <a:spcPct val="107000"/>
                        </a:lnSpc>
                        <a:spcAft>
                          <a:spcPts val="0"/>
                        </a:spcAft>
                      </a:pPr>
                      <a:r>
                        <a:rPr lang="en-GB" sz="1100">
                          <a:effectLst/>
                        </a:rPr>
                        <a:t>Inequalities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Distance time graph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4010508"/>
                  </a:ext>
                </a:extLst>
              </a:tr>
              <a:tr h="229176">
                <a:tc>
                  <a:txBody>
                    <a:bodyPr/>
                    <a:lstStyle/>
                    <a:p>
                      <a:pPr>
                        <a:lnSpc>
                          <a:spcPct val="107000"/>
                        </a:lnSpc>
                        <a:spcAft>
                          <a:spcPts val="0"/>
                        </a:spcAft>
                      </a:pPr>
                      <a:r>
                        <a:rPr lang="en-GB" sz="1100">
                          <a:effectLst/>
                        </a:rPr>
                        <a:t>Solving Inequalities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substitution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2228622"/>
                  </a:ext>
                </a:extLst>
              </a:tr>
              <a:tr h="229176">
                <a:tc>
                  <a:txBody>
                    <a:bodyPr/>
                    <a:lstStyle/>
                    <a:p>
                      <a:pPr>
                        <a:lnSpc>
                          <a:spcPct val="107000"/>
                        </a:lnSpc>
                        <a:spcAft>
                          <a:spcPts val="0"/>
                        </a:spcAft>
                      </a:pPr>
                      <a:r>
                        <a:rPr lang="en-GB" sz="1100">
                          <a:effectLst/>
                        </a:rPr>
                        <a:t>Expand double brackets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Plan and elevation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481650"/>
                  </a:ext>
                </a:extLst>
              </a:tr>
              <a:tr h="229176">
                <a:tc>
                  <a:txBody>
                    <a:bodyPr/>
                    <a:lstStyle/>
                    <a:p>
                      <a:pPr>
                        <a:lnSpc>
                          <a:spcPct val="107000"/>
                        </a:lnSpc>
                        <a:spcAft>
                          <a:spcPts val="0"/>
                        </a:spcAft>
                      </a:pPr>
                      <a:r>
                        <a:rPr lang="en-GB" sz="1100">
                          <a:effectLst/>
                        </a:rPr>
                        <a:t>HCF &amp;LCM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Area of a sector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8891482"/>
                  </a:ext>
                </a:extLst>
              </a:tr>
              <a:tr h="229176">
                <a:tc>
                  <a:txBody>
                    <a:bodyPr/>
                    <a:lstStyle/>
                    <a:p>
                      <a:pPr>
                        <a:lnSpc>
                          <a:spcPct val="107000"/>
                        </a:lnSpc>
                        <a:spcAft>
                          <a:spcPts val="0"/>
                        </a:spcAft>
                      </a:pPr>
                      <a:r>
                        <a:rPr lang="en-GB" sz="1100">
                          <a:effectLst/>
                        </a:rPr>
                        <a:t>Maps and Scales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Problem solving questions on volume of a cuboid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7257634"/>
                  </a:ext>
                </a:extLst>
              </a:tr>
              <a:tr h="468963">
                <a:tc>
                  <a:txBody>
                    <a:bodyPr/>
                    <a:lstStyle/>
                    <a:p>
                      <a:pPr>
                        <a:lnSpc>
                          <a:spcPct val="107000"/>
                        </a:lnSpc>
                        <a:spcAft>
                          <a:spcPts val="0"/>
                        </a:spcAft>
                      </a:pPr>
                      <a:r>
                        <a:rPr lang="en-GB" sz="1100">
                          <a:effectLst/>
                        </a:rPr>
                        <a:t>Bearings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Solving inequality and representing solution on a number line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2736867"/>
                  </a:ext>
                </a:extLst>
              </a:tr>
              <a:tr h="229176">
                <a:tc>
                  <a:txBody>
                    <a:bodyPr/>
                    <a:lstStyle/>
                    <a:p>
                      <a:pPr>
                        <a:lnSpc>
                          <a:spcPct val="107000"/>
                        </a:lnSpc>
                        <a:spcAft>
                          <a:spcPts val="0"/>
                        </a:spcAft>
                      </a:pPr>
                      <a:r>
                        <a:rPr lang="en-GB" sz="1100">
                          <a:effectLst/>
                        </a:rPr>
                        <a:t>Draw a quadratic graph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8185538"/>
                  </a:ext>
                </a:extLst>
              </a:tr>
              <a:tr h="229176">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064207"/>
                  </a:ext>
                </a:extLst>
              </a:tr>
            </a:tbl>
          </a:graphicData>
        </a:graphic>
      </p:graphicFrame>
    </p:spTree>
    <p:extLst>
      <p:ext uri="{BB962C8B-B14F-4D97-AF65-F5344CB8AC3E}">
        <p14:creationId xmlns:p14="http://schemas.microsoft.com/office/powerpoint/2010/main" val="1539958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883016"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a:t>
            </a:r>
            <a:r>
              <a:rPr lang="en-GB" sz="3600" b="1" u="sng" smtClean="0">
                <a:solidFill>
                  <a:prstClr val="black"/>
                </a:solidFill>
                <a:latin typeface="Calibri"/>
              </a:rPr>
              <a:t>: </a:t>
            </a:r>
            <a:r>
              <a:rPr lang="en-GB" sz="3600" b="1" u="sng" smtClean="0">
                <a:solidFill>
                  <a:prstClr val="black"/>
                </a:solidFill>
                <a:latin typeface="Calibri"/>
              </a:rPr>
              <a:t>10</a:t>
            </a:r>
            <a:endParaRPr lang="en-GB" sz="3600" b="1" u="sng" dirty="0">
              <a:solidFill>
                <a:prstClr val="black"/>
              </a:solidFill>
              <a:latin typeface="Calibri"/>
            </a:endParaRPr>
          </a:p>
        </p:txBody>
      </p:sp>
      <p:sp>
        <p:nvSpPr>
          <p:cNvPr id="6" name="TextBox 5"/>
          <p:cNvSpPr txBox="1"/>
          <p:nvPr/>
        </p:nvSpPr>
        <p:spPr>
          <a:xfrm>
            <a:off x="1652099" y="1248446"/>
            <a:ext cx="4924553" cy="646331"/>
          </a:xfrm>
          <a:prstGeom prst="rect">
            <a:avLst/>
          </a:prstGeom>
          <a:noFill/>
        </p:spPr>
        <p:txBody>
          <a:bodyPr wrap="none" rtlCol="0">
            <a:spAutoFit/>
          </a:bodyPr>
          <a:lstStyle/>
          <a:p>
            <a:pPr defTabSz="914400">
              <a:defRPr/>
            </a:pPr>
            <a:r>
              <a:rPr lang="en-GB" sz="3600" dirty="0">
                <a:solidFill>
                  <a:srgbClr val="FF0000"/>
                </a:solidFill>
                <a:latin typeface="Calibri"/>
              </a:rPr>
              <a:t>Subject: </a:t>
            </a:r>
            <a:r>
              <a:rPr lang="en-GB" sz="3600" dirty="0" smtClean="0">
                <a:solidFill>
                  <a:srgbClr val="FF0000"/>
                </a:solidFill>
                <a:latin typeface="Calibri"/>
              </a:rPr>
              <a:t>Statistics Year 10</a:t>
            </a:r>
            <a:endParaRPr lang="en-GB" sz="3600" dirty="0">
              <a:solidFill>
                <a:srgbClr val="FF0000"/>
              </a:solidFill>
              <a:latin typeface="Calibri"/>
            </a:endParaRPr>
          </a:p>
        </p:txBody>
      </p:sp>
      <p:sp>
        <p:nvSpPr>
          <p:cNvPr id="4" name="TextBox 3"/>
          <p:cNvSpPr txBox="1"/>
          <p:nvPr/>
        </p:nvSpPr>
        <p:spPr>
          <a:xfrm>
            <a:off x="385010" y="2490537"/>
            <a:ext cx="5847347" cy="3170099"/>
          </a:xfrm>
          <a:prstGeom prst="rect">
            <a:avLst/>
          </a:prstGeom>
          <a:noFill/>
          <a:ln w="19050">
            <a:solidFill>
              <a:schemeClr val="tx1"/>
            </a:solidFill>
          </a:ln>
        </p:spPr>
        <p:txBody>
          <a:bodyPr wrap="square" rtlCol="0">
            <a:spAutoFit/>
          </a:bodyPr>
          <a:lstStyle/>
          <a:p>
            <a:r>
              <a:rPr lang="en-GB" dirty="0" smtClean="0"/>
              <a:t>TOPIC:</a:t>
            </a:r>
          </a:p>
          <a:p>
            <a:r>
              <a:rPr lang="en-GB" sz="1400" dirty="0" smtClean="0"/>
              <a:t>Trend lines on graphs </a:t>
            </a:r>
            <a:endParaRPr lang="en-GB" sz="1400" dirty="0"/>
          </a:p>
          <a:p>
            <a:r>
              <a:rPr lang="en-GB" sz="1400" dirty="0" smtClean="0"/>
              <a:t>Composite bar charts </a:t>
            </a:r>
          </a:p>
          <a:p>
            <a:r>
              <a:rPr lang="en-GB" sz="1400" dirty="0" smtClean="0"/>
              <a:t>Types of sampling and advantages </a:t>
            </a:r>
          </a:p>
          <a:p>
            <a:r>
              <a:rPr lang="en-GB" sz="1400" dirty="0" smtClean="0"/>
              <a:t>Writing hypotheses</a:t>
            </a:r>
          </a:p>
          <a:p>
            <a:r>
              <a:rPr lang="en-GB" sz="1400" dirty="0" smtClean="0"/>
              <a:t>Estimating from frequency tables </a:t>
            </a:r>
            <a:endParaRPr lang="en-GB" sz="1400" dirty="0"/>
          </a:p>
          <a:p>
            <a:r>
              <a:rPr lang="en-GB" sz="1400" dirty="0" smtClean="0"/>
              <a:t>Standard deviation calculation (formula given) </a:t>
            </a:r>
          </a:p>
          <a:p>
            <a:r>
              <a:rPr lang="en-GB" sz="1400" dirty="0" smtClean="0"/>
              <a:t>Primary data, sample sizes and methods</a:t>
            </a:r>
          </a:p>
          <a:p>
            <a:r>
              <a:rPr lang="en-GB" sz="1400" dirty="0" smtClean="0"/>
              <a:t>Venn diagrams </a:t>
            </a:r>
          </a:p>
          <a:p>
            <a:r>
              <a:rPr lang="en-GB" sz="1400" dirty="0" smtClean="0"/>
              <a:t>Capture recapture </a:t>
            </a:r>
          </a:p>
          <a:p>
            <a:r>
              <a:rPr lang="en-GB" sz="1400" dirty="0" smtClean="0"/>
              <a:t> Control charts </a:t>
            </a:r>
          </a:p>
          <a:p>
            <a:r>
              <a:rPr lang="en-GB" sz="1400" dirty="0" smtClean="0"/>
              <a:t>Binomial</a:t>
            </a:r>
          </a:p>
          <a:p>
            <a:r>
              <a:rPr lang="en-GB" sz="1400" dirty="0" smtClean="0"/>
              <a:t>Histograms </a:t>
            </a:r>
          </a:p>
          <a:p>
            <a:r>
              <a:rPr lang="en-GB" sz="1400" dirty="0" smtClean="0"/>
              <a:t>Standardised scores (you need to know the formula!) </a:t>
            </a:r>
          </a:p>
        </p:txBody>
      </p:sp>
      <p:sp>
        <p:nvSpPr>
          <p:cNvPr id="8" name="TextBox 7"/>
          <p:cNvSpPr txBox="1"/>
          <p:nvPr/>
        </p:nvSpPr>
        <p:spPr>
          <a:xfrm>
            <a:off x="385009" y="6005067"/>
            <a:ext cx="5847347" cy="1200329"/>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Calculator, Pencil, ruler </a:t>
            </a:r>
          </a:p>
          <a:p>
            <a:endParaRPr lang="en-GB" dirty="0"/>
          </a:p>
        </p:txBody>
      </p:sp>
      <p:sp>
        <p:nvSpPr>
          <p:cNvPr id="10" name="TextBox 9"/>
          <p:cNvSpPr txBox="1"/>
          <p:nvPr/>
        </p:nvSpPr>
        <p:spPr>
          <a:xfrm>
            <a:off x="397042" y="7327713"/>
            <a:ext cx="5847347" cy="1754326"/>
          </a:xfrm>
          <a:prstGeom prst="rect">
            <a:avLst/>
          </a:prstGeom>
          <a:noFill/>
          <a:ln w="19050">
            <a:solidFill>
              <a:schemeClr val="tx1"/>
            </a:solidFill>
          </a:ln>
        </p:spPr>
        <p:txBody>
          <a:bodyPr wrap="square" rtlCol="0">
            <a:spAutoFit/>
          </a:bodyPr>
          <a:lstStyle/>
          <a:p>
            <a:r>
              <a:rPr lang="en-GB" dirty="0" smtClean="0"/>
              <a:t>Useful Information:</a:t>
            </a:r>
          </a:p>
          <a:p>
            <a:endParaRPr lang="en-GB" dirty="0"/>
          </a:p>
          <a:p>
            <a:r>
              <a:rPr lang="en-GB" dirty="0" smtClean="0"/>
              <a:t>Use the revision booklet you have been given as this contains past paper questions. </a:t>
            </a:r>
          </a:p>
          <a:p>
            <a:r>
              <a:rPr lang="en-GB" dirty="0" smtClean="0"/>
              <a:t>The assessment will take place period 6 Tuesday 9</a:t>
            </a:r>
            <a:r>
              <a:rPr lang="en-GB" baseline="30000" dirty="0" smtClean="0"/>
              <a:t>th</a:t>
            </a:r>
            <a:r>
              <a:rPr lang="en-GB" dirty="0" smtClean="0"/>
              <a:t> April. </a:t>
            </a:r>
          </a:p>
          <a:p>
            <a:endParaRPr lang="en-GB" dirty="0"/>
          </a:p>
        </p:txBody>
      </p:sp>
    </p:spTree>
    <p:extLst>
      <p:ext uri="{BB962C8B-B14F-4D97-AF65-F5344CB8AC3E}">
        <p14:creationId xmlns:p14="http://schemas.microsoft.com/office/powerpoint/2010/main" val="3586945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1238</Words>
  <Application>Microsoft Office PowerPoint</Application>
  <PresentationFormat>A4 Paper (210x297 mm)</PresentationFormat>
  <Paragraphs>255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2019 Assessment Week Week commencing 8th April 2019. </vt:lpstr>
      <vt:lpstr>2019 Assessment Week Week commencing 8th April 2019. </vt:lpstr>
      <vt:lpstr>2019 Assessment Week  commencing 8th April 2019.</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vector>
  </TitlesOfParts>
  <Company>Park Hall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Assessment Week Week commencing 8th April 2019.</dc:title>
  <dc:creator>Joe Roper</dc:creator>
  <cp:lastModifiedBy>Joe Roper</cp:lastModifiedBy>
  <cp:revision>2</cp:revision>
  <dcterms:created xsi:type="dcterms:W3CDTF">2019-04-02T16:24:13Z</dcterms:created>
  <dcterms:modified xsi:type="dcterms:W3CDTF">2019-04-02T16:37:24Z</dcterms:modified>
</cp:coreProperties>
</file>