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03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0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6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0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1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6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1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65F5-0368-47F6-A676-CDCD08F1E8FA}" type="datetimeFigureOut">
              <a:rPr lang="en-GB" smtClean="0"/>
              <a:pPr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6BE9-11B3-497C-8A89-3004584257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FF0000"/>
                </a:solidFill>
                <a:latin typeface="Ravie" pitchFamily="82" charset="0"/>
              </a:rPr>
              <a:t>Can you get to Hogwarts? </a:t>
            </a:r>
            <a:endParaRPr lang="en-GB" sz="8000" dirty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r>
              <a:rPr lang="en-GB" sz="7200" b="1" dirty="0" smtClean="0">
                <a:latin typeface="Comic Sans MS" pitchFamily="66" charset="0"/>
              </a:rPr>
              <a:t>They have changed the sign for the platform as a </a:t>
            </a:r>
            <a:r>
              <a:rPr lang="en-GB" sz="7200" b="1" dirty="0" err="1" smtClean="0">
                <a:latin typeface="Comic Sans MS" pitchFamily="66" charset="0"/>
              </a:rPr>
              <a:t>muggle</a:t>
            </a:r>
            <a:r>
              <a:rPr lang="en-GB" sz="7200" b="1" dirty="0" smtClean="0">
                <a:latin typeface="Comic Sans MS" pitchFamily="66" charset="0"/>
              </a:rPr>
              <a:t> had overheard  someone talking about</a:t>
            </a:r>
            <a:endParaRPr lang="en-GB" sz="7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400" dirty="0" smtClean="0"/>
          </a:p>
          <a:p>
            <a:pPr marL="0" indent="0" algn="ctr">
              <a:buNone/>
            </a:pPr>
            <a:endParaRPr lang="en-GB" sz="4400" dirty="0">
              <a:latin typeface="Ravie" pitchFamily="82" charset="0"/>
            </a:endParaRPr>
          </a:p>
          <a:p>
            <a:pPr marL="0" indent="0" algn="ctr">
              <a:buNone/>
            </a:pPr>
            <a:endParaRPr lang="en-GB" sz="4400" dirty="0" smtClean="0">
              <a:latin typeface="Ravie" pitchFamily="82" charset="0"/>
            </a:endParaRPr>
          </a:p>
          <a:p>
            <a:pPr marL="0" indent="0" algn="ctr">
              <a:buNone/>
            </a:pPr>
            <a:endParaRPr lang="en-GB" sz="4400" dirty="0" smtClean="0"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7400" dirty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74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74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r>
              <a:rPr lang="en-GB" sz="7400" dirty="0" smtClean="0">
                <a:solidFill>
                  <a:srgbClr val="FF0000"/>
                </a:solidFill>
                <a:latin typeface="Ravie" pitchFamily="82" charset="0"/>
              </a:rPr>
              <a:t>How many different ways can you think of to write this platform number differently? </a:t>
            </a:r>
          </a:p>
          <a:p>
            <a:pPr marL="0" indent="0">
              <a:buNone/>
            </a:pPr>
            <a:endParaRPr lang="en-GB" sz="5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9600" dirty="0" smtClean="0">
                <a:latin typeface="Comic Sans MS" pitchFamily="66" charset="0"/>
              </a:rPr>
              <a:t>Be creative, think about words, pictures, symbols, other fractions, </a:t>
            </a:r>
            <a:r>
              <a:rPr lang="en-GB" sz="9600" dirty="0" smtClean="0">
                <a:latin typeface="Comic Sans MS" pitchFamily="66" charset="0"/>
              </a:rPr>
              <a:t>decimals, additions, subtractions </a:t>
            </a:r>
            <a:r>
              <a:rPr lang="en-GB" sz="9600" dirty="0" err="1" smtClean="0">
                <a:latin typeface="Comic Sans MS" pitchFamily="66" charset="0"/>
              </a:rPr>
              <a:t>etc</a:t>
            </a:r>
            <a:r>
              <a:rPr lang="en-GB" sz="9600" dirty="0" smtClean="0">
                <a:latin typeface="Comic Sans MS" pitchFamily="66" charset="0"/>
              </a:rPr>
              <a:t>…. </a:t>
            </a:r>
            <a:r>
              <a:rPr lang="en-GB" sz="9600" dirty="0" smtClean="0">
                <a:latin typeface="Comic Sans MS" pitchFamily="66" charset="0"/>
              </a:rPr>
              <a:t>That all </a:t>
            </a:r>
            <a:r>
              <a:rPr lang="en-GB" sz="9600" dirty="0" smtClean="0">
                <a:latin typeface="Comic Sans MS" pitchFamily="66" charset="0"/>
              </a:rPr>
              <a:t>equal </a:t>
            </a:r>
            <a:r>
              <a:rPr lang="en-GB" sz="9600" dirty="0" smtClean="0">
                <a:latin typeface="Comic Sans MS" pitchFamily="66" charset="0"/>
              </a:rPr>
              <a:t>9 </a:t>
            </a:r>
            <a:r>
              <a:rPr lang="en-GB" sz="9600" dirty="0" smtClean="0">
                <a:latin typeface="Comic Sans MS" pitchFamily="66" charset="0"/>
              </a:rPr>
              <a:t>¾. Which pair can think of the most?</a:t>
            </a:r>
            <a:endParaRPr lang="en-GB" sz="9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27555" r="71657" b="62692"/>
          <a:stretch/>
        </p:blipFill>
        <p:spPr bwMode="auto">
          <a:xfrm>
            <a:off x="2146040" y="544747"/>
            <a:ext cx="2901827" cy="12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47868" y="700701"/>
            <a:ext cx="2825032" cy="64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/>
              <a:t>i</a:t>
            </a:r>
            <a:r>
              <a:rPr lang="en-GB" sz="2800" dirty="0" smtClean="0"/>
              <a:t>n transition!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50000" r="52240" b="32908"/>
          <a:stretch/>
        </p:blipFill>
        <p:spPr bwMode="auto">
          <a:xfrm>
            <a:off x="1883361" y="2636912"/>
            <a:ext cx="5424941" cy="210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6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9014" y="586142"/>
            <a:ext cx="1872208" cy="571377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Symbols: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21032" r="58056" b="33144"/>
          <a:stretch/>
        </p:blipFill>
        <p:spPr bwMode="auto">
          <a:xfrm>
            <a:off x="539552" y="803434"/>
            <a:ext cx="4092286" cy="392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6723" r="73213" b="23482"/>
          <a:stretch/>
        </p:blipFill>
        <p:spPr bwMode="auto">
          <a:xfrm>
            <a:off x="7071137" y="1124743"/>
            <a:ext cx="1905521" cy="19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0" t="45129" r="42542" b="26701"/>
          <a:stretch/>
        </p:blipFill>
        <p:spPr bwMode="auto">
          <a:xfrm>
            <a:off x="3851920" y="5006355"/>
            <a:ext cx="1679511" cy="206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724127" y="3121942"/>
            <a:ext cx="3252531" cy="1603202"/>
          </a:xfrm>
          <a:prstGeom prst="wedgeRoundRectCallout">
            <a:avLst>
              <a:gd name="adj1" fmla="val -51815"/>
              <a:gd name="adj2" fmla="val 8112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</a:t>
            </a:r>
            <a:r>
              <a:rPr lang="en-GB" sz="2400" b="1" dirty="0" smtClean="0">
                <a:solidFill>
                  <a:schemeClr val="bg1"/>
                </a:solidFill>
              </a:rPr>
              <a:t>here </a:t>
            </a:r>
            <a:r>
              <a:rPr lang="en-GB" sz="2400" b="1" dirty="0" smtClean="0">
                <a:solidFill>
                  <a:schemeClr val="bg1"/>
                </a:solidFill>
              </a:rPr>
              <a:t>17 </a:t>
            </a:r>
            <a:r>
              <a:rPr lang="en-GB" sz="2400" b="1" dirty="0" err="1" smtClean="0">
                <a:solidFill>
                  <a:schemeClr val="bg1"/>
                </a:solidFill>
              </a:rPr>
              <a:t>Knuts</a:t>
            </a:r>
            <a:r>
              <a:rPr lang="en-GB" sz="2400" b="1" dirty="0" smtClean="0">
                <a:solidFill>
                  <a:schemeClr val="bg1"/>
                </a:solidFill>
              </a:rPr>
              <a:t> in a </a:t>
            </a:r>
            <a:r>
              <a:rPr lang="en-GB" sz="2400" b="1" dirty="0" smtClean="0">
                <a:solidFill>
                  <a:schemeClr val="bg1"/>
                </a:solidFill>
              </a:rPr>
              <a:t>Sickle, and 29 Sickles in a Galleon.</a:t>
            </a:r>
            <a:endParaRPr lang="en-GB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25319" r="71657" b="62692"/>
          <a:stretch/>
        </p:blipFill>
        <p:spPr bwMode="auto">
          <a:xfrm>
            <a:off x="0" y="5538408"/>
            <a:ext cx="2401214" cy="9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24126" y="5157192"/>
            <a:ext cx="3252533" cy="1574015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Q How many </a:t>
            </a:r>
            <a:r>
              <a:rPr lang="en-GB" sz="2400" b="1" dirty="0" err="1"/>
              <a:t>K</a:t>
            </a:r>
            <a:r>
              <a:rPr lang="en-GB" sz="2400" b="1" dirty="0" err="1" smtClean="0"/>
              <a:t>nuts</a:t>
            </a:r>
            <a:r>
              <a:rPr lang="en-GB" sz="2400" b="1" dirty="0" smtClean="0"/>
              <a:t> are there in a Galleon?</a:t>
            </a:r>
          </a:p>
          <a:p>
            <a:r>
              <a:rPr lang="en-GB" sz="2400" dirty="0" smtClean="0"/>
              <a:t>Tip: What calculation will we need to do</a:t>
            </a:r>
            <a:r>
              <a:rPr lang="en-GB" sz="1800" b="1" dirty="0" smtClean="0"/>
              <a:t>?:</a:t>
            </a:r>
            <a:endParaRPr lang="en-GB" sz="1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9552" y="4531469"/>
            <a:ext cx="1080120" cy="382740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Knut</a:t>
            </a:r>
            <a:endParaRPr lang="en-GB" sz="18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7664" y="4774452"/>
            <a:ext cx="1080120" cy="382740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Sickle</a:t>
            </a:r>
            <a:endParaRPr lang="en-GB" sz="18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22306" y="4731671"/>
            <a:ext cx="1229614" cy="382740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Galleon</a:t>
            </a:r>
            <a:endParaRPr lang="en-GB" sz="1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29712" r="49080" b="17538"/>
          <a:stretch/>
        </p:blipFill>
        <p:spPr bwMode="auto">
          <a:xfrm>
            <a:off x="4640332" y="1004844"/>
            <a:ext cx="2104079" cy="18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21094" y="6285759"/>
            <a:ext cx="2160240" cy="420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/>
              <a:t>i</a:t>
            </a:r>
            <a:r>
              <a:rPr lang="en-GB" sz="2800" dirty="0" smtClean="0"/>
              <a:t>n transition!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1" y="182066"/>
            <a:ext cx="879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Ravie" pitchFamily="82" charset="0"/>
              </a:rPr>
              <a:t>Imagine you are a Goblin at Gringotts Bank…..</a:t>
            </a:r>
            <a:endParaRPr lang="en-GB" sz="2000" dirty="0">
              <a:solidFill>
                <a:srgbClr val="FF0000"/>
              </a:solidFill>
              <a:latin typeface="Ravie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4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17 x 29 = </a:t>
            </a:r>
            <a:r>
              <a:rPr lang="en-GB" dirty="0" smtClean="0">
                <a:solidFill>
                  <a:srgbClr val="FF0000"/>
                </a:solidFill>
              </a:rPr>
              <a:t>493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600" dirty="0" smtClean="0">
                <a:latin typeface="Ravie" pitchFamily="82" charset="0"/>
              </a:rPr>
              <a:t>What methods did you use?</a:t>
            </a:r>
            <a:endParaRPr lang="en-GB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1 Galleon = 29 Sickles = 493 </a:t>
            </a:r>
            <a:r>
              <a:rPr lang="en-GB" sz="4400" b="1" dirty="0" err="1" smtClean="0">
                <a:solidFill>
                  <a:srgbClr val="FF0000"/>
                </a:solidFill>
              </a:rPr>
              <a:t>Knuts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endParaRPr lang="en-GB" sz="4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5528718"/>
            <a:ext cx="3275856" cy="1177829"/>
            <a:chOff x="0" y="5528718"/>
            <a:chExt cx="3275856" cy="117782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0" t="25319" r="71657" b="62692"/>
            <a:stretch/>
          </p:blipFill>
          <p:spPr bwMode="auto">
            <a:xfrm>
              <a:off x="0" y="5528718"/>
              <a:ext cx="2401214" cy="99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1115616" y="6285759"/>
              <a:ext cx="2160240" cy="4207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/>
                <a:t>i</a:t>
              </a:r>
              <a:r>
                <a:rPr lang="en-GB" sz="2800" dirty="0" smtClean="0"/>
                <a:t>n transition!</a:t>
              </a:r>
              <a:endParaRPr lang="en-GB" sz="2800" dirty="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21032" r="58056" b="33144"/>
          <a:stretch/>
        </p:blipFill>
        <p:spPr bwMode="auto">
          <a:xfrm>
            <a:off x="3904661" y="2439993"/>
            <a:ext cx="4442182" cy="42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45" y="1700807"/>
            <a:ext cx="8229600" cy="44253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		1 Galleon = 29 Sickles 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		1 Galleon = 493 </a:t>
            </a:r>
            <a:r>
              <a:rPr lang="en-GB" sz="4400" b="1" dirty="0" err="1" smtClean="0">
                <a:solidFill>
                  <a:srgbClr val="FF0000"/>
                </a:solidFill>
              </a:rPr>
              <a:t>Knuts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		    1 Sickle = 17 </a:t>
            </a:r>
            <a:r>
              <a:rPr lang="en-GB" sz="4400" b="1" dirty="0" err="1" smtClean="0">
                <a:solidFill>
                  <a:srgbClr val="FF0000"/>
                </a:solidFill>
              </a:rPr>
              <a:t>knuts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Ravie" pitchFamily="82" charset="0"/>
              </a:rPr>
              <a:t>Main Task: </a:t>
            </a:r>
            <a:r>
              <a:rPr lang="en-GB" sz="2800" b="1" dirty="0" smtClean="0"/>
              <a:t>Who has the most amount of </a:t>
            </a:r>
            <a:r>
              <a:rPr lang="en-GB" sz="2800" b="1" dirty="0" err="1" smtClean="0"/>
              <a:t>knuts</a:t>
            </a:r>
            <a:r>
              <a:rPr lang="en-GB" sz="2800" b="1" dirty="0" smtClean="0"/>
              <a:t> in their vault?</a:t>
            </a:r>
            <a:r>
              <a:rPr lang="en-GB" sz="1600" b="1" dirty="0" smtClean="0"/>
              <a:t>  </a:t>
            </a:r>
            <a:r>
              <a:rPr lang="en-GB" sz="2800" b="1" dirty="0" smtClean="0"/>
              <a:t>How many Vaults can you calculate – show your working out carefully!  (choose to start on O.W.L or N.E.W.T!)</a:t>
            </a:r>
          </a:p>
          <a:p>
            <a:pPr marL="0" indent="0">
              <a:buNone/>
            </a:pPr>
            <a:r>
              <a:rPr lang="en-GB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Ravie" pitchFamily="82" charset="0"/>
              </a:rPr>
              <a:t>Triwizard</a:t>
            </a: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avie" pitchFamily="82" charset="0"/>
              </a:rPr>
              <a:t> Challenge</a:t>
            </a:r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GB" sz="2800" b="1" dirty="0" smtClean="0"/>
              <a:t>Can you	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endParaRPr lang="en-GB" sz="4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5528718"/>
            <a:ext cx="3275856" cy="1177829"/>
            <a:chOff x="0" y="5528718"/>
            <a:chExt cx="3275856" cy="117782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0" t="25319" r="71657" b="62692"/>
            <a:stretch/>
          </p:blipFill>
          <p:spPr bwMode="auto">
            <a:xfrm>
              <a:off x="0" y="5528718"/>
              <a:ext cx="2401214" cy="99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1115616" y="6285759"/>
              <a:ext cx="2160240" cy="4207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/>
                <a:t>i</a:t>
              </a:r>
              <a:r>
                <a:rPr lang="en-GB" sz="2800" dirty="0" smtClean="0"/>
                <a:t>n transition!</a:t>
              </a:r>
              <a:endParaRPr lang="en-GB" sz="2800" dirty="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21032" r="58056" b="33144"/>
          <a:stretch/>
        </p:blipFill>
        <p:spPr bwMode="auto">
          <a:xfrm>
            <a:off x="605068" y="2348880"/>
            <a:ext cx="1021095" cy="93610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3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225578"/>
            <a:ext cx="704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Ravie" pitchFamily="82" charset="0"/>
              </a:rPr>
              <a:t>Imagine you are a Goblin at Gringotts Bank…..</a:t>
            </a:r>
            <a:endParaRPr lang="en-GB" sz="28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29712" r="49080" b="17538"/>
          <a:stretch/>
        </p:blipFill>
        <p:spPr bwMode="auto">
          <a:xfrm>
            <a:off x="7221419" y="172636"/>
            <a:ext cx="1710226" cy="152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96718" y="5565316"/>
            <a:ext cx="5819106" cy="4425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800" b="1" dirty="0" smtClean="0"/>
              <a:t>Can you convert all the </a:t>
            </a:r>
            <a:r>
              <a:rPr lang="en-GB" sz="2800" b="1" dirty="0" err="1" smtClean="0"/>
              <a:t>knuts</a:t>
            </a:r>
            <a:r>
              <a:rPr lang="en-GB" sz="2800" b="1" dirty="0" smtClean="0"/>
              <a:t> in </a:t>
            </a:r>
            <a:r>
              <a:rPr lang="en-GB" sz="2800" b="1" dirty="0" err="1" smtClean="0"/>
              <a:t>Snape</a:t>
            </a:r>
            <a:r>
              <a:rPr lang="en-GB" sz="2800" b="1" dirty="0" smtClean="0"/>
              <a:t> and </a:t>
            </a:r>
            <a:r>
              <a:rPr lang="en-GB" sz="2800" b="1" dirty="0" err="1" smtClean="0"/>
              <a:t>Dumbledores</a:t>
            </a:r>
            <a:r>
              <a:rPr lang="en-GB" sz="2800" b="1" dirty="0" smtClean="0"/>
              <a:t> Vaults into Galleons and Sickles?	</a:t>
            </a:r>
          </a:p>
          <a:p>
            <a:pPr marL="0" indent="0">
              <a:buFont typeface="Arial" pitchFamily="34" charset="0"/>
              <a:buNone/>
            </a:pPr>
            <a:endParaRPr lang="en-GB" sz="4400" b="1" dirty="0" smtClean="0"/>
          </a:p>
          <a:p>
            <a:pPr marL="0" indent="0">
              <a:buFont typeface="Arial" pitchFamily="34" charset="0"/>
              <a:buNone/>
            </a:pP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742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352" y="1600200"/>
            <a:ext cx="403244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What is 3 Galleons in pounds sterling?</a:t>
            </a:r>
          </a:p>
          <a:p>
            <a:r>
              <a:rPr lang="en-GB" dirty="0" smtClean="0"/>
              <a:t>What is 20 Sickles in Danish Kroner?</a:t>
            </a:r>
          </a:p>
          <a:p>
            <a:r>
              <a:rPr lang="en-GB" dirty="0" smtClean="0"/>
              <a:t>What is 42 </a:t>
            </a:r>
            <a:r>
              <a:rPr lang="en-GB" dirty="0" err="1" smtClean="0"/>
              <a:t>knuts</a:t>
            </a:r>
            <a:r>
              <a:rPr lang="en-GB" dirty="0" smtClean="0"/>
              <a:t> in Swiss Francs?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If you have 200 Galleons and all currencies have 10 unit denomination notes, which would give you the most notes?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692697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Ravie" pitchFamily="82" charset="0"/>
              </a:rPr>
              <a:t>Triwizard</a:t>
            </a: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avie" pitchFamily="82" charset="0"/>
              </a:rPr>
              <a:t> Challenge 2</a:t>
            </a:r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en-GB" sz="4400" b="1" dirty="0" smtClean="0"/>
          </a:p>
          <a:p>
            <a:pPr marL="0" indent="0">
              <a:buFont typeface="Arial" pitchFamily="34" charset="0"/>
              <a:buNone/>
            </a:pPr>
            <a:endParaRPr lang="en-GB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t="26787" r="48224" b="12499"/>
          <a:stretch/>
        </p:blipFill>
        <p:spPr bwMode="auto">
          <a:xfrm>
            <a:off x="225861" y="1340768"/>
            <a:ext cx="4482548" cy="53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178347"/>
            <a:ext cx="8445624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effectLst/>
                <a:latin typeface="Calibri"/>
                <a:ea typeface="Calibri"/>
                <a:cs typeface="Times New Roman"/>
              </a:rPr>
              <a:t>Information, coin images, symbols and ‘Estimation of wizarding currency into muggle money’ table sourced from http://harrypotter.wikia.com/wiki/Wizarding_currency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241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Symbols:</vt:lpstr>
      <vt:lpstr>17 x 29 = 493  What methods did you use?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Galleon =</dc:title>
  <dc:creator>Jo</dc:creator>
  <cp:lastModifiedBy>Jo</cp:lastModifiedBy>
  <cp:revision>22</cp:revision>
  <dcterms:created xsi:type="dcterms:W3CDTF">2013-06-03T17:12:22Z</dcterms:created>
  <dcterms:modified xsi:type="dcterms:W3CDTF">2016-06-19T18:21:01Z</dcterms:modified>
</cp:coreProperties>
</file>