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71" r:id="rId4"/>
    <p:sldId id="272" r:id="rId5"/>
    <p:sldId id="281" r:id="rId6"/>
    <p:sldId id="282" r:id="rId7"/>
    <p:sldId id="28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03" autoAdjust="0"/>
  </p:normalViewPr>
  <p:slideViewPr>
    <p:cSldViewPr>
      <p:cViewPr>
        <p:scale>
          <a:sx n="50" d="100"/>
          <a:sy n="50" d="100"/>
        </p:scale>
        <p:origin x="-195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571C08A-993B-4D05-AFEC-08BF5F4083B4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A6CCEA1-CE32-4FE8-B9FC-8C745C71C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2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9932" y="4861434"/>
            <a:ext cx="5679439" cy="4605552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ctr" anchorCtr="0">
            <a:noAutofit/>
          </a:bodyPr>
          <a:lstStyle/>
          <a:p>
            <a:endParaRPr dirty="0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9932" y="4861434"/>
            <a:ext cx="5679439" cy="4605552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ctr" anchorCtr="0">
            <a:noAutofit/>
          </a:bodyPr>
          <a:lstStyle/>
          <a:p>
            <a:endParaRPr dirty="0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9932" y="4861434"/>
            <a:ext cx="5679439" cy="4605552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9932" y="4861434"/>
            <a:ext cx="5679439" cy="4605552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9932" y="4861434"/>
            <a:ext cx="5679439" cy="4605552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9932" y="4861434"/>
            <a:ext cx="5679439" cy="4605552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9932" y="4861434"/>
            <a:ext cx="5679439" cy="4605552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9932" y="4861434"/>
            <a:ext cx="5679439" cy="4605552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9932" y="4861434"/>
            <a:ext cx="5679439" cy="4605552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0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60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0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8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6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4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1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6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65F5-0368-47F6-A676-CDCD08F1E8F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BE9-11B3-497C-8A89-300458425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41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65F5-0368-47F6-A676-CDCD08F1E8FA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6BE9-11B3-497C-8A89-300458425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19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960240"/>
            <a:ext cx="8229600" cy="44930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r>
              <a:rPr lang="en-GB" sz="7700" dirty="0" err="1" smtClean="0">
                <a:solidFill>
                  <a:srgbClr val="FF0000"/>
                </a:solidFill>
                <a:latin typeface="Ravie" pitchFamily="82" charset="0"/>
              </a:rPr>
              <a:t>Horcrux</a:t>
            </a:r>
            <a:r>
              <a:rPr lang="en-GB" sz="7700" dirty="0" smtClean="0">
                <a:solidFill>
                  <a:srgbClr val="FF0000"/>
                </a:solidFill>
                <a:latin typeface="Ravie" pitchFamily="82" charset="0"/>
              </a:rPr>
              <a:t> Hunt</a:t>
            </a:r>
            <a:endParaRPr lang="en-GB" sz="64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r>
              <a:rPr lang="en-GB" sz="3800" dirty="0" smtClean="0">
                <a:latin typeface="Arial Rounded MT Bold" pitchFamily="34" charset="0"/>
              </a:rPr>
              <a:t>A </a:t>
            </a:r>
            <a:r>
              <a:rPr lang="en-GB" sz="3800" dirty="0" err="1" smtClean="0">
                <a:latin typeface="Arial Rounded MT Bold" pitchFamily="34" charset="0"/>
              </a:rPr>
              <a:t>Horcrux</a:t>
            </a:r>
            <a:r>
              <a:rPr lang="en-GB" sz="3800" dirty="0" smtClean="0">
                <a:latin typeface="Arial Rounded MT Bold" pitchFamily="34" charset="0"/>
              </a:rPr>
              <a:t> is a normal object that Dark Wizards hide part of their souls inside. They must be destroyed in order to be able to kill the Dark Wizards.</a:t>
            </a:r>
          </a:p>
          <a:p>
            <a:pPr marL="0" indent="0" algn="ctr">
              <a:buNone/>
            </a:pPr>
            <a:endParaRPr lang="en-GB" sz="3800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GB" sz="3800" dirty="0" smtClean="0">
                <a:latin typeface="Arial Rounded MT Bold" pitchFamily="34" charset="0"/>
              </a:rPr>
              <a:t>You are going to go on a </a:t>
            </a:r>
            <a:r>
              <a:rPr lang="en-GB" sz="3800" dirty="0" err="1" smtClean="0">
                <a:latin typeface="Arial Rounded MT Bold" pitchFamily="34" charset="0"/>
              </a:rPr>
              <a:t>Horcrux</a:t>
            </a:r>
            <a:r>
              <a:rPr lang="en-GB" sz="3800" dirty="0" smtClean="0">
                <a:latin typeface="Arial Rounded MT Bold" pitchFamily="34" charset="0"/>
              </a:rPr>
              <a:t> Hunt! You must solve a question (this destroys the </a:t>
            </a:r>
            <a:r>
              <a:rPr lang="en-GB" sz="3800" dirty="0" err="1" smtClean="0">
                <a:latin typeface="Arial Rounded MT Bold" pitchFamily="34" charset="0"/>
              </a:rPr>
              <a:t>Horcrux</a:t>
            </a:r>
            <a:r>
              <a:rPr lang="en-GB" sz="3800" dirty="0" smtClean="0">
                <a:latin typeface="Arial Rounded MT Bold" pitchFamily="34" charset="0"/>
              </a:rPr>
              <a:t>) and the use the answer to find the next clue. </a:t>
            </a:r>
          </a:p>
          <a:p>
            <a:pPr marL="0" indent="0" algn="ctr">
              <a:buNone/>
            </a:pPr>
            <a:endParaRPr lang="en-GB" sz="3800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GB" sz="3800" dirty="0" smtClean="0">
                <a:latin typeface="Arial Rounded MT Bold" pitchFamily="34" charset="0"/>
              </a:rPr>
              <a:t>You must record both the object that the </a:t>
            </a:r>
            <a:r>
              <a:rPr lang="en-GB" sz="3800" dirty="0" err="1" smtClean="0">
                <a:latin typeface="Arial Rounded MT Bold" pitchFamily="34" charset="0"/>
              </a:rPr>
              <a:t>horcrux</a:t>
            </a:r>
            <a:r>
              <a:rPr lang="en-GB" sz="3800" dirty="0" smtClean="0">
                <a:latin typeface="Arial Rounded MT Bold" pitchFamily="34" charset="0"/>
              </a:rPr>
              <a:t> was hidden in and the numerical answer to the question.</a:t>
            </a:r>
          </a:p>
          <a:p>
            <a:pPr marL="0" indent="0" algn="ctr">
              <a:buNone/>
            </a:pPr>
            <a:endParaRPr lang="en-GB" sz="4500" dirty="0">
              <a:latin typeface="Arial Rounded MT Bold" pitchFamily="34" charset="0"/>
            </a:endParaRPr>
          </a:p>
          <a:p>
            <a:pPr marL="0" indent="0">
              <a:buNone/>
            </a:pPr>
            <a:endParaRPr lang="en-GB" sz="4400" dirty="0" smtClean="0"/>
          </a:p>
          <a:p>
            <a:pPr marL="0" indent="0" algn="ctr">
              <a:buNone/>
            </a:pPr>
            <a:endParaRPr lang="en-GB" sz="4400" dirty="0">
              <a:latin typeface="Ravie" pitchFamily="82" charset="0"/>
            </a:endParaRPr>
          </a:p>
          <a:p>
            <a:pPr marL="0" indent="0" algn="ctr">
              <a:buNone/>
            </a:pPr>
            <a:endParaRPr lang="en-GB" sz="4400" dirty="0" smtClean="0">
              <a:latin typeface="Ravie" pitchFamily="82" charset="0"/>
            </a:endParaRPr>
          </a:p>
          <a:p>
            <a:pPr marL="0" indent="0" algn="ctr">
              <a:buNone/>
            </a:pPr>
            <a:endParaRPr lang="en-GB" sz="4400" dirty="0" smtClean="0">
              <a:latin typeface="Ravie" pitchFamily="82" charset="0"/>
            </a:endParaRPr>
          </a:p>
          <a:p>
            <a:pPr marL="0" indent="0" algn="ctr">
              <a:buNone/>
            </a:pPr>
            <a:endParaRPr lang="en-GB" sz="51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51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5100" dirty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51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51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7400" dirty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74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 algn="ctr">
              <a:buNone/>
            </a:pPr>
            <a:endParaRPr lang="en-GB" sz="7400" dirty="0" smtClean="0">
              <a:solidFill>
                <a:srgbClr val="FF0000"/>
              </a:solidFill>
              <a:latin typeface="Ravie" pitchFamily="82" charset="0"/>
            </a:endParaRP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t="27555" r="71657" b="62692"/>
          <a:stretch/>
        </p:blipFill>
        <p:spPr bwMode="auto">
          <a:xfrm>
            <a:off x="594257" y="402695"/>
            <a:ext cx="2901827" cy="12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41032" y="692275"/>
            <a:ext cx="2825032" cy="64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/>
              <a:t>i</a:t>
            </a:r>
            <a:r>
              <a:rPr lang="en-GB" sz="2800" dirty="0" smtClean="0"/>
              <a:t>n transition!</a:t>
            </a:r>
            <a:endParaRPr lang="en-GB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9" t="18639" r="28148" b="27220"/>
          <a:stretch>
            <a:fillRect/>
          </a:stretch>
        </p:blipFill>
        <p:spPr bwMode="auto">
          <a:xfrm>
            <a:off x="6156176" y="402695"/>
            <a:ext cx="26098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6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Shape 177"/>
          <p:cNvGrpSpPr/>
          <p:nvPr/>
        </p:nvGrpSpPr>
        <p:grpSpPr>
          <a:xfrm>
            <a:off x="219875" y="314651"/>
            <a:ext cx="4176711" cy="6191250"/>
            <a:chOff x="250825" y="333375"/>
            <a:chExt cx="4176711" cy="6191250"/>
          </a:xfrm>
        </p:grpSpPr>
        <p:sp>
          <p:nvSpPr>
            <p:cNvPr id="178" name="Shape 178"/>
            <p:cNvSpPr txBox="1"/>
            <p:nvPr/>
          </p:nvSpPr>
          <p:spPr>
            <a:xfrm>
              <a:off x="323850" y="765175"/>
              <a:ext cx="40322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50825" y="333375"/>
              <a:ext cx="4176711" cy="6191250"/>
            </a:xfrm>
            <a:prstGeom prst="roundRect">
              <a:avLst>
                <a:gd name="adj" fmla="val 16667"/>
              </a:avLst>
            </a:prstGeom>
            <a:noFill/>
            <a:ln w="57150" cap="flat" cmpd="thickThin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0" name="Shape 180"/>
            <p:cNvCxnSpPr/>
            <p:nvPr/>
          </p:nvCxnSpPr>
          <p:spPr>
            <a:xfrm>
              <a:off x="250825" y="1484312"/>
              <a:ext cx="4176711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2339180" y="404811"/>
              <a:ext cx="1727994" cy="946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r>
                <a:rPr lang="en-US" sz="2000" b="0" i="0" u="none" dirty="0" err="1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Horcrux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 hunt clue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82" name="Shape 182"/>
            <p:cNvCxnSpPr/>
            <p:nvPr/>
          </p:nvCxnSpPr>
          <p:spPr>
            <a:xfrm>
              <a:off x="468312" y="871537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3" name="Shape 183"/>
            <p:cNvSpPr/>
            <p:nvPr/>
          </p:nvSpPr>
          <p:spPr>
            <a:xfrm>
              <a:off x="962025" y="410949"/>
              <a:ext cx="792162" cy="792162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5" name="Shape 185"/>
            <p:cNvCxnSpPr/>
            <p:nvPr/>
          </p:nvCxnSpPr>
          <p:spPr>
            <a:xfrm>
              <a:off x="3851275" y="5949950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6" name="Shape 186"/>
            <p:cNvSpPr/>
            <p:nvPr/>
          </p:nvSpPr>
          <p:spPr>
            <a:xfrm>
              <a:off x="2170420" y="5589565"/>
              <a:ext cx="792162" cy="792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3600" b="0" i="0" u="none" dirty="0">
                  <a:solidFill>
                    <a:schemeClr val="dk1"/>
                  </a:solidFill>
                  <a:latin typeface="Ravie" panose="04040805050809020602" pitchFamily="82" charset="0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843" y="1167253"/>
            <a:ext cx="202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Previous Answer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21005" y="5717751"/>
            <a:ext cx="111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the next clue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362" y="1916832"/>
            <a:ext cx="3598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Ravie" panose="04040805050809020602" pitchFamily="82" charset="0"/>
              </a:rPr>
              <a:t>Wizard Money!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There are 17 Sickles in a Galleon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49591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9</a:t>
            </a:r>
          </a:p>
        </p:txBody>
      </p:sp>
      <p:grpSp>
        <p:nvGrpSpPr>
          <p:cNvPr id="39" name="Shape 177"/>
          <p:cNvGrpSpPr/>
          <p:nvPr/>
        </p:nvGrpSpPr>
        <p:grpSpPr>
          <a:xfrm>
            <a:off x="4860032" y="386087"/>
            <a:ext cx="4176711" cy="6191250"/>
            <a:chOff x="250825" y="333375"/>
            <a:chExt cx="4176711" cy="6191250"/>
          </a:xfrm>
        </p:grpSpPr>
        <p:sp>
          <p:nvSpPr>
            <p:cNvPr id="40" name="Shape 178"/>
            <p:cNvSpPr txBox="1"/>
            <p:nvPr/>
          </p:nvSpPr>
          <p:spPr>
            <a:xfrm>
              <a:off x="323850" y="765175"/>
              <a:ext cx="40322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179"/>
            <p:cNvSpPr/>
            <p:nvPr/>
          </p:nvSpPr>
          <p:spPr>
            <a:xfrm>
              <a:off x="250825" y="333375"/>
              <a:ext cx="4176711" cy="6191250"/>
            </a:xfrm>
            <a:prstGeom prst="roundRect">
              <a:avLst>
                <a:gd name="adj" fmla="val 16667"/>
              </a:avLst>
            </a:prstGeom>
            <a:noFill/>
            <a:ln w="57150" cap="flat" cmpd="thickThin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" name="Shape 180"/>
            <p:cNvCxnSpPr/>
            <p:nvPr/>
          </p:nvCxnSpPr>
          <p:spPr>
            <a:xfrm>
              <a:off x="250825" y="1484312"/>
              <a:ext cx="4176711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3" name="Shape 181"/>
            <p:cNvSpPr txBox="1"/>
            <p:nvPr/>
          </p:nvSpPr>
          <p:spPr>
            <a:xfrm>
              <a:off x="2339180" y="404811"/>
              <a:ext cx="1727994" cy="946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r>
                <a:rPr lang="en-US" sz="2000" b="0" i="0" u="none" dirty="0" err="1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Horcrux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 hunt clue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44" name="Shape 182"/>
            <p:cNvCxnSpPr/>
            <p:nvPr/>
          </p:nvCxnSpPr>
          <p:spPr>
            <a:xfrm>
              <a:off x="468312" y="871537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45" name="Shape 183"/>
            <p:cNvSpPr/>
            <p:nvPr/>
          </p:nvSpPr>
          <p:spPr>
            <a:xfrm>
              <a:off x="962025" y="410949"/>
              <a:ext cx="792162" cy="792162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" name="Shape 185"/>
            <p:cNvCxnSpPr/>
            <p:nvPr/>
          </p:nvCxnSpPr>
          <p:spPr>
            <a:xfrm>
              <a:off x="3851275" y="5949950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47" name="Shape 186"/>
            <p:cNvSpPr/>
            <p:nvPr/>
          </p:nvSpPr>
          <p:spPr>
            <a:xfrm>
              <a:off x="2170420" y="5589565"/>
              <a:ext cx="792162" cy="792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3600" b="0" i="0" u="none" dirty="0">
                  <a:solidFill>
                    <a:schemeClr val="dk1"/>
                  </a:solidFill>
                  <a:latin typeface="Ravie" panose="04040805050809020602" pitchFamily="82" charset="0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571789" y="5733256"/>
            <a:ext cx="111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the next clue</a:t>
            </a:r>
            <a:endParaRPr lang="en-GB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933057" y="1722288"/>
            <a:ext cx="3959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Ravie" panose="04040805050809020602" pitchFamily="82" charset="0"/>
              </a:rPr>
              <a:t>Magical Numbers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A palindromic number, is a number that is the same number whether written forwards or backwards. </a:t>
            </a:r>
            <a:r>
              <a:rPr lang="en-GB" sz="2400" dirty="0" err="1" smtClean="0">
                <a:latin typeface="Arial Rounded MT Bold" panose="020F0704030504030204" pitchFamily="34" charset="0"/>
              </a:rPr>
              <a:t>Eg</a:t>
            </a:r>
            <a:r>
              <a:rPr lang="en-GB" sz="2400" dirty="0" smtClean="0">
                <a:latin typeface="Arial Rounded MT Bold" panose="020F0704030504030204" pitchFamily="34" charset="0"/>
              </a:rPr>
              <a:t>. 535 or 222.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How many palindromic numbers are there between 100 and 150?</a:t>
            </a: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0112" y="5486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568608" y="3117161"/>
            <a:ext cx="3336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Ron has 34 Sickles, how many Galleons is this?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63842" y="1215766"/>
            <a:ext cx="201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Previous Answer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343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Shape 177"/>
          <p:cNvGrpSpPr/>
          <p:nvPr/>
        </p:nvGrpSpPr>
        <p:grpSpPr>
          <a:xfrm>
            <a:off x="219875" y="314651"/>
            <a:ext cx="4176711" cy="6191250"/>
            <a:chOff x="250825" y="333375"/>
            <a:chExt cx="4176711" cy="6191250"/>
          </a:xfrm>
        </p:grpSpPr>
        <p:sp>
          <p:nvSpPr>
            <p:cNvPr id="178" name="Shape 178"/>
            <p:cNvSpPr txBox="1"/>
            <p:nvPr/>
          </p:nvSpPr>
          <p:spPr>
            <a:xfrm>
              <a:off x="323850" y="765175"/>
              <a:ext cx="40322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50825" y="333375"/>
              <a:ext cx="4176711" cy="6191250"/>
            </a:xfrm>
            <a:prstGeom prst="roundRect">
              <a:avLst>
                <a:gd name="adj" fmla="val 16667"/>
              </a:avLst>
            </a:prstGeom>
            <a:noFill/>
            <a:ln w="57150" cap="flat" cmpd="thickThin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0" name="Shape 180"/>
            <p:cNvCxnSpPr/>
            <p:nvPr/>
          </p:nvCxnSpPr>
          <p:spPr>
            <a:xfrm>
              <a:off x="250825" y="1484312"/>
              <a:ext cx="4176711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2339180" y="404811"/>
              <a:ext cx="1727994" cy="946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r>
                <a:rPr lang="en-US" sz="2000" b="0" i="0" u="none" dirty="0" err="1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Horcrux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 hunt clue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82" name="Shape 182"/>
            <p:cNvCxnSpPr/>
            <p:nvPr/>
          </p:nvCxnSpPr>
          <p:spPr>
            <a:xfrm>
              <a:off x="468312" y="871537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3" name="Shape 183"/>
            <p:cNvSpPr/>
            <p:nvPr/>
          </p:nvSpPr>
          <p:spPr>
            <a:xfrm>
              <a:off x="962025" y="410949"/>
              <a:ext cx="792162" cy="792162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5" name="Shape 185"/>
            <p:cNvCxnSpPr/>
            <p:nvPr/>
          </p:nvCxnSpPr>
          <p:spPr>
            <a:xfrm>
              <a:off x="3851275" y="5949950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6" name="Shape 186"/>
            <p:cNvSpPr/>
            <p:nvPr/>
          </p:nvSpPr>
          <p:spPr>
            <a:xfrm>
              <a:off x="2170420" y="5589565"/>
              <a:ext cx="792162" cy="792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3600" b="0" i="0" u="none" dirty="0">
                  <a:solidFill>
                    <a:schemeClr val="dk1"/>
                  </a:solidFill>
                  <a:latin typeface="Ravie" panose="04040805050809020602" pitchFamily="82" charset="0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844" y="1167252"/>
            <a:ext cx="179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Previous Answer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21005" y="5717751"/>
            <a:ext cx="111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the next clue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362" y="1916832"/>
            <a:ext cx="359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Ravie" panose="04040805050809020602" pitchFamily="82" charset="0"/>
              </a:rPr>
              <a:t>Flying Potion!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(for 5 people)</a:t>
            </a:r>
            <a:endParaRPr lang="en-GB" dirty="0" smtClean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9591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5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grpSp>
        <p:nvGrpSpPr>
          <p:cNvPr id="39" name="Shape 177"/>
          <p:cNvGrpSpPr/>
          <p:nvPr/>
        </p:nvGrpSpPr>
        <p:grpSpPr>
          <a:xfrm>
            <a:off x="4860032" y="386087"/>
            <a:ext cx="4176711" cy="6191250"/>
            <a:chOff x="250825" y="333375"/>
            <a:chExt cx="4176711" cy="6191250"/>
          </a:xfrm>
        </p:grpSpPr>
        <p:sp>
          <p:nvSpPr>
            <p:cNvPr id="40" name="Shape 178"/>
            <p:cNvSpPr txBox="1"/>
            <p:nvPr/>
          </p:nvSpPr>
          <p:spPr>
            <a:xfrm>
              <a:off x="323850" y="765175"/>
              <a:ext cx="40322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179"/>
            <p:cNvSpPr/>
            <p:nvPr/>
          </p:nvSpPr>
          <p:spPr>
            <a:xfrm>
              <a:off x="250825" y="333375"/>
              <a:ext cx="4176711" cy="6191250"/>
            </a:xfrm>
            <a:prstGeom prst="roundRect">
              <a:avLst>
                <a:gd name="adj" fmla="val 16667"/>
              </a:avLst>
            </a:prstGeom>
            <a:noFill/>
            <a:ln w="57150" cap="flat" cmpd="thickThin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" name="Shape 180"/>
            <p:cNvCxnSpPr/>
            <p:nvPr/>
          </p:nvCxnSpPr>
          <p:spPr>
            <a:xfrm>
              <a:off x="250825" y="1484312"/>
              <a:ext cx="4176711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3" name="Shape 181"/>
            <p:cNvSpPr txBox="1"/>
            <p:nvPr/>
          </p:nvSpPr>
          <p:spPr>
            <a:xfrm>
              <a:off x="2339180" y="404811"/>
              <a:ext cx="1727994" cy="946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r>
                <a:rPr lang="en-US" sz="2000" b="0" i="0" u="none" dirty="0" err="1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Horcrux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 hunt clue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44" name="Shape 182"/>
            <p:cNvCxnSpPr/>
            <p:nvPr/>
          </p:nvCxnSpPr>
          <p:spPr>
            <a:xfrm>
              <a:off x="468312" y="871537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45" name="Shape 183"/>
            <p:cNvSpPr/>
            <p:nvPr/>
          </p:nvSpPr>
          <p:spPr>
            <a:xfrm>
              <a:off x="962025" y="410949"/>
              <a:ext cx="792162" cy="792162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" name="Shape 185"/>
            <p:cNvCxnSpPr/>
            <p:nvPr/>
          </p:nvCxnSpPr>
          <p:spPr>
            <a:xfrm>
              <a:off x="3851275" y="5949950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47" name="Shape 186"/>
            <p:cNvSpPr/>
            <p:nvPr/>
          </p:nvSpPr>
          <p:spPr>
            <a:xfrm>
              <a:off x="2170420" y="5589565"/>
              <a:ext cx="792162" cy="792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3600" b="0" i="0" u="none" dirty="0">
                  <a:solidFill>
                    <a:schemeClr val="dk1"/>
                  </a:solidFill>
                  <a:latin typeface="Ravie" panose="04040805050809020602" pitchFamily="82" charset="0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571789" y="5733256"/>
            <a:ext cx="111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the next clue</a:t>
            </a:r>
            <a:endParaRPr lang="en-GB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915439" y="2313500"/>
            <a:ext cx="39592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30 young Wizards and Witches take </a:t>
            </a:r>
            <a:r>
              <a:rPr lang="en-GB" sz="2000" dirty="0" err="1" smtClean="0">
                <a:latin typeface="Arial Rounded MT Bold" panose="020F0704030504030204" pitchFamily="34" charset="0"/>
              </a:rPr>
              <a:t>Herbology</a:t>
            </a:r>
            <a:r>
              <a:rPr lang="en-GB" sz="2000" dirty="0" smtClean="0">
                <a:latin typeface="Arial Rounded MT Bold" panose="020F0704030504030204" pitchFamily="34" charset="0"/>
              </a:rPr>
              <a:t> in their first year.</a:t>
            </a:r>
          </a:p>
          <a:p>
            <a:pPr algn="ctr"/>
            <a:endParaRPr lang="en-GB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2/3 of the class have bought the correct textbook.</a:t>
            </a:r>
          </a:p>
          <a:p>
            <a:pPr algn="ctr"/>
            <a:endParaRPr lang="en-GB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How many students have not brought the correct textbook</a:t>
            </a: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0112" y="5486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 Rounded MT Bold" panose="020F0704030504030204" pitchFamily="34" charset="0"/>
              </a:rPr>
              <a:t>32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899" y="2796113"/>
            <a:ext cx="403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 Rounded MT Bold" panose="020F0704030504030204" pitchFamily="34" charset="0"/>
              </a:rPr>
              <a:t>3 Dragon eyelashes</a:t>
            </a:r>
          </a:p>
          <a:p>
            <a:r>
              <a:rPr lang="en-GB" sz="2000" dirty="0" smtClean="0">
                <a:latin typeface="Arial Rounded MT Bold" panose="020F0704030504030204" pitchFamily="34" charset="0"/>
              </a:rPr>
              <a:t>2 teaspoons of unicorn blood</a:t>
            </a:r>
          </a:p>
          <a:p>
            <a:r>
              <a:rPr lang="en-GB" sz="2000" dirty="0" smtClean="0">
                <a:latin typeface="Arial Rounded MT Bold" panose="020F0704030504030204" pitchFamily="34" charset="0"/>
              </a:rPr>
              <a:t>8 feathers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163843" y="1215766"/>
            <a:ext cx="178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Previous Answer</a:t>
            </a:r>
            <a:endParaRPr lang="en-GB" b="1" dirty="0"/>
          </a:p>
        </p:txBody>
      </p:sp>
      <p:sp>
        <p:nvSpPr>
          <p:cNvPr id="29" name="Rectangle 28"/>
          <p:cNvSpPr/>
          <p:nvPr/>
        </p:nvSpPr>
        <p:spPr>
          <a:xfrm>
            <a:off x="245727" y="4077072"/>
            <a:ext cx="4032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 Rounded MT Bold" panose="020F0704030504030204" pitchFamily="34" charset="0"/>
              </a:rPr>
              <a:t>How many feathers will Harry need to make the potion for 20 people?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076056" y="1815207"/>
            <a:ext cx="359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Ravie" panose="04040805050809020602" pitchFamily="82" charset="0"/>
              </a:rPr>
              <a:t>Herbology</a:t>
            </a:r>
            <a:endParaRPr lang="en-GB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Shape 177"/>
          <p:cNvGrpSpPr/>
          <p:nvPr/>
        </p:nvGrpSpPr>
        <p:grpSpPr>
          <a:xfrm>
            <a:off x="219875" y="314651"/>
            <a:ext cx="4176711" cy="6191250"/>
            <a:chOff x="250825" y="333375"/>
            <a:chExt cx="4176711" cy="6191250"/>
          </a:xfrm>
        </p:grpSpPr>
        <p:sp>
          <p:nvSpPr>
            <p:cNvPr id="178" name="Shape 178"/>
            <p:cNvSpPr txBox="1"/>
            <p:nvPr/>
          </p:nvSpPr>
          <p:spPr>
            <a:xfrm>
              <a:off x="323850" y="765175"/>
              <a:ext cx="40322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50825" y="333375"/>
              <a:ext cx="4176711" cy="6191250"/>
            </a:xfrm>
            <a:prstGeom prst="roundRect">
              <a:avLst>
                <a:gd name="adj" fmla="val 16667"/>
              </a:avLst>
            </a:prstGeom>
            <a:noFill/>
            <a:ln w="57150" cap="flat" cmpd="thickThin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0" name="Shape 180"/>
            <p:cNvCxnSpPr/>
            <p:nvPr/>
          </p:nvCxnSpPr>
          <p:spPr>
            <a:xfrm>
              <a:off x="250825" y="1484312"/>
              <a:ext cx="4176711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2339180" y="404811"/>
              <a:ext cx="1727994" cy="946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r>
                <a:rPr lang="en-US" sz="2000" b="0" i="0" u="none" dirty="0" err="1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Horcrux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 hunt clue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82" name="Shape 182"/>
            <p:cNvCxnSpPr/>
            <p:nvPr/>
          </p:nvCxnSpPr>
          <p:spPr>
            <a:xfrm>
              <a:off x="468312" y="871537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3" name="Shape 183"/>
            <p:cNvSpPr/>
            <p:nvPr/>
          </p:nvSpPr>
          <p:spPr>
            <a:xfrm>
              <a:off x="962025" y="410949"/>
              <a:ext cx="792162" cy="792162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5" name="Shape 185"/>
            <p:cNvCxnSpPr/>
            <p:nvPr/>
          </p:nvCxnSpPr>
          <p:spPr>
            <a:xfrm>
              <a:off x="3851275" y="5949950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6" name="Shape 186"/>
            <p:cNvSpPr/>
            <p:nvPr/>
          </p:nvSpPr>
          <p:spPr>
            <a:xfrm>
              <a:off x="2170420" y="5589565"/>
              <a:ext cx="792162" cy="792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3600" b="0" i="0" u="none" dirty="0">
                  <a:solidFill>
                    <a:schemeClr val="dk1"/>
                  </a:solidFill>
                  <a:latin typeface="Ravie" panose="04040805050809020602" pitchFamily="82" charset="0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844" y="1167252"/>
            <a:ext cx="1797994" cy="36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Previous Answer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21005" y="5717751"/>
            <a:ext cx="111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the next clue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362" y="1916832"/>
            <a:ext cx="35988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Ravie" panose="04040805050809020602" pitchFamily="82" charset="0"/>
              </a:rPr>
              <a:t>More Quills</a:t>
            </a:r>
          </a:p>
          <a:p>
            <a:pPr algn="ctr"/>
            <a:endParaRPr lang="en-GB" dirty="0" smtClean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9591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 10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grpSp>
        <p:nvGrpSpPr>
          <p:cNvPr id="39" name="Shape 177"/>
          <p:cNvGrpSpPr/>
          <p:nvPr/>
        </p:nvGrpSpPr>
        <p:grpSpPr>
          <a:xfrm>
            <a:off x="4860032" y="386087"/>
            <a:ext cx="4176711" cy="6191250"/>
            <a:chOff x="250825" y="333375"/>
            <a:chExt cx="4176711" cy="6191250"/>
          </a:xfrm>
        </p:grpSpPr>
        <p:sp>
          <p:nvSpPr>
            <p:cNvPr id="40" name="Shape 178"/>
            <p:cNvSpPr txBox="1"/>
            <p:nvPr/>
          </p:nvSpPr>
          <p:spPr>
            <a:xfrm>
              <a:off x="323850" y="765175"/>
              <a:ext cx="40322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179"/>
            <p:cNvSpPr/>
            <p:nvPr/>
          </p:nvSpPr>
          <p:spPr>
            <a:xfrm>
              <a:off x="250825" y="333375"/>
              <a:ext cx="4176711" cy="6191250"/>
            </a:xfrm>
            <a:prstGeom prst="roundRect">
              <a:avLst>
                <a:gd name="adj" fmla="val 16667"/>
              </a:avLst>
            </a:prstGeom>
            <a:noFill/>
            <a:ln w="57150" cap="flat" cmpd="thickThin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" name="Shape 180"/>
            <p:cNvCxnSpPr/>
            <p:nvPr/>
          </p:nvCxnSpPr>
          <p:spPr>
            <a:xfrm>
              <a:off x="250825" y="1484312"/>
              <a:ext cx="4176711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3" name="Shape 181"/>
            <p:cNvSpPr txBox="1"/>
            <p:nvPr/>
          </p:nvSpPr>
          <p:spPr>
            <a:xfrm>
              <a:off x="2339180" y="404811"/>
              <a:ext cx="1727994" cy="946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r>
                <a:rPr lang="en-US" sz="2000" b="0" i="0" u="none" dirty="0" err="1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Horcrux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 hunt clue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44" name="Shape 182"/>
            <p:cNvCxnSpPr/>
            <p:nvPr/>
          </p:nvCxnSpPr>
          <p:spPr>
            <a:xfrm>
              <a:off x="468312" y="871537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45" name="Shape 183"/>
            <p:cNvSpPr/>
            <p:nvPr/>
          </p:nvSpPr>
          <p:spPr>
            <a:xfrm>
              <a:off x="962025" y="410949"/>
              <a:ext cx="792162" cy="792162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" name="Shape 185"/>
            <p:cNvCxnSpPr/>
            <p:nvPr/>
          </p:nvCxnSpPr>
          <p:spPr>
            <a:xfrm>
              <a:off x="3851275" y="5949950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47" name="Shape 186"/>
            <p:cNvSpPr/>
            <p:nvPr/>
          </p:nvSpPr>
          <p:spPr>
            <a:xfrm>
              <a:off x="2170420" y="5589565"/>
              <a:ext cx="792162" cy="792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3600" b="0" i="0" u="none" dirty="0">
                  <a:solidFill>
                    <a:schemeClr val="dk1"/>
                  </a:solidFill>
                  <a:latin typeface="Ravie" panose="04040805050809020602" pitchFamily="82" charset="0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571789" y="5733256"/>
            <a:ext cx="111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the next clue</a:t>
            </a:r>
            <a:endParaRPr lang="en-GB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859214" y="1967929"/>
            <a:ext cx="42492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Arial Rounded MT Bold" panose="020F0704030504030204" pitchFamily="34" charset="0"/>
              </a:rPr>
              <a:t>A game of </a:t>
            </a:r>
            <a:r>
              <a:rPr lang="en-GB" sz="1800" dirty="0" err="1" smtClean="0">
                <a:latin typeface="Arial Rounded MT Bold" panose="020F0704030504030204" pitchFamily="34" charset="0"/>
              </a:rPr>
              <a:t>quidditch</a:t>
            </a:r>
            <a:r>
              <a:rPr lang="en-GB" sz="1800" dirty="0" smtClean="0">
                <a:latin typeface="Arial Rounded MT Bold" panose="020F0704030504030204" pitchFamily="34" charset="0"/>
              </a:rPr>
              <a:t> between </a:t>
            </a:r>
            <a:r>
              <a:rPr lang="en-GB" sz="1800" dirty="0" err="1" smtClean="0">
                <a:latin typeface="Arial Rounded MT Bold" panose="020F0704030504030204" pitchFamily="34" charset="0"/>
              </a:rPr>
              <a:t>Ravenclaw</a:t>
            </a:r>
            <a:r>
              <a:rPr lang="en-GB" sz="1800" dirty="0" smtClean="0">
                <a:latin typeface="Arial Rounded MT Bold" panose="020F0704030504030204" pitchFamily="34" charset="0"/>
              </a:rPr>
              <a:t> and </a:t>
            </a:r>
            <a:r>
              <a:rPr lang="en-GB" sz="1800" dirty="0" err="1" smtClean="0">
                <a:latin typeface="Arial Rounded MT Bold" panose="020F0704030504030204" pitchFamily="34" charset="0"/>
              </a:rPr>
              <a:t>Hufflepuff</a:t>
            </a:r>
            <a:r>
              <a:rPr lang="en-GB" sz="1800" dirty="0" smtClean="0">
                <a:latin typeface="Arial Rounded MT Bold" panose="020F0704030504030204" pitchFamily="34" charset="0"/>
              </a:rPr>
              <a:t> is </a:t>
            </a:r>
            <a:r>
              <a:rPr lang="en-GB" sz="1800" dirty="0" err="1" smtClean="0">
                <a:latin typeface="Arial Rounded MT Bold" panose="020F0704030504030204" pitchFamily="34" charset="0"/>
              </a:rPr>
              <a:t>currentky</a:t>
            </a:r>
            <a:r>
              <a:rPr lang="en-GB" sz="1800" dirty="0" smtClean="0">
                <a:latin typeface="Arial Rounded MT Bold" panose="020F0704030504030204" pitchFamily="34" charset="0"/>
              </a:rPr>
              <a:t> halfway through!</a:t>
            </a:r>
          </a:p>
          <a:p>
            <a:pPr algn="ctr"/>
            <a:endParaRPr lang="en-GB" sz="18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1800" dirty="0" smtClean="0">
                <a:latin typeface="Arial Rounded MT Bold" panose="020F0704030504030204" pitchFamily="34" charset="0"/>
              </a:rPr>
              <a:t>The scoreboard says:</a:t>
            </a:r>
          </a:p>
          <a:p>
            <a:pPr algn="ctr"/>
            <a:r>
              <a:rPr lang="en-GB" sz="1800" dirty="0" err="1" smtClean="0">
                <a:latin typeface="Arial Rounded MT Bold" panose="020F0704030504030204" pitchFamily="34" charset="0"/>
              </a:rPr>
              <a:t>Ravenclaw</a:t>
            </a:r>
            <a:r>
              <a:rPr lang="en-GB" sz="1800" dirty="0" smtClean="0">
                <a:latin typeface="Arial Rounded MT Bold" panose="020F0704030504030204" pitchFamily="34" charset="0"/>
              </a:rPr>
              <a:t> 90 points</a:t>
            </a:r>
          </a:p>
          <a:p>
            <a:pPr algn="ctr"/>
            <a:r>
              <a:rPr lang="en-GB" sz="1800" dirty="0" err="1" smtClean="0">
                <a:latin typeface="Arial Rounded MT Bold" panose="020F0704030504030204" pitchFamily="34" charset="0"/>
              </a:rPr>
              <a:t>Hufflepuff</a:t>
            </a:r>
            <a:r>
              <a:rPr lang="en-GB" sz="1800" dirty="0" smtClean="0">
                <a:latin typeface="Arial Rounded MT Bold" panose="020F0704030504030204" pitchFamily="34" charset="0"/>
              </a:rPr>
              <a:t> 170 points.</a:t>
            </a:r>
          </a:p>
          <a:p>
            <a:pPr algn="ctr"/>
            <a:endParaRPr lang="en-GB" sz="18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1800" dirty="0" smtClean="0">
                <a:latin typeface="Arial Rounded MT Bold" panose="020F0704030504030204" pitchFamily="34" charset="0"/>
              </a:rPr>
              <a:t>How many more goals have </a:t>
            </a:r>
            <a:r>
              <a:rPr lang="en-GB" sz="1800" dirty="0" err="1" smtClean="0">
                <a:latin typeface="Arial Rounded MT Bold" panose="020F0704030504030204" pitchFamily="34" charset="0"/>
              </a:rPr>
              <a:t>hufflepuff</a:t>
            </a:r>
            <a:r>
              <a:rPr lang="en-GB" sz="1800" dirty="0" smtClean="0">
                <a:latin typeface="Arial Rounded MT Bold" panose="020F0704030504030204" pitchFamily="34" charset="0"/>
              </a:rPr>
              <a:t> scored than </a:t>
            </a:r>
            <a:r>
              <a:rPr lang="en-GB" sz="1800" dirty="0" err="1" smtClean="0">
                <a:latin typeface="Arial Rounded MT Bold" panose="020F0704030504030204" pitchFamily="34" charset="0"/>
              </a:rPr>
              <a:t>Ravenclaw</a:t>
            </a:r>
            <a:r>
              <a:rPr lang="en-GB" sz="1800" dirty="0" smtClean="0"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18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1800" dirty="0" smtClean="0">
                <a:latin typeface="Arial Rounded MT Bold" panose="020F0704030504030204" pitchFamily="34" charset="0"/>
              </a:rPr>
              <a:t>Hint: A goal is worth 10 points in a game of </a:t>
            </a:r>
            <a:r>
              <a:rPr lang="en-GB" sz="1800" dirty="0" err="1" smtClean="0">
                <a:latin typeface="Arial Rounded MT Bold" panose="020F0704030504030204" pitchFamily="34" charset="0"/>
              </a:rPr>
              <a:t>Quidditch</a:t>
            </a:r>
            <a:r>
              <a:rPr lang="en-GB" sz="1800" dirty="0" smtClean="0">
                <a:latin typeface="Arial Rounded MT Bold" panose="020F0704030504030204" pitchFamily="34" charset="0"/>
              </a:rPr>
              <a:t>.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0112" y="5486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 Rounded MT Bold" panose="020F0704030504030204" pitchFamily="34" charset="0"/>
              </a:rPr>
              <a:t>19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714" y="2420888"/>
            <a:ext cx="40322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As she is working hard, </a:t>
            </a:r>
            <a:r>
              <a:rPr lang="en-GB" sz="2000" dirty="0" err="1" smtClean="0">
                <a:latin typeface="Arial Rounded MT Bold" panose="020F0704030504030204" pitchFamily="34" charset="0"/>
              </a:rPr>
              <a:t>Hermoine</a:t>
            </a:r>
            <a:r>
              <a:rPr lang="en-GB" sz="2000" dirty="0" smtClean="0">
                <a:latin typeface="Arial Rounded MT Bold" panose="020F0704030504030204" pitchFamily="34" charset="0"/>
              </a:rPr>
              <a:t> finds a spell that multiplies all of her quills by 700. She completes the spell and ends up with 13,300 quills?</a:t>
            </a:r>
          </a:p>
          <a:p>
            <a:pPr algn="ctr"/>
            <a:endParaRPr lang="en-GB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How many quills did she start with?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163842" y="1215766"/>
            <a:ext cx="214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Previous Answer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95620" y="1570781"/>
            <a:ext cx="359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Ravie" panose="04040805050809020602" pitchFamily="82" charset="0"/>
              </a:rPr>
              <a:t>Quidditch</a:t>
            </a:r>
            <a:endParaRPr lang="en-GB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Shape 177"/>
          <p:cNvGrpSpPr/>
          <p:nvPr/>
        </p:nvGrpSpPr>
        <p:grpSpPr>
          <a:xfrm>
            <a:off x="219875" y="314651"/>
            <a:ext cx="4176711" cy="6191250"/>
            <a:chOff x="250825" y="333375"/>
            <a:chExt cx="4176711" cy="6191250"/>
          </a:xfrm>
        </p:grpSpPr>
        <p:sp>
          <p:nvSpPr>
            <p:cNvPr id="178" name="Shape 178"/>
            <p:cNvSpPr txBox="1"/>
            <p:nvPr/>
          </p:nvSpPr>
          <p:spPr>
            <a:xfrm>
              <a:off x="323850" y="765175"/>
              <a:ext cx="40322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50825" y="333375"/>
              <a:ext cx="4176711" cy="6191250"/>
            </a:xfrm>
            <a:prstGeom prst="roundRect">
              <a:avLst>
                <a:gd name="adj" fmla="val 16667"/>
              </a:avLst>
            </a:prstGeom>
            <a:noFill/>
            <a:ln w="57150" cap="flat" cmpd="thickThin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0" name="Shape 180"/>
            <p:cNvCxnSpPr/>
            <p:nvPr/>
          </p:nvCxnSpPr>
          <p:spPr>
            <a:xfrm>
              <a:off x="250825" y="1484312"/>
              <a:ext cx="4176711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2339180" y="404811"/>
              <a:ext cx="1727994" cy="946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r>
                <a:rPr lang="en-US" sz="2000" b="0" i="0" u="none" dirty="0" err="1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Horcrux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 hunt clue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82" name="Shape 182"/>
            <p:cNvCxnSpPr/>
            <p:nvPr/>
          </p:nvCxnSpPr>
          <p:spPr>
            <a:xfrm>
              <a:off x="468312" y="871537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3" name="Shape 183"/>
            <p:cNvSpPr/>
            <p:nvPr/>
          </p:nvSpPr>
          <p:spPr>
            <a:xfrm>
              <a:off x="962025" y="410949"/>
              <a:ext cx="792162" cy="792162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5" name="Shape 185"/>
            <p:cNvCxnSpPr/>
            <p:nvPr/>
          </p:nvCxnSpPr>
          <p:spPr>
            <a:xfrm>
              <a:off x="3851275" y="5949950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6" name="Shape 186"/>
            <p:cNvSpPr/>
            <p:nvPr/>
          </p:nvSpPr>
          <p:spPr>
            <a:xfrm>
              <a:off x="2170420" y="5589565"/>
              <a:ext cx="792162" cy="792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3600" b="0" i="0" u="none" dirty="0">
                  <a:solidFill>
                    <a:schemeClr val="dk1"/>
                  </a:solidFill>
                  <a:latin typeface="Ravie" panose="04040805050809020602" pitchFamily="82" charset="0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844" y="1167252"/>
            <a:ext cx="179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Previous Answer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21005" y="5717751"/>
            <a:ext cx="111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the next clue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362" y="1578628"/>
            <a:ext cx="35988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Ravie" panose="04040805050809020602" pitchFamily="82" charset="0"/>
              </a:rPr>
              <a:t>Winning the cup!</a:t>
            </a:r>
          </a:p>
          <a:p>
            <a:pPr algn="ctr"/>
            <a:endParaRPr lang="en-GB" dirty="0" smtClean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5486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 48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grpSp>
        <p:nvGrpSpPr>
          <p:cNvPr id="39" name="Shape 177"/>
          <p:cNvGrpSpPr/>
          <p:nvPr/>
        </p:nvGrpSpPr>
        <p:grpSpPr>
          <a:xfrm>
            <a:off x="4860032" y="386087"/>
            <a:ext cx="4176711" cy="6191250"/>
            <a:chOff x="250825" y="333375"/>
            <a:chExt cx="4176711" cy="6191250"/>
          </a:xfrm>
        </p:grpSpPr>
        <p:sp>
          <p:nvSpPr>
            <p:cNvPr id="40" name="Shape 178"/>
            <p:cNvSpPr txBox="1"/>
            <p:nvPr/>
          </p:nvSpPr>
          <p:spPr>
            <a:xfrm>
              <a:off x="323850" y="765175"/>
              <a:ext cx="40322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179"/>
            <p:cNvSpPr/>
            <p:nvPr/>
          </p:nvSpPr>
          <p:spPr>
            <a:xfrm>
              <a:off x="250825" y="333375"/>
              <a:ext cx="4176711" cy="6191250"/>
            </a:xfrm>
            <a:prstGeom prst="roundRect">
              <a:avLst>
                <a:gd name="adj" fmla="val 16667"/>
              </a:avLst>
            </a:prstGeom>
            <a:noFill/>
            <a:ln w="57150" cap="flat" cmpd="thickThin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" name="Shape 180"/>
            <p:cNvCxnSpPr/>
            <p:nvPr/>
          </p:nvCxnSpPr>
          <p:spPr>
            <a:xfrm>
              <a:off x="250825" y="1484312"/>
              <a:ext cx="4176711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3" name="Shape 181"/>
            <p:cNvSpPr txBox="1"/>
            <p:nvPr/>
          </p:nvSpPr>
          <p:spPr>
            <a:xfrm>
              <a:off x="2339180" y="404811"/>
              <a:ext cx="1727994" cy="946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r>
                <a:rPr lang="en-US" sz="2000" b="0" i="0" u="none" dirty="0" err="1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Horcrux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 hunt clue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44" name="Shape 182"/>
            <p:cNvCxnSpPr/>
            <p:nvPr/>
          </p:nvCxnSpPr>
          <p:spPr>
            <a:xfrm>
              <a:off x="468312" y="871537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45" name="Shape 183"/>
            <p:cNvSpPr/>
            <p:nvPr/>
          </p:nvSpPr>
          <p:spPr>
            <a:xfrm>
              <a:off x="962025" y="410949"/>
              <a:ext cx="792162" cy="792162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" name="Shape 185"/>
            <p:cNvCxnSpPr/>
            <p:nvPr/>
          </p:nvCxnSpPr>
          <p:spPr>
            <a:xfrm>
              <a:off x="3851275" y="5949950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47" name="Shape 186"/>
            <p:cNvSpPr/>
            <p:nvPr/>
          </p:nvSpPr>
          <p:spPr>
            <a:xfrm>
              <a:off x="2170420" y="5589565"/>
              <a:ext cx="792162" cy="792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3600" b="0" i="0" u="none" dirty="0">
                  <a:solidFill>
                    <a:schemeClr val="dk1"/>
                  </a:solidFill>
                  <a:latin typeface="Ravie" panose="04040805050809020602" pitchFamily="82" charset="0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571789" y="5733256"/>
            <a:ext cx="111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the next clue</a:t>
            </a:r>
            <a:endParaRPr lang="en-GB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933378" y="2499861"/>
            <a:ext cx="38150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Arial Rounded MT Bold" panose="020F0704030504030204" pitchFamily="34" charset="0"/>
              </a:rPr>
              <a:t>(for 8 people)</a:t>
            </a:r>
          </a:p>
          <a:p>
            <a:pPr algn="ctr"/>
            <a:endParaRPr lang="en-GB" sz="18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1800" dirty="0" smtClean="0">
                <a:latin typeface="Arial Rounded MT Bold" panose="020F0704030504030204" pitchFamily="34" charset="0"/>
              </a:rPr>
              <a:t>7 Cheetah’s Spots</a:t>
            </a:r>
          </a:p>
          <a:p>
            <a:pPr algn="ctr"/>
            <a:r>
              <a:rPr lang="en-GB" sz="1800" dirty="0" smtClean="0">
                <a:latin typeface="Arial Rounded MT Bold" panose="020F0704030504030204" pitchFamily="34" charset="0"/>
              </a:rPr>
              <a:t>4 wings of a golden snitch</a:t>
            </a:r>
          </a:p>
          <a:p>
            <a:pPr algn="ctr"/>
            <a:r>
              <a:rPr lang="en-GB" sz="1800" dirty="0" smtClean="0">
                <a:latin typeface="Arial Rounded MT Bold" panose="020F0704030504030204" pitchFamily="34" charset="0"/>
              </a:rPr>
              <a:t>10 Spoons of a tidal wave</a:t>
            </a:r>
          </a:p>
          <a:p>
            <a:pPr algn="ctr"/>
            <a:endParaRPr lang="en-GB" sz="18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1800" dirty="0" smtClean="0">
                <a:latin typeface="Arial Rounded MT Bold" panose="020F0704030504030204" pitchFamily="34" charset="0"/>
              </a:rPr>
              <a:t>How many cheetahs spots will Ron need to make enough for 40 people?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714" y="2032446"/>
            <a:ext cx="40322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So far the scores for the house cup are as follows:</a:t>
            </a:r>
          </a:p>
          <a:p>
            <a:pPr algn="ctr"/>
            <a:r>
              <a:rPr lang="en-GB" sz="2000" dirty="0" err="1" smtClean="0">
                <a:latin typeface="Arial Rounded MT Bold" panose="020F0704030504030204" pitchFamily="34" charset="0"/>
              </a:rPr>
              <a:t>Ravenclaw</a:t>
            </a:r>
            <a:r>
              <a:rPr lang="en-GB" sz="2000" dirty="0" smtClean="0">
                <a:latin typeface="Arial Rounded MT Bold" panose="020F0704030504030204" pitchFamily="34" charset="0"/>
              </a:rPr>
              <a:t>: 670points </a:t>
            </a:r>
          </a:p>
          <a:p>
            <a:pPr algn="ctr"/>
            <a:r>
              <a:rPr lang="en-GB" sz="2000" dirty="0" err="1" smtClean="0">
                <a:latin typeface="Arial Rounded MT Bold" panose="020F0704030504030204" pitchFamily="34" charset="0"/>
              </a:rPr>
              <a:t>Slytherin</a:t>
            </a:r>
            <a:r>
              <a:rPr lang="en-GB" sz="2000" dirty="0" smtClean="0">
                <a:latin typeface="Arial Rounded MT Bold" panose="020F0704030504030204" pitchFamily="34" charset="0"/>
              </a:rPr>
              <a:t> 470 points</a:t>
            </a:r>
          </a:p>
          <a:p>
            <a:pPr algn="ctr"/>
            <a:r>
              <a:rPr lang="en-GB" sz="2000" dirty="0" err="1" smtClean="0">
                <a:latin typeface="Arial Rounded MT Bold" panose="020F0704030504030204" pitchFamily="34" charset="0"/>
              </a:rPr>
              <a:t>Hufflepuff</a:t>
            </a:r>
            <a:r>
              <a:rPr lang="en-GB" sz="2000" dirty="0" smtClean="0">
                <a:latin typeface="Arial Rounded MT Bold" panose="020F0704030504030204" pitchFamily="34" charset="0"/>
              </a:rPr>
              <a:t> 863 points</a:t>
            </a:r>
          </a:p>
          <a:p>
            <a:pPr algn="ctr"/>
            <a:r>
              <a:rPr lang="en-GB" sz="2000" dirty="0" err="1" smtClean="0">
                <a:latin typeface="Arial Rounded MT Bold" panose="020F0704030504030204" pitchFamily="34" charset="0"/>
              </a:rPr>
              <a:t>Gryffinder</a:t>
            </a:r>
            <a:r>
              <a:rPr lang="en-GB" sz="2000" dirty="0" smtClean="0">
                <a:latin typeface="Arial Rounded MT Bold" panose="020F0704030504030204" pitchFamily="34" charset="0"/>
              </a:rPr>
              <a:t> 426 points</a:t>
            </a:r>
          </a:p>
          <a:p>
            <a:pPr algn="ctr"/>
            <a:endParaRPr lang="en-GB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If Gryffindor gain 92 more points for bravery, how many more points will they have than </a:t>
            </a:r>
            <a:r>
              <a:rPr lang="en-GB" sz="2000" dirty="0" err="1" smtClean="0">
                <a:latin typeface="Arial Rounded MT Bold" panose="020F0704030504030204" pitchFamily="34" charset="0"/>
              </a:rPr>
              <a:t>Slytherin</a:t>
            </a:r>
            <a:r>
              <a:rPr lang="en-GB" sz="2000" dirty="0" smtClean="0">
                <a:latin typeface="Arial Rounded MT Bold" panose="020F0704030504030204" pitchFamily="34" charset="0"/>
              </a:rPr>
              <a:t>?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163842" y="1215766"/>
            <a:ext cx="201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Previous Answer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16016" y="195922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Ravie" panose="04040805050809020602" pitchFamily="82" charset="0"/>
              </a:rPr>
              <a:t>Super Speed Potion</a:t>
            </a:r>
            <a:endParaRPr lang="en-GB" dirty="0" smtClean="0">
              <a:latin typeface="Arial Rounded MT Bold" panose="020F07040305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3608" y="4766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 8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Shape 177"/>
          <p:cNvGrpSpPr/>
          <p:nvPr/>
        </p:nvGrpSpPr>
        <p:grpSpPr>
          <a:xfrm>
            <a:off x="219875" y="314651"/>
            <a:ext cx="4176711" cy="6191250"/>
            <a:chOff x="250825" y="333375"/>
            <a:chExt cx="4176711" cy="6191250"/>
          </a:xfrm>
        </p:grpSpPr>
        <p:sp>
          <p:nvSpPr>
            <p:cNvPr id="178" name="Shape 178"/>
            <p:cNvSpPr txBox="1"/>
            <p:nvPr/>
          </p:nvSpPr>
          <p:spPr>
            <a:xfrm>
              <a:off x="323850" y="765175"/>
              <a:ext cx="40322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50825" y="333375"/>
              <a:ext cx="4176711" cy="6191250"/>
            </a:xfrm>
            <a:prstGeom prst="roundRect">
              <a:avLst>
                <a:gd name="adj" fmla="val 16667"/>
              </a:avLst>
            </a:prstGeom>
            <a:noFill/>
            <a:ln w="57150" cap="flat" cmpd="thickThin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0" name="Shape 180"/>
            <p:cNvCxnSpPr/>
            <p:nvPr/>
          </p:nvCxnSpPr>
          <p:spPr>
            <a:xfrm>
              <a:off x="250825" y="1484312"/>
              <a:ext cx="4176711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2339180" y="404811"/>
              <a:ext cx="1727994" cy="946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r>
                <a:rPr lang="en-US" sz="2000" b="0" i="0" u="none" dirty="0" err="1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Horcrux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 hunt clue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82" name="Shape 182"/>
            <p:cNvCxnSpPr/>
            <p:nvPr/>
          </p:nvCxnSpPr>
          <p:spPr>
            <a:xfrm>
              <a:off x="468312" y="871537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3" name="Shape 183"/>
            <p:cNvSpPr/>
            <p:nvPr/>
          </p:nvSpPr>
          <p:spPr>
            <a:xfrm>
              <a:off x="962025" y="410949"/>
              <a:ext cx="792162" cy="792162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5" name="Shape 185"/>
            <p:cNvCxnSpPr/>
            <p:nvPr/>
          </p:nvCxnSpPr>
          <p:spPr>
            <a:xfrm>
              <a:off x="3851275" y="5949950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6" name="Shape 186"/>
            <p:cNvSpPr/>
            <p:nvPr/>
          </p:nvSpPr>
          <p:spPr>
            <a:xfrm>
              <a:off x="2170420" y="5589565"/>
              <a:ext cx="792162" cy="792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3600" b="0" i="0" u="none" dirty="0">
                  <a:solidFill>
                    <a:schemeClr val="dk1"/>
                  </a:solidFill>
                  <a:latin typeface="Ravie" panose="04040805050809020602" pitchFamily="82" charset="0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844" y="1167252"/>
            <a:ext cx="179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Previous Answer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21005" y="5717751"/>
            <a:ext cx="111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the next clue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362" y="1578628"/>
            <a:ext cx="35988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Ravie" panose="04040805050809020602" pitchFamily="82" charset="0"/>
              </a:rPr>
              <a:t>Sorting Hat!</a:t>
            </a:r>
          </a:p>
          <a:p>
            <a:pPr algn="ctr"/>
            <a:endParaRPr lang="en-GB" dirty="0" smtClean="0"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949" y="2684527"/>
            <a:ext cx="4032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There are 184 new first years to be sorted equally into the four houses.</a:t>
            </a:r>
          </a:p>
          <a:p>
            <a:pPr algn="ctr"/>
            <a:endParaRPr lang="en-GB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How many will be in each house?</a:t>
            </a:r>
            <a:endParaRPr lang="en-GB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99592" y="4766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 35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34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528718"/>
            <a:ext cx="3275856" cy="1177829"/>
            <a:chOff x="0" y="5528718"/>
            <a:chExt cx="3275856" cy="117782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0" t="25319" r="71657" b="62692"/>
            <a:stretch/>
          </p:blipFill>
          <p:spPr bwMode="auto">
            <a:xfrm>
              <a:off x="0" y="5528718"/>
              <a:ext cx="2401214" cy="99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itle 1"/>
            <p:cNvSpPr txBox="1">
              <a:spLocks/>
            </p:cNvSpPr>
            <p:nvPr/>
          </p:nvSpPr>
          <p:spPr>
            <a:xfrm>
              <a:off x="1115616" y="6285759"/>
              <a:ext cx="2160240" cy="4207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/>
                <a:t>i</a:t>
              </a:r>
              <a:r>
                <a:rPr lang="en-GB" sz="2800" dirty="0" smtClean="0"/>
                <a:t>n transition!</a:t>
              </a:r>
              <a:endParaRPr lang="en-GB" sz="2800" dirty="0"/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24" y="908720"/>
            <a:ext cx="62263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Write down the </a:t>
            </a:r>
            <a:r>
              <a:rPr lang="en-GB" sz="24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question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answer in the circle and the name of the object on the line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(the </a:t>
            </a:r>
            <a:r>
              <a:rPr kumimoji="0" lang="en-GB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horcrux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 rot="10800000" flipV="1">
            <a:off x="3059832" y="4971860"/>
            <a:ext cx="58134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Please act sensibly around the rooms and corridors, the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Horcruxes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are only hidden in the Maths rooms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your teacher will tell you where these are.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9632" y="46365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solidFill>
                  <a:srgbClr val="FF0000"/>
                </a:solidFill>
                <a:latin typeface="Ravie" pitchFamily="82" charset="0"/>
              </a:rPr>
              <a:t>Horcrux</a:t>
            </a:r>
            <a:r>
              <a:rPr lang="en-GB" sz="3600" dirty="0">
                <a:solidFill>
                  <a:srgbClr val="FF0000"/>
                </a:solidFill>
                <a:latin typeface="Ravie" pitchFamily="82" charset="0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Ravie" pitchFamily="82" charset="0"/>
              </a:rPr>
              <a:t>Hunt Rules</a:t>
            </a:r>
            <a:endParaRPr lang="en-GB" sz="2800" dirty="0">
              <a:solidFill>
                <a:srgbClr val="FF0000"/>
              </a:solidFill>
              <a:latin typeface="Ravie" pitchFamily="82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36512" y="1916832"/>
            <a:ext cx="710962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You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can start at any object, you are </a:t>
            </a:r>
            <a:r>
              <a:rPr lang="en-GB" sz="24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finished when all your circles are complete and you get back to where you started.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400" dirty="0" smtClean="0"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No calculators allowed, you can use your </a:t>
            </a:r>
            <a:r>
              <a:rPr lang="en-GB" sz="2400" dirty="0" err="1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miniwhiteboard</a:t>
            </a:r>
            <a:r>
              <a:rPr lang="en-GB" sz="24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for working out!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86598" y="1662193"/>
            <a:ext cx="2121906" cy="2227366"/>
            <a:chOff x="683568" y="410985"/>
            <a:chExt cx="1487999" cy="1577855"/>
          </a:xfrm>
        </p:grpSpPr>
        <p:sp>
          <p:nvSpPr>
            <p:cNvPr id="15" name="Right Arrow Callout 14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971600" y="548680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27584" y="1700808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 flipH="1">
            <a:off x="7971255" y="1436196"/>
            <a:ext cx="76296" cy="849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88224" y="2285776"/>
            <a:ext cx="1187321" cy="902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73112" y="1052736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Question answer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99479" y="1916444"/>
            <a:ext cx="10574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Horcrux</a:t>
            </a:r>
            <a:endParaRPr lang="en-GB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2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576" y="2420888"/>
            <a:ext cx="7227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solidFill>
                  <a:srgbClr val="FF0000"/>
                </a:solidFill>
                <a:latin typeface="Ravie" pitchFamily="82" charset="0"/>
              </a:rPr>
              <a:t>Horcrux</a:t>
            </a:r>
            <a:r>
              <a:rPr lang="en-GB" sz="3600" dirty="0">
                <a:solidFill>
                  <a:srgbClr val="FF0000"/>
                </a:solidFill>
                <a:latin typeface="Ravie" pitchFamily="82" charset="0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Ravie" pitchFamily="82" charset="0"/>
              </a:rPr>
              <a:t>Hunt Answers…..</a:t>
            </a:r>
            <a:endParaRPr lang="en-GB" sz="2800" dirty="0">
              <a:solidFill>
                <a:srgbClr val="FF0000"/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8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92"/>
          <p:cNvSpPr/>
          <p:nvPr/>
        </p:nvSpPr>
        <p:spPr>
          <a:xfrm rot="5400000">
            <a:off x="1295637" y="-1071499"/>
            <a:ext cx="6336702" cy="8712968"/>
          </a:xfrm>
          <a:prstGeom prst="roundRect">
            <a:avLst>
              <a:gd name="adj" fmla="val 16667"/>
            </a:avLst>
          </a:prstGeom>
          <a:noFill/>
          <a:ln w="57150" cap="flat" cmpd="thickThin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3568" y="410985"/>
            <a:ext cx="1487999" cy="1577855"/>
            <a:chOff x="683568" y="410985"/>
            <a:chExt cx="1487999" cy="1577855"/>
          </a:xfrm>
        </p:grpSpPr>
        <p:sp>
          <p:nvSpPr>
            <p:cNvPr id="7" name="Right Arrow Callout 6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71600" y="548680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27584" y="1700808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>
            <a:off x="2195736" y="404664"/>
            <a:ext cx="1487999" cy="1577855"/>
            <a:chOff x="683568" y="410985"/>
            <a:chExt cx="1487999" cy="1577855"/>
          </a:xfrm>
        </p:grpSpPr>
        <p:sp>
          <p:nvSpPr>
            <p:cNvPr id="212" name="Right Arrow Callout 211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13" name="Oval 212"/>
            <p:cNvSpPr/>
            <p:nvPr/>
          </p:nvSpPr>
          <p:spPr>
            <a:xfrm>
              <a:off x="971600" y="548680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827584" y="1700808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3732073" y="404664"/>
            <a:ext cx="1487999" cy="1577855"/>
            <a:chOff x="683568" y="410985"/>
            <a:chExt cx="1487999" cy="1577855"/>
          </a:xfrm>
        </p:grpSpPr>
        <p:sp>
          <p:nvSpPr>
            <p:cNvPr id="216" name="Right Arrow Callout 215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17" name="Oval 216"/>
            <p:cNvSpPr/>
            <p:nvPr/>
          </p:nvSpPr>
          <p:spPr>
            <a:xfrm>
              <a:off x="971600" y="548680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218" name="Straight Connector 217"/>
            <p:cNvCxnSpPr/>
            <p:nvPr/>
          </p:nvCxnSpPr>
          <p:spPr>
            <a:xfrm>
              <a:off x="827584" y="1700808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218"/>
          <p:cNvGrpSpPr/>
          <p:nvPr/>
        </p:nvGrpSpPr>
        <p:grpSpPr>
          <a:xfrm>
            <a:off x="5316249" y="404664"/>
            <a:ext cx="1487999" cy="1577855"/>
            <a:chOff x="683568" y="410985"/>
            <a:chExt cx="1487999" cy="1577855"/>
          </a:xfrm>
        </p:grpSpPr>
        <p:sp>
          <p:nvSpPr>
            <p:cNvPr id="220" name="Right Arrow Callout 219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21" name="Oval 220"/>
            <p:cNvSpPr/>
            <p:nvPr/>
          </p:nvSpPr>
          <p:spPr>
            <a:xfrm>
              <a:off x="971600" y="548680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22" name="Straight Connector 221"/>
            <p:cNvCxnSpPr/>
            <p:nvPr/>
          </p:nvCxnSpPr>
          <p:spPr>
            <a:xfrm>
              <a:off x="827584" y="1700808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/>
          <p:cNvGrpSpPr/>
          <p:nvPr/>
        </p:nvGrpSpPr>
        <p:grpSpPr>
          <a:xfrm rot="5400000">
            <a:off x="6693279" y="875671"/>
            <a:ext cx="1799789" cy="1577855"/>
            <a:chOff x="683568" y="410985"/>
            <a:chExt cx="1487999" cy="1577855"/>
          </a:xfrm>
        </p:grpSpPr>
        <p:sp>
          <p:nvSpPr>
            <p:cNvPr id="224" name="Right Arrow Callout 223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26" name="Straight Connector 225"/>
            <p:cNvCxnSpPr/>
            <p:nvPr/>
          </p:nvCxnSpPr>
          <p:spPr>
            <a:xfrm rot="16200000" flipH="1" flipV="1">
              <a:off x="1000508" y="1196750"/>
              <a:ext cx="115212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Oval 226"/>
          <p:cNvSpPr/>
          <p:nvPr/>
        </p:nvSpPr>
        <p:spPr>
          <a:xfrm>
            <a:off x="7236296" y="866395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grpSp>
        <p:nvGrpSpPr>
          <p:cNvPr id="228" name="Group 227"/>
          <p:cNvGrpSpPr/>
          <p:nvPr/>
        </p:nvGrpSpPr>
        <p:grpSpPr>
          <a:xfrm rot="5400000">
            <a:off x="6765289" y="2675871"/>
            <a:ext cx="1799789" cy="1577855"/>
            <a:chOff x="683568" y="410985"/>
            <a:chExt cx="1487999" cy="1577855"/>
          </a:xfrm>
        </p:grpSpPr>
        <p:sp>
          <p:nvSpPr>
            <p:cNvPr id="229" name="Right Arrow Callout 228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30" name="Straight Connector 229"/>
            <p:cNvCxnSpPr/>
            <p:nvPr/>
          </p:nvCxnSpPr>
          <p:spPr>
            <a:xfrm rot="16200000" flipH="1" flipV="1">
              <a:off x="1000508" y="1196750"/>
              <a:ext cx="115212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Oval 230"/>
          <p:cNvSpPr/>
          <p:nvPr/>
        </p:nvSpPr>
        <p:spPr>
          <a:xfrm>
            <a:off x="7308306" y="2666595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grpSp>
        <p:nvGrpSpPr>
          <p:cNvPr id="232" name="Group 231"/>
          <p:cNvGrpSpPr/>
          <p:nvPr/>
        </p:nvGrpSpPr>
        <p:grpSpPr>
          <a:xfrm rot="10800000">
            <a:off x="6572687" y="4371426"/>
            <a:ext cx="1487999" cy="1577855"/>
            <a:chOff x="683568" y="410985"/>
            <a:chExt cx="1487999" cy="1577855"/>
          </a:xfrm>
        </p:grpSpPr>
        <p:sp>
          <p:nvSpPr>
            <p:cNvPr id="233" name="Right Arrow Callout 232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4" name="Oval 233"/>
            <p:cNvSpPr/>
            <p:nvPr/>
          </p:nvSpPr>
          <p:spPr>
            <a:xfrm>
              <a:off x="935597" y="1186896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35" name="Straight Connector 234"/>
            <p:cNvCxnSpPr/>
            <p:nvPr/>
          </p:nvCxnSpPr>
          <p:spPr>
            <a:xfrm>
              <a:off x="827584" y="627011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 rot="10800000">
            <a:off x="5076057" y="4443432"/>
            <a:ext cx="1487999" cy="1577855"/>
            <a:chOff x="683568" y="410985"/>
            <a:chExt cx="1487999" cy="1577855"/>
          </a:xfrm>
        </p:grpSpPr>
        <p:sp>
          <p:nvSpPr>
            <p:cNvPr id="237" name="Right Arrow Callout 236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8" name="Oval 237"/>
            <p:cNvSpPr/>
            <p:nvPr/>
          </p:nvSpPr>
          <p:spPr>
            <a:xfrm>
              <a:off x="935597" y="1186896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39" name="Straight Connector 238"/>
            <p:cNvCxnSpPr/>
            <p:nvPr/>
          </p:nvCxnSpPr>
          <p:spPr>
            <a:xfrm>
              <a:off x="827584" y="627011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/>
          <p:cNvGrpSpPr/>
          <p:nvPr/>
        </p:nvGrpSpPr>
        <p:grpSpPr>
          <a:xfrm rot="10800000">
            <a:off x="3588057" y="4509120"/>
            <a:ext cx="1487999" cy="1577855"/>
            <a:chOff x="683568" y="410985"/>
            <a:chExt cx="1487999" cy="1577855"/>
          </a:xfrm>
        </p:grpSpPr>
        <p:sp>
          <p:nvSpPr>
            <p:cNvPr id="241" name="Right Arrow Callout 240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2" name="Oval 241"/>
            <p:cNvSpPr/>
            <p:nvPr/>
          </p:nvSpPr>
          <p:spPr>
            <a:xfrm>
              <a:off x="935597" y="1186896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43" name="Straight Connector 242"/>
            <p:cNvCxnSpPr/>
            <p:nvPr/>
          </p:nvCxnSpPr>
          <p:spPr>
            <a:xfrm>
              <a:off x="827584" y="627011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10800000">
            <a:off x="2051721" y="4509120"/>
            <a:ext cx="1487999" cy="1577855"/>
            <a:chOff x="683568" y="410985"/>
            <a:chExt cx="1487999" cy="1577855"/>
          </a:xfrm>
        </p:grpSpPr>
        <p:sp>
          <p:nvSpPr>
            <p:cNvPr id="245" name="Right Arrow Callout 244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6" name="Oval 245"/>
            <p:cNvSpPr/>
            <p:nvPr/>
          </p:nvSpPr>
          <p:spPr>
            <a:xfrm>
              <a:off x="935597" y="1186896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827584" y="627011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16200000">
            <a:off x="362898" y="4070961"/>
            <a:ext cx="1799789" cy="1577855"/>
            <a:chOff x="683568" y="410985"/>
            <a:chExt cx="1487999" cy="1577855"/>
          </a:xfrm>
        </p:grpSpPr>
        <p:sp>
          <p:nvSpPr>
            <p:cNvPr id="249" name="Right Arrow Callout 248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u="sng" dirty="0"/>
            </a:p>
          </p:txBody>
        </p:sp>
        <p:cxnSp>
          <p:nvCxnSpPr>
            <p:cNvPr id="250" name="Straight Connector 249"/>
            <p:cNvCxnSpPr/>
            <p:nvPr/>
          </p:nvCxnSpPr>
          <p:spPr>
            <a:xfrm rot="16200000" flipH="1" flipV="1">
              <a:off x="308035" y="1192693"/>
              <a:ext cx="115212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16200000">
            <a:off x="372650" y="2172226"/>
            <a:ext cx="1799789" cy="1577855"/>
            <a:chOff x="683568" y="410985"/>
            <a:chExt cx="1487999" cy="1577855"/>
          </a:xfrm>
        </p:grpSpPr>
        <p:sp>
          <p:nvSpPr>
            <p:cNvPr id="252" name="Right Arrow Callout 251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53" name="Straight Connector 252"/>
            <p:cNvCxnSpPr/>
            <p:nvPr/>
          </p:nvCxnSpPr>
          <p:spPr>
            <a:xfrm rot="16200000" flipH="1" flipV="1">
              <a:off x="348176" y="1223003"/>
              <a:ext cx="115212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Oval 253"/>
          <p:cNvSpPr/>
          <p:nvPr/>
        </p:nvSpPr>
        <p:spPr>
          <a:xfrm>
            <a:off x="971600" y="2492896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55" name="Oval 254"/>
          <p:cNvSpPr/>
          <p:nvPr/>
        </p:nvSpPr>
        <p:spPr>
          <a:xfrm>
            <a:off x="899592" y="4437112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2587447" y="2816932"/>
            <a:ext cx="3825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Ravie" pitchFamily="82" charset="0"/>
              </a:rPr>
              <a:t>Answers…..</a:t>
            </a:r>
            <a:endParaRPr lang="en-GB" sz="2800" dirty="0">
              <a:solidFill>
                <a:srgbClr val="FF0000"/>
              </a:solidFill>
              <a:latin typeface="Ravie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620688"/>
            <a:ext cx="63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46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497934" y="580328"/>
            <a:ext cx="63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3</a:t>
            </a:r>
            <a:endParaRPr lang="en-GB" sz="3200" dirty="0"/>
          </a:p>
        </p:txBody>
      </p:sp>
      <p:sp>
        <p:nvSpPr>
          <p:cNvPr id="259" name="TextBox 258"/>
          <p:cNvSpPr txBox="1"/>
          <p:nvPr/>
        </p:nvSpPr>
        <p:spPr>
          <a:xfrm>
            <a:off x="3887925" y="548680"/>
            <a:ext cx="82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1.5</a:t>
            </a:r>
            <a:endParaRPr lang="en-GB" sz="3200" dirty="0"/>
          </a:p>
        </p:txBody>
      </p:sp>
      <p:sp>
        <p:nvSpPr>
          <p:cNvPr id="260" name="TextBox 259"/>
          <p:cNvSpPr txBox="1"/>
          <p:nvPr/>
        </p:nvSpPr>
        <p:spPr>
          <a:xfrm>
            <a:off x="5663955" y="571635"/>
            <a:ext cx="39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9</a:t>
            </a:r>
            <a:endParaRPr lang="en-GB" sz="3200" dirty="0"/>
          </a:p>
        </p:txBody>
      </p:sp>
      <p:sp>
        <p:nvSpPr>
          <p:cNvPr id="261" name="TextBox 260"/>
          <p:cNvSpPr txBox="1"/>
          <p:nvPr/>
        </p:nvSpPr>
        <p:spPr>
          <a:xfrm>
            <a:off x="7362185" y="912562"/>
            <a:ext cx="39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</a:t>
            </a:r>
            <a:endParaRPr lang="en-GB" sz="3200" dirty="0"/>
          </a:p>
        </p:txBody>
      </p:sp>
      <p:sp>
        <p:nvSpPr>
          <p:cNvPr id="262" name="TextBox 261"/>
          <p:cNvSpPr txBox="1"/>
          <p:nvPr/>
        </p:nvSpPr>
        <p:spPr>
          <a:xfrm>
            <a:off x="7412363" y="2700210"/>
            <a:ext cx="39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5</a:t>
            </a:r>
            <a:endParaRPr lang="en-GB" sz="3200" dirty="0"/>
          </a:p>
        </p:txBody>
      </p:sp>
      <p:sp>
        <p:nvSpPr>
          <p:cNvPr id="263" name="TextBox 262"/>
          <p:cNvSpPr txBox="1"/>
          <p:nvPr/>
        </p:nvSpPr>
        <p:spPr>
          <a:xfrm>
            <a:off x="7164288" y="4569389"/>
            <a:ext cx="64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32</a:t>
            </a:r>
            <a:endParaRPr lang="en-GB" sz="3200" dirty="0"/>
          </a:p>
        </p:txBody>
      </p:sp>
      <p:sp>
        <p:nvSpPr>
          <p:cNvPr id="264" name="TextBox 263"/>
          <p:cNvSpPr txBox="1"/>
          <p:nvPr/>
        </p:nvSpPr>
        <p:spPr>
          <a:xfrm>
            <a:off x="5723969" y="4644425"/>
            <a:ext cx="64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10</a:t>
            </a:r>
            <a:endParaRPr lang="en-GB" sz="3200" dirty="0"/>
          </a:p>
        </p:txBody>
      </p:sp>
      <p:sp>
        <p:nvSpPr>
          <p:cNvPr id="265" name="TextBox 264"/>
          <p:cNvSpPr txBox="1"/>
          <p:nvPr/>
        </p:nvSpPr>
        <p:spPr>
          <a:xfrm>
            <a:off x="4211801" y="4716433"/>
            <a:ext cx="64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19</a:t>
            </a:r>
            <a:endParaRPr lang="en-GB" sz="3200" dirty="0"/>
          </a:p>
        </p:txBody>
      </p:sp>
      <p:sp>
        <p:nvSpPr>
          <p:cNvPr id="266" name="TextBox 265"/>
          <p:cNvSpPr txBox="1"/>
          <p:nvPr/>
        </p:nvSpPr>
        <p:spPr>
          <a:xfrm>
            <a:off x="2771800" y="4694640"/>
            <a:ext cx="48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8</a:t>
            </a:r>
            <a:endParaRPr lang="en-GB" sz="3200" dirty="0"/>
          </a:p>
        </p:txBody>
      </p:sp>
      <p:sp>
        <p:nvSpPr>
          <p:cNvPr id="267" name="TextBox 266"/>
          <p:cNvSpPr txBox="1"/>
          <p:nvPr/>
        </p:nvSpPr>
        <p:spPr>
          <a:xfrm>
            <a:off x="899433" y="4468760"/>
            <a:ext cx="64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48</a:t>
            </a:r>
            <a:endParaRPr lang="en-GB" sz="3200" dirty="0"/>
          </a:p>
        </p:txBody>
      </p:sp>
      <p:sp>
        <p:nvSpPr>
          <p:cNvPr id="268" name="TextBox 267"/>
          <p:cNvSpPr txBox="1"/>
          <p:nvPr/>
        </p:nvSpPr>
        <p:spPr>
          <a:xfrm>
            <a:off x="971600" y="2555322"/>
            <a:ext cx="64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35</a:t>
            </a:r>
            <a:endParaRPr lang="en-GB" sz="3200" dirty="0"/>
          </a:p>
        </p:txBody>
      </p:sp>
      <p:sp>
        <p:nvSpPr>
          <p:cNvPr id="269" name="TextBox 268"/>
          <p:cNvSpPr txBox="1"/>
          <p:nvPr/>
        </p:nvSpPr>
        <p:spPr>
          <a:xfrm>
            <a:off x="824490" y="1268760"/>
            <a:ext cx="122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Cube</a:t>
            </a:r>
            <a:endParaRPr lang="en-GB" sz="2800" dirty="0"/>
          </a:p>
        </p:txBody>
      </p:sp>
      <p:sp>
        <p:nvSpPr>
          <p:cNvPr id="270" name="TextBox 269"/>
          <p:cNvSpPr txBox="1"/>
          <p:nvPr/>
        </p:nvSpPr>
        <p:spPr>
          <a:xfrm>
            <a:off x="2195736" y="1268760"/>
            <a:ext cx="122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Cuboid</a:t>
            </a:r>
            <a:endParaRPr lang="en-GB" sz="2800" dirty="0"/>
          </a:p>
        </p:txBody>
      </p:sp>
      <p:sp>
        <p:nvSpPr>
          <p:cNvPr id="272" name="TextBox 271"/>
          <p:cNvSpPr txBox="1"/>
          <p:nvPr/>
        </p:nvSpPr>
        <p:spPr>
          <a:xfrm>
            <a:off x="3776819" y="1268760"/>
            <a:ext cx="122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Sphere</a:t>
            </a:r>
            <a:endParaRPr lang="en-GB" sz="2800" dirty="0"/>
          </a:p>
        </p:txBody>
      </p:sp>
      <p:sp>
        <p:nvSpPr>
          <p:cNvPr id="273" name="TextBox 272"/>
          <p:cNvSpPr txBox="1"/>
          <p:nvPr/>
        </p:nvSpPr>
        <p:spPr>
          <a:xfrm>
            <a:off x="5436096" y="1249596"/>
            <a:ext cx="104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Cone</a:t>
            </a:r>
            <a:endParaRPr lang="en-GB" sz="2800" dirty="0"/>
          </a:p>
        </p:txBody>
      </p:sp>
      <p:sp>
        <p:nvSpPr>
          <p:cNvPr id="274" name="TextBox 273"/>
          <p:cNvSpPr txBox="1"/>
          <p:nvPr/>
        </p:nvSpPr>
        <p:spPr>
          <a:xfrm>
            <a:off x="6588222" y="1401996"/>
            <a:ext cx="2160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Triangular based prism</a:t>
            </a:r>
            <a:endParaRPr lang="en-GB" sz="2800" dirty="0"/>
          </a:p>
        </p:txBody>
      </p:sp>
      <p:sp>
        <p:nvSpPr>
          <p:cNvPr id="275" name="TextBox 274"/>
          <p:cNvSpPr txBox="1"/>
          <p:nvPr/>
        </p:nvSpPr>
        <p:spPr>
          <a:xfrm>
            <a:off x="6588222" y="3284984"/>
            <a:ext cx="216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Pyramid</a:t>
            </a:r>
            <a:endParaRPr lang="en-GB" sz="2800" dirty="0"/>
          </a:p>
        </p:txBody>
      </p:sp>
      <p:sp>
        <p:nvSpPr>
          <p:cNvPr id="276" name="TextBox 275"/>
          <p:cNvSpPr txBox="1"/>
          <p:nvPr/>
        </p:nvSpPr>
        <p:spPr>
          <a:xfrm>
            <a:off x="6460574" y="5266711"/>
            <a:ext cx="216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Cylinder</a:t>
            </a:r>
            <a:endParaRPr lang="en-GB" sz="2800" dirty="0"/>
          </a:p>
        </p:txBody>
      </p:sp>
      <p:sp>
        <p:nvSpPr>
          <p:cNvPr id="277" name="TextBox 276"/>
          <p:cNvSpPr txBox="1"/>
          <p:nvPr/>
        </p:nvSpPr>
        <p:spPr>
          <a:xfrm>
            <a:off x="4932038" y="5415607"/>
            <a:ext cx="216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Protractor</a:t>
            </a:r>
            <a:endParaRPr lang="en-GB" sz="2000" dirty="0"/>
          </a:p>
        </p:txBody>
      </p:sp>
      <p:sp>
        <p:nvSpPr>
          <p:cNvPr id="278" name="TextBox 277"/>
          <p:cNvSpPr txBox="1"/>
          <p:nvPr/>
        </p:nvSpPr>
        <p:spPr>
          <a:xfrm>
            <a:off x="3419872" y="5487615"/>
            <a:ext cx="216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Compass</a:t>
            </a:r>
            <a:endParaRPr lang="en-GB" sz="2400" dirty="0"/>
          </a:p>
        </p:txBody>
      </p:sp>
      <p:sp>
        <p:nvSpPr>
          <p:cNvPr id="279" name="TextBox 278"/>
          <p:cNvSpPr txBox="1"/>
          <p:nvPr/>
        </p:nvSpPr>
        <p:spPr>
          <a:xfrm>
            <a:off x="2051720" y="5229200"/>
            <a:ext cx="1848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Graph Paper</a:t>
            </a:r>
            <a:endParaRPr lang="en-GB" sz="2800" dirty="0"/>
          </a:p>
        </p:txBody>
      </p:sp>
      <p:sp>
        <p:nvSpPr>
          <p:cNvPr id="280" name="TextBox 279"/>
          <p:cNvSpPr txBox="1"/>
          <p:nvPr/>
        </p:nvSpPr>
        <p:spPr>
          <a:xfrm>
            <a:off x="356079" y="4869160"/>
            <a:ext cx="1848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Isometric</a:t>
            </a:r>
          </a:p>
          <a:p>
            <a:pPr algn="ctr"/>
            <a:r>
              <a:rPr lang="en-GB" sz="2800" dirty="0" smtClean="0"/>
              <a:t>Paper</a:t>
            </a:r>
            <a:endParaRPr lang="en-GB" sz="2800" dirty="0"/>
          </a:p>
        </p:txBody>
      </p:sp>
      <p:sp>
        <p:nvSpPr>
          <p:cNvPr id="281" name="TextBox 280"/>
          <p:cNvSpPr txBox="1"/>
          <p:nvPr/>
        </p:nvSpPr>
        <p:spPr>
          <a:xfrm>
            <a:off x="395536" y="3121804"/>
            <a:ext cx="184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Ruler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316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528718"/>
            <a:ext cx="3275856" cy="1177829"/>
            <a:chOff x="0" y="5528718"/>
            <a:chExt cx="3275856" cy="117782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0" t="25319" r="71657" b="62692"/>
            <a:stretch/>
          </p:blipFill>
          <p:spPr bwMode="auto">
            <a:xfrm>
              <a:off x="0" y="5528718"/>
              <a:ext cx="2401214" cy="99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itle 1"/>
            <p:cNvSpPr txBox="1">
              <a:spLocks/>
            </p:cNvSpPr>
            <p:nvPr/>
          </p:nvSpPr>
          <p:spPr>
            <a:xfrm>
              <a:off x="1115616" y="6285759"/>
              <a:ext cx="2160240" cy="4207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dirty="0"/>
                <a:t>i</a:t>
              </a:r>
              <a:r>
                <a:rPr lang="en-GB" sz="2800" dirty="0" smtClean="0"/>
                <a:t>n transition!</a:t>
              </a:r>
              <a:endParaRPr lang="en-GB" sz="2800" dirty="0"/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21904" y="738564"/>
            <a:ext cx="7810536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Which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lesson did you enjoy most in the Harry Potter transition and why?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baseline="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Which</a:t>
            </a:r>
            <a:r>
              <a:rPr lang="en-GB" sz="28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did you find most challenging? Why?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What new skills have you learnt from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the lessons? (not necessarily just maths skills)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Do you have any questions about Maths at secondary school?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How do you feel about Mathematics in secondary school?</a:t>
            </a:r>
            <a:endParaRPr kumimoji="0" lang="en-GB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9632" y="46365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Ravie" pitchFamily="82" charset="0"/>
              </a:rPr>
              <a:t>In Pairs Discuss:</a:t>
            </a:r>
            <a:endParaRPr lang="en-GB" sz="2800" dirty="0">
              <a:solidFill>
                <a:srgbClr val="FF0000"/>
              </a:solidFill>
              <a:latin typeface="Ravie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 resources for hunt….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13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92"/>
          <p:cNvSpPr/>
          <p:nvPr/>
        </p:nvSpPr>
        <p:spPr>
          <a:xfrm rot="5400000">
            <a:off x="1295637" y="-1071499"/>
            <a:ext cx="6336702" cy="8712968"/>
          </a:xfrm>
          <a:prstGeom prst="roundRect">
            <a:avLst>
              <a:gd name="adj" fmla="val 16667"/>
            </a:avLst>
          </a:prstGeom>
          <a:noFill/>
          <a:ln w="57150" cap="flat" cmpd="thickThin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93"/>
          <p:cNvSpPr txBox="1"/>
          <p:nvPr/>
        </p:nvSpPr>
        <p:spPr>
          <a:xfrm>
            <a:off x="2171567" y="2564493"/>
            <a:ext cx="3957097" cy="427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GB" sz="3200" dirty="0" err="1" smtClean="0">
                <a:latin typeface="Ravie" panose="04040805050809020602" pitchFamily="82" charset="0"/>
              </a:rPr>
              <a:t>Horcrux</a:t>
            </a:r>
            <a:r>
              <a:rPr lang="en-GB" sz="3200" dirty="0">
                <a:latin typeface="Ravie" panose="04040805050809020602" pitchFamily="82" charset="0"/>
              </a:rPr>
              <a:t> </a:t>
            </a:r>
            <a:r>
              <a:rPr lang="en-GB" sz="3200" dirty="0" smtClean="0">
                <a:latin typeface="Ravie" panose="04040805050809020602" pitchFamily="82" charset="0"/>
              </a:rPr>
              <a:t>Hunt</a:t>
            </a:r>
            <a:endParaRPr lang="en-US" sz="32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" name="Shape 125"/>
          <p:cNvSpPr txBox="1"/>
          <p:nvPr/>
        </p:nvSpPr>
        <p:spPr>
          <a:xfrm>
            <a:off x="2048750" y="3597223"/>
            <a:ext cx="1552151" cy="6910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Name:</a:t>
            </a:r>
          </a:p>
        </p:txBody>
      </p:sp>
      <p:sp>
        <p:nvSpPr>
          <p:cNvPr id="178" name="Shape 126"/>
          <p:cNvSpPr txBox="1"/>
          <p:nvPr/>
        </p:nvSpPr>
        <p:spPr>
          <a:xfrm>
            <a:off x="2039804" y="3064118"/>
            <a:ext cx="4217135" cy="62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Sheet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3568" y="410985"/>
            <a:ext cx="1487999" cy="1577855"/>
            <a:chOff x="683568" y="410985"/>
            <a:chExt cx="1487999" cy="1577855"/>
          </a:xfrm>
        </p:grpSpPr>
        <p:sp>
          <p:nvSpPr>
            <p:cNvPr id="7" name="Right Arrow Callout 6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71600" y="548680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27584" y="1700808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>
            <a:off x="2195736" y="404664"/>
            <a:ext cx="1487999" cy="1577855"/>
            <a:chOff x="683568" y="410985"/>
            <a:chExt cx="1487999" cy="1577855"/>
          </a:xfrm>
        </p:grpSpPr>
        <p:sp>
          <p:nvSpPr>
            <p:cNvPr id="212" name="Right Arrow Callout 211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13" name="Oval 212"/>
            <p:cNvSpPr/>
            <p:nvPr/>
          </p:nvSpPr>
          <p:spPr>
            <a:xfrm>
              <a:off x="971600" y="548680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827584" y="1700808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3732073" y="404664"/>
            <a:ext cx="1487999" cy="1577855"/>
            <a:chOff x="683568" y="410985"/>
            <a:chExt cx="1487999" cy="1577855"/>
          </a:xfrm>
        </p:grpSpPr>
        <p:sp>
          <p:nvSpPr>
            <p:cNvPr id="216" name="Right Arrow Callout 215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17" name="Oval 216"/>
            <p:cNvSpPr/>
            <p:nvPr/>
          </p:nvSpPr>
          <p:spPr>
            <a:xfrm>
              <a:off x="971600" y="548680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218" name="Straight Connector 217"/>
            <p:cNvCxnSpPr/>
            <p:nvPr/>
          </p:nvCxnSpPr>
          <p:spPr>
            <a:xfrm>
              <a:off x="827584" y="1700808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218"/>
          <p:cNvGrpSpPr/>
          <p:nvPr/>
        </p:nvGrpSpPr>
        <p:grpSpPr>
          <a:xfrm>
            <a:off x="5316249" y="404664"/>
            <a:ext cx="1487999" cy="1577855"/>
            <a:chOff x="683568" y="410985"/>
            <a:chExt cx="1487999" cy="1577855"/>
          </a:xfrm>
        </p:grpSpPr>
        <p:sp>
          <p:nvSpPr>
            <p:cNvPr id="220" name="Right Arrow Callout 219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21" name="Oval 220"/>
            <p:cNvSpPr/>
            <p:nvPr/>
          </p:nvSpPr>
          <p:spPr>
            <a:xfrm>
              <a:off x="971600" y="548680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22" name="Straight Connector 221"/>
            <p:cNvCxnSpPr/>
            <p:nvPr/>
          </p:nvCxnSpPr>
          <p:spPr>
            <a:xfrm>
              <a:off x="827584" y="1700808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/>
          <p:cNvGrpSpPr/>
          <p:nvPr/>
        </p:nvGrpSpPr>
        <p:grpSpPr>
          <a:xfrm rot="5400000">
            <a:off x="6693279" y="875671"/>
            <a:ext cx="1799789" cy="1577855"/>
            <a:chOff x="683568" y="410985"/>
            <a:chExt cx="1487999" cy="1577855"/>
          </a:xfrm>
        </p:grpSpPr>
        <p:sp>
          <p:nvSpPr>
            <p:cNvPr id="224" name="Right Arrow Callout 223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26" name="Straight Connector 225"/>
            <p:cNvCxnSpPr/>
            <p:nvPr/>
          </p:nvCxnSpPr>
          <p:spPr>
            <a:xfrm rot="16200000" flipH="1" flipV="1">
              <a:off x="1000508" y="1196750"/>
              <a:ext cx="115212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Oval 226"/>
          <p:cNvSpPr/>
          <p:nvPr/>
        </p:nvSpPr>
        <p:spPr>
          <a:xfrm>
            <a:off x="7236296" y="866395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grpSp>
        <p:nvGrpSpPr>
          <p:cNvPr id="228" name="Group 227"/>
          <p:cNvGrpSpPr/>
          <p:nvPr/>
        </p:nvGrpSpPr>
        <p:grpSpPr>
          <a:xfrm rot="5400000">
            <a:off x="6765289" y="2675871"/>
            <a:ext cx="1799789" cy="1577855"/>
            <a:chOff x="683568" y="410985"/>
            <a:chExt cx="1487999" cy="1577855"/>
          </a:xfrm>
        </p:grpSpPr>
        <p:sp>
          <p:nvSpPr>
            <p:cNvPr id="229" name="Right Arrow Callout 228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30" name="Straight Connector 229"/>
            <p:cNvCxnSpPr/>
            <p:nvPr/>
          </p:nvCxnSpPr>
          <p:spPr>
            <a:xfrm rot="16200000" flipH="1" flipV="1">
              <a:off x="1000508" y="1196750"/>
              <a:ext cx="115212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Oval 230"/>
          <p:cNvSpPr/>
          <p:nvPr/>
        </p:nvSpPr>
        <p:spPr>
          <a:xfrm>
            <a:off x="7308306" y="2666595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grpSp>
        <p:nvGrpSpPr>
          <p:cNvPr id="232" name="Group 231"/>
          <p:cNvGrpSpPr/>
          <p:nvPr/>
        </p:nvGrpSpPr>
        <p:grpSpPr>
          <a:xfrm rot="10800000">
            <a:off x="6572687" y="4371426"/>
            <a:ext cx="1487999" cy="1577855"/>
            <a:chOff x="683568" y="410985"/>
            <a:chExt cx="1487999" cy="1577855"/>
          </a:xfrm>
        </p:grpSpPr>
        <p:sp>
          <p:nvSpPr>
            <p:cNvPr id="233" name="Right Arrow Callout 232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4" name="Oval 233"/>
            <p:cNvSpPr/>
            <p:nvPr/>
          </p:nvSpPr>
          <p:spPr>
            <a:xfrm>
              <a:off x="935597" y="1186896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35" name="Straight Connector 234"/>
            <p:cNvCxnSpPr/>
            <p:nvPr/>
          </p:nvCxnSpPr>
          <p:spPr>
            <a:xfrm>
              <a:off x="827584" y="627011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 rot="10800000">
            <a:off x="5076057" y="4443432"/>
            <a:ext cx="1487999" cy="1577855"/>
            <a:chOff x="683568" y="410985"/>
            <a:chExt cx="1487999" cy="1577855"/>
          </a:xfrm>
        </p:grpSpPr>
        <p:sp>
          <p:nvSpPr>
            <p:cNvPr id="237" name="Right Arrow Callout 236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8" name="Oval 237"/>
            <p:cNvSpPr/>
            <p:nvPr/>
          </p:nvSpPr>
          <p:spPr>
            <a:xfrm>
              <a:off x="935597" y="1186896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39" name="Straight Connector 238"/>
            <p:cNvCxnSpPr/>
            <p:nvPr/>
          </p:nvCxnSpPr>
          <p:spPr>
            <a:xfrm>
              <a:off x="827584" y="627011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/>
          <p:cNvGrpSpPr/>
          <p:nvPr/>
        </p:nvGrpSpPr>
        <p:grpSpPr>
          <a:xfrm rot="10800000">
            <a:off x="3588057" y="4509120"/>
            <a:ext cx="1487999" cy="1577855"/>
            <a:chOff x="683568" y="410985"/>
            <a:chExt cx="1487999" cy="1577855"/>
          </a:xfrm>
        </p:grpSpPr>
        <p:sp>
          <p:nvSpPr>
            <p:cNvPr id="241" name="Right Arrow Callout 240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2" name="Oval 241"/>
            <p:cNvSpPr/>
            <p:nvPr/>
          </p:nvSpPr>
          <p:spPr>
            <a:xfrm>
              <a:off x="935597" y="1186896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43" name="Straight Connector 242"/>
            <p:cNvCxnSpPr/>
            <p:nvPr/>
          </p:nvCxnSpPr>
          <p:spPr>
            <a:xfrm>
              <a:off x="827584" y="627011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 rot="10800000">
            <a:off x="2051721" y="4509120"/>
            <a:ext cx="1487999" cy="1577855"/>
            <a:chOff x="683568" y="410985"/>
            <a:chExt cx="1487999" cy="1577855"/>
          </a:xfrm>
        </p:grpSpPr>
        <p:sp>
          <p:nvSpPr>
            <p:cNvPr id="245" name="Right Arrow Callout 244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6" name="Oval 245"/>
            <p:cNvSpPr/>
            <p:nvPr/>
          </p:nvSpPr>
          <p:spPr>
            <a:xfrm>
              <a:off x="935597" y="1186896"/>
              <a:ext cx="648072" cy="6480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827584" y="627011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 rot="16200000">
            <a:off x="362898" y="4070961"/>
            <a:ext cx="1799789" cy="1577855"/>
            <a:chOff x="683568" y="410985"/>
            <a:chExt cx="1487999" cy="1577855"/>
          </a:xfrm>
        </p:grpSpPr>
        <p:sp>
          <p:nvSpPr>
            <p:cNvPr id="249" name="Right Arrow Callout 248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u="sng" dirty="0"/>
            </a:p>
          </p:txBody>
        </p:sp>
        <p:cxnSp>
          <p:nvCxnSpPr>
            <p:cNvPr id="250" name="Straight Connector 249"/>
            <p:cNvCxnSpPr/>
            <p:nvPr/>
          </p:nvCxnSpPr>
          <p:spPr>
            <a:xfrm rot="16200000" flipH="1" flipV="1">
              <a:off x="308035" y="1192693"/>
              <a:ext cx="115212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rot="16200000">
            <a:off x="372650" y="2172226"/>
            <a:ext cx="1799789" cy="1577855"/>
            <a:chOff x="683568" y="410985"/>
            <a:chExt cx="1487999" cy="1577855"/>
          </a:xfrm>
        </p:grpSpPr>
        <p:sp>
          <p:nvSpPr>
            <p:cNvPr id="252" name="Right Arrow Callout 251"/>
            <p:cNvSpPr/>
            <p:nvPr/>
          </p:nvSpPr>
          <p:spPr>
            <a:xfrm>
              <a:off x="683568" y="410985"/>
              <a:ext cx="1487999" cy="1577855"/>
            </a:xfrm>
            <a:prstGeom prst="rightArrowCallout">
              <a:avLst>
                <a:gd name="adj1" fmla="val 27366"/>
                <a:gd name="adj2" fmla="val 28547"/>
                <a:gd name="adj3" fmla="val 15538"/>
                <a:gd name="adj4" fmla="val 790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cxnSp>
          <p:nvCxnSpPr>
            <p:cNvPr id="253" name="Straight Connector 252"/>
            <p:cNvCxnSpPr/>
            <p:nvPr/>
          </p:nvCxnSpPr>
          <p:spPr>
            <a:xfrm rot="16200000" flipH="1" flipV="1">
              <a:off x="348176" y="1223003"/>
              <a:ext cx="115212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Oval 253"/>
          <p:cNvSpPr/>
          <p:nvPr/>
        </p:nvSpPr>
        <p:spPr>
          <a:xfrm>
            <a:off x="971600" y="2492896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55" name="Oval 254"/>
          <p:cNvSpPr/>
          <p:nvPr/>
        </p:nvSpPr>
        <p:spPr>
          <a:xfrm>
            <a:off x="899592" y="4437112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87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Shape 177"/>
          <p:cNvGrpSpPr/>
          <p:nvPr/>
        </p:nvGrpSpPr>
        <p:grpSpPr>
          <a:xfrm>
            <a:off x="219875" y="314651"/>
            <a:ext cx="4176711" cy="6191250"/>
            <a:chOff x="250825" y="333375"/>
            <a:chExt cx="4176711" cy="6191250"/>
          </a:xfrm>
        </p:grpSpPr>
        <p:sp>
          <p:nvSpPr>
            <p:cNvPr id="178" name="Shape 178"/>
            <p:cNvSpPr txBox="1"/>
            <p:nvPr/>
          </p:nvSpPr>
          <p:spPr>
            <a:xfrm>
              <a:off x="323850" y="765175"/>
              <a:ext cx="40322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50825" y="333375"/>
              <a:ext cx="4176711" cy="6191250"/>
            </a:xfrm>
            <a:prstGeom prst="roundRect">
              <a:avLst>
                <a:gd name="adj" fmla="val 16667"/>
              </a:avLst>
            </a:prstGeom>
            <a:noFill/>
            <a:ln w="57150" cap="flat" cmpd="thickThin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0" name="Shape 180"/>
            <p:cNvCxnSpPr/>
            <p:nvPr/>
          </p:nvCxnSpPr>
          <p:spPr>
            <a:xfrm>
              <a:off x="250825" y="1484312"/>
              <a:ext cx="4176711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2339180" y="404811"/>
              <a:ext cx="1727994" cy="946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r>
                <a:rPr lang="en-US" sz="2000" b="0" i="0" u="none" dirty="0" err="1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Horcrux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 hunt clue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82" name="Shape 182"/>
            <p:cNvCxnSpPr/>
            <p:nvPr/>
          </p:nvCxnSpPr>
          <p:spPr>
            <a:xfrm>
              <a:off x="468312" y="871537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3" name="Shape 183"/>
            <p:cNvSpPr/>
            <p:nvPr/>
          </p:nvSpPr>
          <p:spPr>
            <a:xfrm>
              <a:off x="962025" y="410949"/>
              <a:ext cx="792162" cy="792162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5" name="Shape 185"/>
            <p:cNvCxnSpPr/>
            <p:nvPr/>
          </p:nvCxnSpPr>
          <p:spPr>
            <a:xfrm>
              <a:off x="3851275" y="5949950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6" name="Shape 186"/>
            <p:cNvSpPr/>
            <p:nvPr/>
          </p:nvSpPr>
          <p:spPr>
            <a:xfrm>
              <a:off x="2170420" y="5589565"/>
              <a:ext cx="792162" cy="792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3600" b="0" i="0" u="none" dirty="0">
                  <a:solidFill>
                    <a:schemeClr val="dk1"/>
                  </a:solidFill>
                  <a:latin typeface="Ravie" panose="04040805050809020602" pitchFamily="82" charset="0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921005" y="5717751"/>
            <a:ext cx="111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the next clue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362" y="1916832"/>
            <a:ext cx="359886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Ravie" panose="04040805050809020602" pitchFamily="82" charset="0"/>
              </a:rPr>
              <a:t>Magic Maths!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Think of a number,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Double it,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Add 6.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Halve it.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Take away your first number.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What is left?</a:t>
            </a:r>
          </a:p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Hint: check with a different number.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9591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46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grpSp>
        <p:nvGrpSpPr>
          <p:cNvPr id="39" name="Shape 177"/>
          <p:cNvGrpSpPr/>
          <p:nvPr/>
        </p:nvGrpSpPr>
        <p:grpSpPr>
          <a:xfrm>
            <a:off x="4860032" y="386087"/>
            <a:ext cx="4176711" cy="6191250"/>
            <a:chOff x="250825" y="333375"/>
            <a:chExt cx="4176711" cy="6191250"/>
          </a:xfrm>
        </p:grpSpPr>
        <p:sp>
          <p:nvSpPr>
            <p:cNvPr id="40" name="Shape 178"/>
            <p:cNvSpPr txBox="1"/>
            <p:nvPr/>
          </p:nvSpPr>
          <p:spPr>
            <a:xfrm>
              <a:off x="323850" y="765175"/>
              <a:ext cx="40322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179"/>
            <p:cNvSpPr/>
            <p:nvPr/>
          </p:nvSpPr>
          <p:spPr>
            <a:xfrm>
              <a:off x="250825" y="333375"/>
              <a:ext cx="4176711" cy="6191250"/>
            </a:xfrm>
            <a:prstGeom prst="roundRect">
              <a:avLst>
                <a:gd name="adj" fmla="val 16667"/>
              </a:avLst>
            </a:prstGeom>
            <a:noFill/>
            <a:ln w="57150" cap="flat" cmpd="thickThin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" name="Shape 180"/>
            <p:cNvCxnSpPr/>
            <p:nvPr/>
          </p:nvCxnSpPr>
          <p:spPr>
            <a:xfrm>
              <a:off x="250825" y="1484312"/>
              <a:ext cx="4176711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3" name="Shape 181"/>
            <p:cNvSpPr txBox="1"/>
            <p:nvPr/>
          </p:nvSpPr>
          <p:spPr>
            <a:xfrm>
              <a:off x="2339180" y="404811"/>
              <a:ext cx="1727994" cy="946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r>
                <a:rPr lang="en-US" sz="2000" b="0" i="0" u="none" dirty="0" err="1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Horcrux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 hunt clue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44" name="Shape 182"/>
            <p:cNvCxnSpPr/>
            <p:nvPr/>
          </p:nvCxnSpPr>
          <p:spPr>
            <a:xfrm>
              <a:off x="468312" y="871537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45" name="Shape 183"/>
            <p:cNvSpPr/>
            <p:nvPr/>
          </p:nvSpPr>
          <p:spPr>
            <a:xfrm>
              <a:off x="962025" y="410949"/>
              <a:ext cx="792162" cy="792162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" name="Shape 185"/>
            <p:cNvCxnSpPr/>
            <p:nvPr/>
          </p:nvCxnSpPr>
          <p:spPr>
            <a:xfrm>
              <a:off x="3851275" y="5949950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47" name="Shape 186"/>
            <p:cNvSpPr/>
            <p:nvPr/>
          </p:nvSpPr>
          <p:spPr>
            <a:xfrm>
              <a:off x="2170420" y="5589565"/>
              <a:ext cx="792162" cy="792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3600" b="0" i="0" u="none" dirty="0">
                  <a:solidFill>
                    <a:schemeClr val="dk1"/>
                  </a:solidFill>
                  <a:latin typeface="Ravie" panose="04040805050809020602" pitchFamily="82" charset="0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571789" y="5733256"/>
            <a:ext cx="111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the next clue</a:t>
            </a:r>
            <a:endParaRPr lang="en-GB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49750" y="2069231"/>
            <a:ext cx="35988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Ravie" panose="04040805050809020602" pitchFamily="82" charset="0"/>
              </a:rPr>
              <a:t>Time-Turner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If Harry uses the time-turner to take him from 10am back to 8:30am,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How many turns will he need</a:t>
            </a: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(1 hour = 1 turn)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0112" y="5486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 Rounded MT Bold" panose="020F0704030504030204" pitchFamily="34" charset="0"/>
              </a:rPr>
              <a:t>3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844" y="1167252"/>
            <a:ext cx="179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Previous Answer</a:t>
            </a:r>
            <a:endParaRPr lang="en-GB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149749" y="1211346"/>
            <a:ext cx="179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Previous Answer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284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Shape 177"/>
          <p:cNvGrpSpPr/>
          <p:nvPr/>
        </p:nvGrpSpPr>
        <p:grpSpPr>
          <a:xfrm>
            <a:off x="219875" y="314651"/>
            <a:ext cx="4176711" cy="6191250"/>
            <a:chOff x="250825" y="333375"/>
            <a:chExt cx="4176711" cy="6191250"/>
          </a:xfrm>
        </p:grpSpPr>
        <p:sp>
          <p:nvSpPr>
            <p:cNvPr id="178" name="Shape 178"/>
            <p:cNvSpPr txBox="1"/>
            <p:nvPr/>
          </p:nvSpPr>
          <p:spPr>
            <a:xfrm>
              <a:off x="323850" y="765175"/>
              <a:ext cx="40322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50825" y="333375"/>
              <a:ext cx="4176711" cy="6191250"/>
            </a:xfrm>
            <a:prstGeom prst="roundRect">
              <a:avLst>
                <a:gd name="adj" fmla="val 16667"/>
              </a:avLst>
            </a:prstGeom>
            <a:noFill/>
            <a:ln w="57150" cap="flat" cmpd="thickThin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0" name="Shape 180"/>
            <p:cNvCxnSpPr/>
            <p:nvPr/>
          </p:nvCxnSpPr>
          <p:spPr>
            <a:xfrm>
              <a:off x="250825" y="1484312"/>
              <a:ext cx="4176711" cy="0"/>
            </a:xfrm>
            <a:prstGeom prst="straightConnector1">
              <a:avLst/>
            </a:prstGeom>
            <a:noFill/>
            <a:ln w="38100" cap="flat" cmpd="dbl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2339180" y="404811"/>
              <a:ext cx="1727994" cy="9461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mic Sans MS"/>
                <a:buNone/>
              </a:pPr>
              <a:r>
                <a:rPr lang="en-US" sz="2000" b="0" i="0" u="none" dirty="0" err="1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Horcrux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Ravie" panose="04040805050809020602" pitchFamily="82" charset="0"/>
                  <a:ea typeface="Comic Sans MS"/>
                  <a:cs typeface="Comic Sans MS"/>
                  <a:sym typeface="Comic Sans MS"/>
                </a:rPr>
                <a:t> hunt clue</a:t>
              </a:r>
              <a:r>
                <a:rPr lang="en-US" sz="2000" b="0" i="0" u="none" dirty="0" smtClean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lang="en-US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182" name="Shape 182"/>
            <p:cNvCxnSpPr/>
            <p:nvPr/>
          </p:nvCxnSpPr>
          <p:spPr>
            <a:xfrm>
              <a:off x="468312" y="871537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3" name="Shape 183"/>
            <p:cNvSpPr/>
            <p:nvPr/>
          </p:nvSpPr>
          <p:spPr>
            <a:xfrm>
              <a:off x="962025" y="410949"/>
              <a:ext cx="792162" cy="792162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5" name="Shape 185"/>
            <p:cNvCxnSpPr/>
            <p:nvPr/>
          </p:nvCxnSpPr>
          <p:spPr>
            <a:xfrm>
              <a:off x="3851275" y="5949950"/>
              <a:ext cx="431799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stealth" w="lg" len="lg"/>
            </a:ln>
          </p:spPr>
        </p:cxnSp>
        <p:sp>
          <p:nvSpPr>
            <p:cNvPr id="186" name="Shape 186"/>
            <p:cNvSpPr/>
            <p:nvPr/>
          </p:nvSpPr>
          <p:spPr>
            <a:xfrm>
              <a:off x="2170420" y="5589565"/>
              <a:ext cx="792162" cy="792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3600" b="0" i="0" u="none" dirty="0">
                  <a:solidFill>
                    <a:schemeClr val="dk1"/>
                  </a:solidFill>
                  <a:latin typeface="Ravie" panose="04040805050809020602" pitchFamily="82" charset="0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844" y="1167252"/>
            <a:ext cx="191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Previous Answer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21005" y="5717751"/>
            <a:ext cx="111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the next clue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784" y="2348880"/>
            <a:ext cx="35988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How many wands will be in the next pattern (figure 4) ?</a:t>
            </a: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9591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1.5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8" y="3821292"/>
            <a:ext cx="4033078" cy="10478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4472" y="2031231"/>
            <a:ext cx="198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Ravie" panose="04040805050809020602" pitchFamily="82" charset="0"/>
              </a:rPr>
              <a:t>Wands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02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847</Words>
  <Application>Microsoft Office PowerPoint</Application>
  <PresentationFormat>On-screen Show (4:3)</PresentationFormat>
  <Paragraphs>196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resources for hunt….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Galleon =</dc:title>
  <dc:creator>Jo</dc:creator>
  <cp:lastModifiedBy>Jo</cp:lastModifiedBy>
  <cp:revision>28</cp:revision>
  <cp:lastPrinted>2016-06-19T18:31:03Z</cp:lastPrinted>
  <dcterms:created xsi:type="dcterms:W3CDTF">2013-06-03T17:12:22Z</dcterms:created>
  <dcterms:modified xsi:type="dcterms:W3CDTF">2016-07-12T06:33:55Z</dcterms:modified>
</cp:coreProperties>
</file>