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00" r:id="rId2"/>
    <p:sldId id="401" r:id="rId3"/>
    <p:sldId id="297" r:id="rId4"/>
    <p:sldId id="300" r:id="rId5"/>
    <p:sldId id="416" r:id="rId6"/>
    <p:sldId id="299" r:id="rId7"/>
    <p:sldId id="408" r:id="rId8"/>
    <p:sldId id="410" r:id="rId9"/>
    <p:sldId id="411" r:id="rId10"/>
    <p:sldId id="417" r:id="rId11"/>
    <p:sldId id="303" r:id="rId12"/>
    <p:sldId id="301" r:id="rId13"/>
    <p:sldId id="302" r:id="rId14"/>
    <p:sldId id="418" r:id="rId15"/>
    <p:sldId id="413" r:id="rId16"/>
    <p:sldId id="414" r:id="rId17"/>
    <p:sldId id="415" r:id="rId18"/>
    <p:sldId id="419" r:id="rId19"/>
    <p:sldId id="304" r:id="rId20"/>
    <p:sldId id="42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421" r:id="rId29"/>
    <p:sldId id="388" r:id="rId30"/>
    <p:sldId id="398" r:id="rId31"/>
    <p:sldId id="422" r:id="rId32"/>
    <p:sldId id="423" r:id="rId33"/>
    <p:sldId id="292" r:id="rId34"/>
    <p:sldId id="389" r:id="rId35"/>
    <p:sldId id="308" r:id="rId36"/>
    <p:sldId id="314" r:id="rId37"/>
    <p:sldId id="315" r:id="rId38"/>
    <p:sldId id="310" r:id="rId39"/>
    <p:sldId id="349" r:id="rId40"/>
    <p:sldId id="311" r:id="rId41"/>
    <p:sldId id="312" r:id="rId42"/>
    <p:sldId id="320" r:id="rId43"/>
    <p:sldId id="321" r:id="rId44"/>
    <p:sldId id="322" r:id="rId45"/>
    <p:sldId id="323" r:id="rId46"/>
    <p:sldId id="324" r:id="rId47"/>
    <p:sldId id="313" r:id="rId48"/>
    <p:sldId id="424" r:id="rId49"/>
    <p:sldId id="350" r:id="rId5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010"/>
    <a:srgbClr val="66FF99"/>
    <a:srgbClr val="FFCC33"/>
    <a:srgbClr val="000033"/>
    <a:srgbClr val="012AD9"/>
    <a:srgbClr val="3057FE"/>
    <a:srgbClr val="2D63FB"/>
    <a:srgbClr val="3C61FE"/>
    <a:srgbClr val="1228FE"/>
    <a:srgbClr val="F2C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0457" autoAdjust="0"/>
  </p:normalViewPr>
  <p:slideViewPr>
    <p:cSldViewPr snapToGrid="0">
      <p:cViewPr varScale="1">
        <p:scale>
          <a:sx n="71" d="100"/>
          <a:sy n="71" d="100"/>
        </p:scale>
        <p:origin x="2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96"/>
      </p:cViewPr>
      <p:guideLst>
        <p:guide orient="horz" pos="3224"/>
        <p:guide pos="223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en-GB"/>
              <a:t>Tony Morrison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cs typeface="+mn-cs"/>
              </a:defRPr>
            </a:lvl1pPr>
          </a:lstStyle>
          <a:p>
            <a:pPr>
              <a:defRPr/>
            </a:pPr>
            <a:fld id="{B5F72515-7E44-4C7E-8973-CC8A2A236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4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4653"/>
            <a:ext cx="4985772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cs typeface="+mn-cs"/>
              </a:defRPr>
            </a:lvl1pPr>
          </a:lstStyle>
          <a:p>
            <a:pPr>
              <a:defRPr/>
            </a:pPr>
            <a:fld id="{BFCCC922-A158-43F7-8998-E32B21BDF4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67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CCC922-A158-43F7-8998-E32B21BDF4C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1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CC922-A158-43F7-8998-E32B21BDF4C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8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CCC922-A158-43F7-8998-E32B21BDF4C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8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CC922-A158-43F7-8998-E32B21BDF4C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2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7413" y="0"/>
            <a:ext cx="1989137" cy="6669088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5815013" cy="6669088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25" y="99753"/>
            <a:ext cx="7767305" cy="6733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baseline="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baseline="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baseline="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2875"/>
            <a:ext cx="3902075" cy="5256213"/>
          </a:xfrm>
        </p:spPr>
        <p:txBody>
          <a:bodyPr/>
          <a:lstStyle>
            <a:lvl1pPr>
              <a:defRPr sz="2800" baseline="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4475" y="1412875"/>
            <a:ext cx="3902075" cy="525621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8425" y="0"/>
            <a:ext cx="7767305" cy="77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753" y="870156"/>
            <a:ext cx="8345978" cy="598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6" name="WordArt 12"/>
          <p:cNvSpPr>
            <a:spLocks noChangeArrowheads="1" noChangeShapeType="1" noTextEdit="1"/>
          </p:cNvSpPr>
          <p:nvPr/>
        </p:nvSpPr>
        <p:spPr bwMode="auto">
          <a:xfrm rot="5400000">
            <a:off x="6194814" y="3108719"/>
            <a:ext cx="5200652" cy="583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b="1" kern="10" baseline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innerShdw blurRad="63500" dist="50800" dir="18900000">
                    <a:srgbClr val="000033">
                      <a:alpha val="50000"/>
                    </a:srgbClr>
                  </a:innerShdw>
                </a:effectLst>
                <a:latin typeface="+mj-lt"/>
                <a:cs typeface="Times New Roman"/>
              </a:rPr>
              <a:t>Park</a:t>
            </a:r>
            <a:r>
              <a:rPr lang="en-GB" sz="2000" b="1" kern="10" baseline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33"/>
                </a:solidFill>
                <a:effectLst>
                  <a:innerShdw blurRad="63500" dist="50800" dir="18900000">
                    <a:srgbClr val="000033">
                      <a:alpha val="50000"/>
                    </a:srgbClr>
                  </a:innerShdw>
                </a:effectLst>
                <a:latin typeface="+mj-lt"/>
                <a:cs typeface="Times New Roman"/>
              </a:rPr>
              <a:t> </a:t>
            </a:r>
            <a:r>
              <a:rPr lang="en-GB" sz="2000" b="1" kern="10" baseline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innerShdw blurRad="63500" dist="50800" dir="18900000">
                    <a:srgbClr val="000033">
                      <a:alpha val="50000"/>
                    </a:srgbClr>
                  </a:innerShdw>
                </a:effectLst>
                <a:latin typeface="+mj-lt"/>
                <a:cs typeface="Times New Roman"/>
              </a:rPr>
              <a:t>Hall</a:t>
            </a:r>
            <a:r>
              <a:rPr lang="en-GB" sz="2000" b="1" kern="10" baseline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33"/>
                </a:solidFill>
                <a:effectLst>
                  <a:innerShdw blurRad="63500" dist="50800" dir="18900000">
                    <a:srgbClr val="000033">
                      <a:alpha val="50000"/>
                    </a:srgbClr>
                  </a:innerShdw>
                </a:effectLst>
                <a:latin typeface="+mj-lt"/>
                <a:cs typeface="Times New Roman"/>
              </a:rPr>
              <a:t> </a:t>
            </a:r>
            <a:r>
              <a:rPr lang="en-GB" sz="2000" b="1" kern="10" baseline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innerShdw blurRad="63500" dist="50800" dir="18900000">
                    <a:srgbClr val="000033">
                      <a:alpha val="50000"/>
                    </a:srgbClr>
                  </a:innerShdw>
                </a:effectLst>
                <a:latin typeface="+mj-lt"/>
                <a:cs typeface="Times New Roman"/>
              </a:rPr>
              <a:t>Academy</a:t>
            </a:r>
          </a:p>
        </p:txBody>
      </p:sp>
      <p:pic>
        <p:nvPicPr>
          <p:cNvPr id="13318" name="Picture 20" descr="Park-Hall-Badge---high-res-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03431" y="0"/>
            <a:ext cx="640569" cy="78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SAT logos combined 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28400" y="6066000"/>
            <a:ext cx="615600" cy="792000"/>
          </a:xfrm>
          <a:prstGeom prst="rect">
            <a:avLst/>
          </a:prstGeom>
        </p:spPr>
      </p:pic>
      <p:pic>
        <p:nvPicPr>
          <p:cNvPr id="14" name="Picture 20" descr="Park-Hall-Badge---high-res-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40569" cy="78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ts val="0"/>
        </a:spcBef>
        <a:spcAft>
          <a:spcPts val="0"/>
        </a:spcAft>
        <a:defRPr sz="3600" b="1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lnSpc>
          <a:spcPct val="100000"/>
        </a:lnSpc>
        <a:spcBef>
          <a:spcPts val="300"/>
        </a:spcBef>
        <a:spcAft>
          <a:spcPts val="300"/>
        </a:spcAft>
        <a:buNone/>
        <a:defRPr sz="3200" kern="1200" spc="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rtl="0" eaLnBrk="0" fontAlgn="base" hangingPunct="0">
        <a:lnSpc>
          <a:spcPct val="100000"/>
        </a:lnSpc>
        <a:spcBef>
          <a:spcPts val="300"/>
        </a:spcBef>
        <a:spcAft>
          <a:spcPts val="300"/>
        </a:spcAft>
        <a:buChar char="–"/>
        <a:defRPr sz="2800" kern="1200" spc="0" baseline="0">
          <a:solidFill>
            <a:schemeClr val="accent1"/>
          </a:solidFill>
          <a:latin typeface="+mn-lt"/>
        </a:defRPr>
      </a:lvl2pPr>
      <a:lvl3pPr marL="720000" indent="-180000" algn="l" rtl="0" eaLnBrk="0" fontAlgn="base" hangingPunct="0">
        <a:lnSpc>
          <a:spcPct val="100000"/>
        </a:lnSpc>
        <a:spcBef>
          <a:spcPts val="300"/>
        </a:spcBef>
        <a:spcAft>
          <a:spcPts val="300"/>
        </a:spcAft>
        <a:buChar char="•"/>
        <a:defRPr sz="2400" kern="1200" spc="0" baseline="0">
          <a:solidFill>
            <a:schemeClr val="accent1"/>
          </a:solidFill>
          <a:latin typeface="+mn-lt"/>
        </a:defRPr>
      </a:lvl3pPr>
      <a:lvl4pPr marL="1080000" indent="-180000" algn="l" rtl="0" eaLnBrk="0" fontAlgn="base" hangingPunct="0">
        <a:lnSpc>
          <a:spcPct val="100000"/>
        </a:lnSpc>
        <a:spcBef>
          <a:spcPts val="300"/>
        </a:spcBef>
        <a:spcAft>
          <a:spcPts val="300"/>
        </a:spcAft>
        <a:buChar char="–"/>
        <a:defRPr sz="2000" kern="1200" spc="0" baseline="0">
          <a:solidFill>
            <a:schemeClr val="accent1"/>
          </a:solidFill>
          <a:latin typeface="+mn-lt"/>
        </a:defRPr>
      </a:lvl4pPr>
      <a:lvl5pPr marL="1440000" indent="-180000" algn="l" rtl="0" eaLnBrk="0" fontAlgn="base" hangingPunct="0">
        <a:lnSpc>
          <a:spcPct val="100000"/>
        </a:lnSpc>
        <a:spcBef>
          <a:spcPts val="300"/>
        </a:spcBef>
        <a:spcAft>
          <a:spcPts val="300"/>
        </a:spcAft>
        <a:buChar char="»"/>
        <a:defRPr sz="2000" kern="1200" spc="0" baseline="0"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ster.co.uk/career-advice/article/uk-average-salary-graph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hyperlink" Target="http://www.google.co.uk/url?q=http://www.parkhallschool.org.uk/&amp;sa=U&amp;ei=nS2oU5nSFIntOqiIgegP&amp;ved=0CBYQ9QEwAA&amp;usg=AFQjCNHvXk-Lt-hT0v1YLSPYmHSQrHB19A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&amp;esrc=s&amp;source=images&amp;cd=&amp;cad=rja&amp;uact=8&amp;ved=0ahUKEwi_07WS1c3NAhXlKsAKHdKmAxcQjRwIBw&amp;url=http://kozepsuli.hu/puskazas-uj-talalmanya/&amp;psig=AFQjCNF0zmkcx1w5BHAmPhPe7BlcdgmrYw&amp;ust=1467304419218867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norrey@parkhall.or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uk/url?sa=i&amp;rct=j&amp;q=&amp;esrc=s&amp;source=images&amp;cd=&amp;cad=rja&amp;uact=8&amp;ved=0ahUKEwjZ2fvU2M3NAhWlL8AKHbZ1C_sQjRwIBw&amp;url=http://career.iresearchnet.com/career-development/aspirations-in-career-decisions/&amp;psig=AFQjCNGbKNWDFCC3cGWOQbx8FMdVah7VVQ&amp;ust=1467305385066247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khallschool.org.uk/page/?title=Subject+Information+%26amp%3B+Preparation&amp;pid=306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47" y="410649"/>
            <a:ext cx="7767305" cy="673330"/>
          </a:xfrm>
        </p:spPr>
        <p:txBody>
          <a:bodyPr/>
          <a:lstStyle/>
          <a:p>
            <a:r>
              <a:rPr lang="en-GB" sz="2800" dirty="0"/>
              <a:t>Welcome to Park Hall Sixth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324" y="5366084"/>
            <a:ext cx="762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A Smart Sixth Form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149AA1-0D8A-4FD3-8EFA-36A3139F3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47" y="1369337"/>
            <a:ext cx="7194177" cy="37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838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26" y="265309"/>
            <a:ext cx="7543800" cy="94948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GB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Park Hall Academy Sixth Form</a:t>
            </a:r>
            <a:br>
              <a:rPr lang="en-GB" dirty="0">
                <a:solidFill>
                  <a:schemeClr val="accent1"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771525" y="2514600"/>
            <a:ext cx="8077200" cy="15001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6" y="1460447"/>
            <a:ext cx="782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529026" y="4483953"/>
            <a:ext cx="782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2) Understanding A level &amp;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Btec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grading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" y="5897141"/>
            <a:ext cx="1243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891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6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Form Grades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721525"/>
              </p:ext>
            </p:extLst>
          </p:nvPr>
        </p:nvGraphicFramePr>
        <p:xfrm>
          <a:off x="170742" y="912227"/>
          <a:ext cx="8185467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bg1"/>
                          </a:solidFill>
                        </a:rPr>
                        <a:t>GCSE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bg1"/>
                          </a:solidFill>
                        </a:rPr>
                        <a:t>A level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bg1"/>
                          </a:solidFill>
                        </a:rPr>
                        <a:t>Btec</a:t>
                      </a:r>
                      <a:r>
                        <a:rPr lang="en-GB" sz="3200" dirty="0">
                          <a:solidFill>
                            <a:schemeClr val="bg1"/>
                          </a:solidFill>
                        </a:rPr>
                        <a:t> L3 Grades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8,9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A*</a:t>
                      </a:r>
                    </a:p>
                    <a:p>
                      <a:pPr algn="ctr"/>
                      <a:r>
                        <a:rPr lang="en-GB" sz="2400" dirty="0"/>
                        <a:t>A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B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C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D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E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Distinction*</a:t>
                      </a:r>
                    </a:p>
                    <a:p>
                      <a:pPr algn="ctr"/>
                      <a:r>
                        <a:rPr lang="en-GB" sz="2400" dirty="0"/>
                        <a:t>Distinction</a:t>
                      </a:r>
                    </a:p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Merit</a:t>
                      </a:r>
                    </a:p>
                    <a:p>
                      <a:pPr algn="ctr"/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sz="1800" b="0" baseline="0" dirty="0"/>
                        <a:t>             </a:t>
                      </a:r>
                      <a:r>
                        <a:rPr lang="en-GB" sz="8800" b="1" dirty="0"/>
                        <a:t>U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sz="4000" b="1" dirty="0"/>
                    </a:p>
                    <a:p>
                      <a:r>
                        <a:rPr lang="en-GB" sz="4000" b="1" baseline="0" dirty="0"/>
                        <a:t>      </a:t>
                      </a:r>
                      <a:r>
                        <a:rPr lang="en-GB" sz="4000" b="1" dirty="0"/>
                        <a:t>Fail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6321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28" y="395174"/>
            <a:ext cx="7767305" cy="673330"/>
          </a:xfrm>
        </p:spPr>
        <p:txBody>
          <a:bodyPr/>
          <a:lstStyle/>
          <a:p>
            <a:r>
              <a:rPr lang="en-GB" dirty="0">
                <a:solidFill>
                  <a:srgbClr val="FFCC33"/>
                </a:solidFill>
              </a:rPr>
              <a:t>Making Informed Subject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20" y="1308294"/>
            <a:ext cx="8345978" cy="51839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 ‘average’ GCSE student would be expected to achieve 6+ GCSE’s at grade 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With those GCSE’s that student would be expected to gain the following grades.</a:t>
            </a:r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2029" y="2874108"/>
          <a:ext cx="793418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33"/>
                          </a:solidFill>
                        </a:rPr>
                        <a:t>Subject</a:t>
                      </a:r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33"/>
                          </a:solidFill>
                        </a:rPr>
                        <a:t>Expected grade</a:t>
                      </a:r>
                    </a:p>
                  </a:txBody>
                  <a:tcPr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Maths, Physics,</a:t>
                      </a:r>
                      <a:r>
                        <a:rPr lang="en-GB" sz="2400" baseline="0" dirty="0"/>
                        <a:t> Chemistry, Biology</a:t>
                      </a:r>
                      <a:endParaRPr lang="en-GB" sz="2400" dirty="0"/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E </a:t>
                      </a:r>
                    </a:p>
                  </a:txBody>
                  <a:tcPr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Psychology, Business, Geography</a:t>
                      </a:r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D</a:t>
                      </a:r>
                    </a:p>
                  </a:txBody>
                  <a:tcPr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Media Studies, English, History, Sociology, Politics</a:t>
                      </a:r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/>
                        <a:t>C</a:t>
                      </a:r>
                    </a:p>
                  </a:txBody>
                  <a:tcPr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Btec</a:t>
                      </a:r>
                      <a:r>
                        <a:rPr lang="en-GB" sz="2400" dirty="0"/>
                        <a:t> Level 3</a:t>
                      </a:r>
                    </a:p>
                  </a:txBody>
                  <a:tcP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/>
                        <a:t>Distinction</a:t>
                      </a:r>
                    </a:p>
                  </a:txBody>
                  <a:tcPr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8318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28" y="395174"/>
            <a:ext cx="7767305" cy="673330"/>
          </a:xfrm>
        </p:spPr>
        <p:txBody>
          <a:bodyPr/>
          <a:lstStyle/>
          <a:p>
            <a:r>
              <a:rPr lang="en-GB" dirty="0">
                <a:solidFill>
                  <a:srgbClr val="FFCC33"/>
                </a:solidFill>
              </a:rPr>
              <a:t>Making Informed Subject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20" y="1308294"/>
            <a:ext cx="8345978" cy="51839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With a mixture of  6, 7, 8 and 9 GCSE grades a student would be expected to gain the following grades at A level.</a:t>
            </a:r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36097" y="2550551"/>
          <a:ext cx="793418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33"/>
                          </a:solidFill>
                        </a:rPr>
                        <a:t>Subject</a:t>
                      </a:r>
                    </a:p>
                  </a:txBody>
                  <a:tcPr>
                    <a:solidFill>
                      <a:srgbClr val="FFE9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33"/>
                          </a:solidFill>
                        </a:rPr>
                        <a:t>Expected grade</a:t>
                      </a:r>
                    </a:p>
                  </a:txBody>
                  <a:tcPr>
                    <a:solidFill>
                      <a:srgbClr val="FFE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Maths, Physics,</a:t>
                      </a:r>
                      <a:r>
                        <a:rPr lang="en-GB" sz="2400" baseline="0" dirty="0"/>
                        <a:t> Chemistry, Biology</a:t>
                      </a:r>
                      <a:endParaRPr lang="en-GB" sz="2400" dirty="0"/>
                    </a:p>
                  </a:txBody>
                  <a:tcPr>
                    <a:solidFill>
                      <a:srgbClr val="FFE9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/>
                        <a:t>C </a:t>
                      </a:r>
                    </a:p>
                  </a:txBody>
                  <a:tcPr>
                    <a:solidFill>
                      <a:srgbClr val="FFE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Psychology, Business, Geography</a:t>
                      </a:r>
                    </a:p>
                  </a:txBody>
                  <a:tcPr>
                    <a:solidFill>
                      <a:srgbClr val="FFE9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/>
                        <a:t>B</a:t>
                      </a:r>
                    </a:p>
                  </a:txBody>
                  <a:tcPr>
                    <a:solidFill>
                      <a:srgbClr val="FFE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Media Studies, English, History, Sociology, Politics</a:t>
                      </a:r>
                    </a:p>
                  </a:txBody>
                  <a:tcPr>
                    <a:solidFill>
                      <a:srgbClr val="FFE9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/>
                        <a:t>A</a:t>
                      </a:r>
                    </a:p>
                  </a:txBody>
                  <a:tcPr>
                    <a:solidFill>
                      <a:srgbClr val="FFE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Btec</a:t>
                      </a:r>
                      <a:r>
                        <a:rPr lang="en-GB" sz="2400" dirty="0"/>
                        <a:t> Level 3</a:t>
                      </a:r>
                    </a:p>
                  </a:txBody>
                  <a:tcPr>
                    <a:solidFill>
                      <a:srgbClr val="FFE9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/>
                        <a:t>Distinction*</a:t>
                      </a:r>
                    </a:p>
                  </a:txBody>
                  <a:tcPr>
                    <a:solidFill>
                      <a:srgbClr val="FFE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2605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26" y="265309"/>
            <a:ext cx="7543800" cy="94948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GB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Park Hall Academy Sixth Form</a:t>
            </a:r>
            <a:br>
              <a:rPr lang="en-GB" dirty="0">
                <a:solidFill>
                  <a:schemeClr val="accent1"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771525" y="2514600"/>
            <a:ext cx="8077200" cy="15001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6" y="1460447"/>
            <a:ext cx="782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242371" y="4653442"/>
            <a:ext cx="81979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3) 6</a:t>
            </a:r>
            <a:r>
              <a:rPr kumimoji="0" lang="en-GB" sz="4800" b="0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Form Options Revisited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" y="5897141"/>
            <a:ext cx="1243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3349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44836"/>
              </p:ext>
            </p:extLst>
          </p:nvPr>
        </p:nvGraphicFramePr>
        <p:xfrm>
          <a:off x="413366" y="3186224"/>
          <a:ext cx="7772400" cy="2747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71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Chemistry</a:t>
                      </a:r>
                    </a:p>
                    <a:p>
                      <a:r>
                        <a:rPr lang="en-GB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Biology</a:t>
                      </a:r>
                    </a:p>
                    <a:p>
                      <a:r>
                        <a:rPr lang="en-GB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Physics</a:t>
                      </a:r>
                    </a:p>
                    <a:p>
                      <a:r>
                        <a:rPr lang="en-GB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Maths</a:t>
                      </a:r>
                    </a:p>
                    <a:p>
                      <a:r>
                        <a:rPr lang="en-GB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Psychology</a:t>
                      </a:r>
                    </a:p>
                    <a:p>
                      <a:r>
                        <a:rPr lang="en-GB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Sociology</a:t>
                      </a:r>
                    </a:p>
                    <a:p>
                      <a:r>
                        <a:rPr lang="en-GB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Government &amp; Politics</a:t>
                      </a:r>
                    </a:p>
                  </a:txBody>
                  <a:tcPr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History</a:t>
                      </a:r>
                    </a:p>
                    <a:p>
                      <a:r>
                        <a:rPr lang="en-GB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Geography</a:t>
                      </a:r>
                    </a:p>
                    <a:p>
                      <a:r>
                        <a:rPr lang="en-GB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Art &amp; Photography</a:t>
                      </a:r>
                    </a:p>
                    <a:p>
                      <a:r>
                        <a:rPr lang="en-GB" sz="2400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English Literature</a:t>
                      </a:r>
                    </a:p>
                    <a:p>
                      <a:endParaRPr lang="en-GB" sz="2400" baseline="0" dirty="0"/>
                    </a:p>
                  </a:txBody>
                  <a:tcPr marT="45728" marB="4572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7157" y="1052025"/>
            <a:ext cx="73448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Pathway 1) Traditional A levels</a:t>
            </a:r>
            <a:r>
              <a:rPr lang="en-GB" dirty="0"/>
              <a:t>	</a:t>
            </a:r>
          </a:p>
          <a:p>
            <a:r>
              <a:rPr lang="en-GB" dirty="0">
                <a:solidFill>
                  <a:srgbClr val="FFC000"/>
                </a:solidFill>
              </a:rPr>
              <a:t>* </a:t>
            </a:r>
            <a:r>
              <a:rPr lang="en-GB" dirty="0"/>
              <a:t>Written Examinations</a:t>
            </a:r>
          </a:p>
          <a:p>
            <a:r>
              <a:rPr lang="en-GB" dirty="0">
                <a:solidFill>
                  <a:srgbClr val="FFC000"/>
                </a:solidFill>
              </a:rPr>
              <a:t>*</a:t>
            </a:r>
            <a:r>
              <a:rPr lang="en-GB" dirty="0"/>
              <a:t> 5 x grade 5 / 5 in English and Maths </a:t>
            </a:r>
          </a:p>
          <a:p>
            <a:r>
              <a:rPr lang="en-GB" dirty="0">
                <a:solidFill>
                  <a:srgbClr val="FFC000"/>
                </a:solidFill>
              </a:rPr>
              <a:t>*</a:t>
            </a:r>
            <a:r>
              <a:rPr lang="en-GB" dirty="0"/>
              <a:t> (+6  in relevant subject)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11" y="763870"/>
            <a:ext cx="695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3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662765" y="593786"/>
            <a:ext cx="810444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ts val="0"/>
              </a:spcBef>
              <a:spcAft>
                <a:spcPts val="0"/>
              </a:spcAft>
              <a:defRPr sz="4000" b="1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defRPr/>
            </a:pPr>
            <a:endParaRPr lang="en-GB" sz="3200" kern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88212"/>
            <a:ext cx="76892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Pathway 2) Level 3 Vocational (</a:t>
            </a:r>
            <a:r>
              <a:rPr lang="en-GB" sz="3200" b="1" dirty="0" err="1">
                <a:solidFill>
                  <a:schemeClr val="accent1"/>
                </a:solidFill>
              </a:rPr>
              <a:t>Btec</a:t>
            </a:r>
            <a:r>
              <a:rPr lang="en-GB" sz="3200" b="1" dirty="0">
                <a:solidFill>
                  <a:schemeClr val="accent1"/>
                </a:solidFill>
              </a:rPr>
              <a:t>)</a:t>
            </a:r>
            <a:r>
              <a:rPr lang="en-GB" dirty="0">
                <a:solidFill>
                  <a:schemeClr val="accent1"/>
                </a:solidFill>
              </a:rPr>
              <a:t>	</a:t>
            </a:r>
          </a:p>
          <a:p>
            <a:r>
              <a:rPr lang="en-GB" dirty="0">
                <a:solidFill>
                  <a:srgbClr val="FFC000"/>
                </a:solidFill>
              </a:rPr>
              <a:t>* </a:t>
            </a:r>
            <a:r>
              <a:rPr lang="en-GB" dirty="0"/>
              <a:t>Coursework / External Assessment  / A level style Written Examinations    </a:t>
            </a:r>
            <a:r>
              <a:rPr lang="en-GB" dirty="0">
                <a:solidFill>
                  <a:srgbClr val="FFC000"/>
                </a:solidFill>
              </a:rPr>
              <a:t>*</a:t>
            </a:r>
            <a:r>
              <a:rPr lang="en-GB" dirty="0"/>
              <a:t> 5 x grade 4 / 4 in </a:t>
            </a:r>
            <a:r>
              <a:rPr lang="en-GB" dirty="0" err="1"/>
              <a:t>Eng</a:t>
            </a:r>
            <a:r>
              <a:rPr lang="en-GB" dirty="0"/>
              <a:t> and Maths 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956965"/>
              </p:ext>
            </p:extLst>
          </p:nvPr>
        </p:nvGraphicFramePr>
        <p:xfrm>
          <a:off x="315729" y="1876109"/>
          <a:ext cx="8136904" cy="481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7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 level </a:t>
                      </a:r>
                      <a:r>
                        <a:rPr lang="en-GB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Eq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34">
                <a:tc>
                  <a:txBody>
                    <a:bodyPr/>
                    <a:lstStyle/>
                    <a:p>
                      <a:r>
                        <a:rPr lang="en-GB" sz="1400" dirty="0"/>
                        <a:t>Children’s Play Learning and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 &amp;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34">
                <a:tc>
                  <a:txBody>
                    <a:bodyPr/>
                    <a:lstStyle/>
                    <a:p>
                      <a:r>
                        <a:rPr lang="en-GB" sz="1400" dirty="0"/>
                        <a:t>Digital Media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1,&amp;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34">
                <a:tc>
                  <a:txBody>
                    <a:bodyPr/>
                    <a:lstStyle/>
                    <a:p>
                      <a:r>
                        <a:rPr lang="en-GB" sz="1400" dirty="0"/>
                        <a:t>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r>
                        <a:rPr lang="en-GB" sz="1400" baseline="0" dirty="0"/>
                        <a:t> &amp; </a:t>
                      </a:r>
                      <a:r>
                        <a:rPr lang="en-GB" sz="1400" dirty="0"/>
                        <a:t>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934">
                <a:tc>
                  <a:txBody>
                    <a:bodyPr/>
                    <a:lstStyle/>
                    <a:p>
                      <a:r>
                        <a:rPr lang="en-GB" sz="1400" dirty="0"/>
                        <a:t>Health &amp; Social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 &amp;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934">
                <a:tc>
                  <a:txBody>
                    <a:bodyPr/>
                    <a:lstStyle/>
                    <a:p>
                      <a:r>
                        <a:rPr lang="en-GB" sz="1400" dirty="0"/>
                        <a:t>Performing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434">
                <a:tc>
                  <a:txBody>
                    <a:bodyPr/>
                    <a:lstStyle/>
                    <a:p>
                      <a:r>
                        <a:rPr lang="en-GB" sz="1400" dirty="0"/>
                        <a:t>Enterprise &amp; Entrepreneurship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934">
                <a:tc>
                  <a:txBody>
                    <a:bodyPr/>
                    <a:lstStyle/>
                    <a:p>
                      <a:r>
                        <a:rPr lang="en-GB" sz="1400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0388">
                <a:tc>
                  <a:txBody>
                    <a:bodyPr/>
                    <a:lstStyle/>
                    <a:p>
                      <a:r>
                        <a:rPr lang="en-GB" sz="1400" dirty="0"/>
                        <a:t>Applied Psychology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Criminology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Applied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1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886" y="583395"/>
            <a:ext cx="695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39428"/>
              </p:ext>
            </p:extLst>
          </p:nvPr>
        </p:nvGraphicFramePr>
        <p:xfrm>
          <a:off x="365626" y="1761230"/>
          <a:ext cx="801042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A levels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Btec</a:t>
                      </a:r>
                      <a:r>
                        <a:rPr lang="en-GB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 Nationals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Art</a:t>
                      </a:r>
                    </a:p>
                    <a:p>
                      <a:r>
                        <a:rPr lang="en-GB" dirty="0"/>
                        <a:t>Chemistry</a:t>
                      </a:r>
                    </a:p>
                    <a:p>
                      <a:r>
                        <a:rPr lang="en-GB" dirty="0"/>
                        <a:t>Biology</a:t>
                      </a:r>
                    </a:p>
                    <a:p>
                      <a:r>
                        <a:rPr lang="en-GB" dirty="0"/>
                        <a:t>Physics</a:t>
                      </a:r>
                    </a:p>
                    <a:p>
                      <a:r>
                        <a:rPr lang="en-GB" dirty="0"/>
                        <a:t>Maths</a:t>
                      </a:r>
                    </a:p>
                    <a:p>
                      <a:r>
                        <a:rPr lang="en-GB" dirty="0"/>
                        <a:t>Psychology</a:t>
                      </a:r>
                    </a:p>
                    <a:p>
                      <a:r>
                        <a:rPr lang="en-GB" dirty="0"/>
                        <a:t>Sociology</a:t>
                      </a:r>
                    </a:p>
                    <a:p>
                      <a:r>
                        <a:rPr lang="en-GB" dirty="0"/>
                        <a:t>Government &amp; Politics</a:t>
                      </a:r>
                    </a:p>
                    <a:p>
                      <a:r>
                        <a:rPr lang="en-GB" dirty="0"/>
                        <a:t>History</a:t>
                      </a:r>
                    </a:p>
                    <a:p>
                      <a:r>
                        <a:rPr lang="en-GB" dirty="0"/>
                        <a:t>Geography</a:t>
                      </a:r>
                    </a:p>
                    <a:p>
                      <a:r>
                        <a:rPr lang="en-GB" dirty="0"/>
                        <a:t>English Literature</a:t>
                      </a:r>
                    </a:p>
                    <a:p>
                      <a:r>
                        <a:rPr lang="en-GB" dirty="0"/>
                        <a:t>Photography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Children’s Play, Learning &amp; Development</a:t>
                      </a:r>
                    </a:p>
                    <a:p>
                      <a:r>
                        <a:rPr lang="en-GB" dirty="0"/>
                        <a:t>Digital Media Production</a:t>
                      </a:r>
                    </a:p>
                    <a:p>
                      <a:r>
                        <a:rPr lang="en-GB" dirty="0"/>
                        <a:t>Sport</a:t>
                      </a:r>
                    </a:p>
                    <a:p>
                      <a:r>
                        <a:rPr lang="en-GB" dirty="0"/>
                        <a:t>Performing Arts</a:t>
                      </a:r>
                    </a:p>
                    <a:p>
                      <a:r>
                        <a:rPr lang="en-GB" dirty="0"/>
                        <a:t>IT</a:t>
                      </a:r>
                    </a:p>
                    <a:p>
                      <a:r>
                        <a:rPr lang="en-GB" dirty="0"/>
                        <a:t>Health and Social Care</a:t>
                      </a:r>
                    </a:p>
                    <a:p>
                      <a:r>
                        <a:rPr lang="en-GB" dirty="0"/>
                        <a:t>Enterprise &amp; Entrepreneurship</a:t>
                      </a:r>
                    </a:p>
                    <a:p>
                      <a:r>
                        <a:rPr lang="en-GB" dirty="0"/>
                        <a:t>Applied Psychology</a:t>
                      </a:r>
                    </a:p>
                    <a:p>
                      <a:r>
                        <a:rPr lang="en-GB" dirty="0"/>
                        <a:t>Applied Science</a:t>
                      </a:r>
                    </a:p>
                    <a:p>
                      <a:r>
                        <a:rPr lang="en-GB" dirty="0"/>
                        <a:t>Criminology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260648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C000"/>
                </a:solidFill>
              </a:rPr>
              <a:t>Pathway 3) A level &amp; </a:t>
            </a:r>
            <a:r>
              <a:rPr lang="en-GB" sz="3200" b="1" dirty="0" err="1">
                <a:solidFill>
                  <a:srgbClr val="FFC000"/>
                </a:solidFill>
              </a:rPr>
              <a:t>Btec</a:t>
            </a:r>
            <a:r>
              <a:rPr lang="en-GB" sz="3200" b="1" dirty="0">
                <a:solidFill>
                  <a:srgbClr val="FFC000"/>
                </a:solidFill>
              </a:rPr>
              <a:t> Combined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195"/>
            <a:ext cx="695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1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26" y="265309"/>
            <a:ext cx="7543800" cy="94948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GB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Park Hall Academy Sixth Form</a:t>
            </a:r>
            <a:br>
              <a:rPr lang="en-GB" dirty="0">
                <a:solidFill>
                  <a:schemeClr val="accent1"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771525" y="2514600"/>
            <a:ext cx="8077200" cy="15001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6" y="1460447"/>
            <a:ext cx="782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242371" y="4653442"/>
            <a:ext cx="81979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4) How to make informed decisions when finalising my 6</a:t>
            </a: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form choices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" y="5897141"/>
            <a:ext cx="1243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7829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336884"/>
            <a:ext cx="7767305" cy="2454442"/>
          </a:xfrm>
        </p:spPr>
        <p:txBody>
          <a:bodyPr/>
          <a:lstStyle/>
          <a:p>
            <a:r>
              <a:rPr lang="en-GB" dirty="0"/>
              <a:t>Your Success in 2022</a:t>
            </a:r>
            <a:br>
              <a:rPr lang="en-GB" dirty="0"/>
            </a:br>
            <a:r>
              <a:rPr lang="en-GB" dirty="0"/>
              <a:t>Depends on making </a:t>
            </a:r>
            <a:br>
              <a:rPr lang="en-GB" dirty="0"/>
            </a:br>
            <a:r>
              <a:rPr lang="en-GB" u="sng" dirty="0">
                <a:solidFill>
                  <a:srgbClr val="FFC000"/>
                </a:solidFill>
              </a:rPr>
              <a:t>good decisions </a:t>
            </a:r>
            <a:r>
              <a:rPr lang="en-GB" dirty="0"/>
              <a:t>now.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87714"/>
            <a:ext cx="8345978" cy="3461212"/>
          </a:xfrm>
        </p:spPr>
        <p:txBody>
          <a:bodyPr/>
          <a:lstStyle/>
          <a:p>
            <a:r>
              <a:rPr lang="en-GB" dirty="0"/>
              <a:t>Make Informed Decisions based on</a:t>
            </a:r>
          </a:p>
          <a:p>
            <a:endParaRPr lang="en-GB" dirty="0"/>
          </a:p>
          <a:p>
            <a:pPr marL="514350" indent="-514350">
              <a:buAutoNum type="arabicParenR"/>
            </a:pPr>
            <a:r>
              <a:rPr lang="en-GB" dirty="0">
                <a:solidFill>
                  <a:srgbClr val="FFC000"/>
                </a:solidFill>
              </a:rPr>
              <a:t>Your strengths (based on GCSE results)</a:t>
            </a:r>
            <a:endParaRPr lang="en-GB" dirty="0"/>
          </a:p>
          <a:p>
            <a:pPr marL="514350" indent="-514350">
              <a:buAutoNum type="arabicParenR"/>
            </a:pPr>
            <a:r>
              <a:rPr lang="en-GB" dirty="0"/>
              <a:t>Your Interests</a:t>
            </a:r>
          </a:p>
          <a:p>
            <a:pPr marL="514350" indent="-514350">
              <a:buAutoNum type="arabicParenR"/>
            </a:pPr>
            <a:r>
              <a:rPr lang="en-GB" dirty="0"/>
              <a:t>Your career Plan</a:t>
            </a:r>
          </a:p>
        </p:txBody>
      </p:sp>
    </p:spTree>
    <p:extLst>
      <p:ext uri="{BB962C8B-B14F-4D97-AF65-F5344CB8AC3E}">
        <p14:creationId xmlns:p14="http://schemas.microsoft.com/office/powerpoint/2010/main" val="21384865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46" y="223711"/>
            <a:ext cx="7767305" cy="673330"/>
          </a:xfrm>
        </p:spPr>
        <p:txBody>
          <a:bodyPr/>
          <a:lstStyle/>
          <a:p>
            <a:r>
              <a:rPr lang="en-GB" sz="2800" dirty="0"/>
              <a:t>Welcome to Park Hall Sixth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326" y="5366084"/>
            <a:ext cx="762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A Happy Sixth Form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E05C7A-9943-41F9-9F4D-496B2E7A6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38" y="1449213"/>
            <a:ext cx="8359123" cy="34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765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26" y="265309"/>
            <a:ext cx="7543800" cy="94948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GB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Park Hall Academy Sixth Form</a:t>
            </a:r>
            <a:br>
              <a:rPr lang="en-GB" dirty="0">
                <a:solidFill>
                  <a:schemeClr val="accent1"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771525" y="2514600"/>
            <a:ext cx="8077200" cy="15001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6" y="1460447"/>
            <a:ext cx="782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529026" y="4483953"/>
            <a:ext cx="782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5) What does success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look like?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" y="5897141"/>
            <a:ext cx="1243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85679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57" y="2374314"/>
            <a:ext cx="7987553" cy="2824410"/>
          </a:xfrm>
          <a:solidFill>
            <a:schemeClr val="bg1">
              <a:lumMod val="90000"/>
              <a:lumOff val="10000"/>
            </a:schemeClr>
          </a:solidFill>
        </p:spPr>
        <p:txBody>
          <a:bodyPr>
            <a:normAutofit/>
          </a:bodyPr>
          <a:lstStyle/>
          <a:p>
            <a:r>
              <a:rPr lang="en-GB" sz="3000" dirty="0"/>
              <a:t>Picture yourself – happy at the age of 35.</a:t>
            </a:r>
          </a:p>
          <a:p>
            <a:r>
              <a:rPr lang="en-GB" sz="3000" dirty="0"/>
              <a:t>What does your life look like?</a:t>
            </a:r>
          </a:p>
          <a:p>
            <a:r>
              <a:rPr lang="en-GB" sz="3000" dirty="0"/>
              <a:t>Where do you live?</a:t>
            </a:r>
          </a:p>
          <a:p>
            <a:r>
              <a:rPr lang="en-GB" sz="3000" dirty="0"/>
              <a:t>Where was your last holiday?</a:t>
            </a:r>
          </a:p>
          <a:p>
            <a:r>
              <a:rPr lang="en-GB" sz="3000" dirty="0"/>
              <a:t>What car do you drive?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24" y="1034702"/>
            <a:ext cx="8414204" cy="937936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What does Success Look like?</a:t>
            </a:r>
          </a:p>
        </p:txBody>
      </p:sp>
    </p:spTree>
    <p:extLst>
      <p:ext uri="{BB962C8B-B14F-4D97-AF65-F5344CB8AC3E}">
        <p14:creationId xmlns:p14="http://schemas.microsoft.com/office/powerpoint/2010/main" val="6292442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32610"/>
              </p:ext>
            </p:extLst>
          </p:nvPr>
        </p:nvGraphicFramePr>
        <p:xfrm>
          <a:off x="731706" y="439917"/>
          <a:ext cx="7544586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049">
                  <a:extLst>
                    <a:ext uri="{9D8B030D-6E8A-4147-A177-3AD203B41FA5}">
                      <a16:colId xmlns:a16="http://schemas.microsoft.com/office/drawing/2014/main" val="900860493"/>
                    </a:ext>
                  </a:extLst>
                </a:gridCol>
                <a:gridCol w="3987537">
                  <a:extLst>
                    <a:ext uri="{9D8B030D-6E8A-4147-A177-3AD203B41FA5}">
                      <a16:colId xmlns:a16="http://schemas.microsoft.com/office/drawing/2014/main" val="1524552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Family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8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Nice</a:t>
                      </a:r>
                      <a:r>
                        <a:rPr lang="en-GB" baseline="0" dirty="0"/>
                        <a:t> Home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Happy Marriage / Partnership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Children in Good Schools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At least 1 Family Holiday a Year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Nice Family Car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The latest Tech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Good health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Future Security (Pensions)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3027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06" y="1385249"/>
            <a:ext cx="3360623" cy="21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135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857738"/>
              </p:ext>
            </p:extLst>
          </p:nvPr>
        </p:nvGraphicFramePr>
        <p:xfrm>
          <a:off x="731706" y="302757"/>
          <a:ext cx="7436761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13">
                  <a:extLst>
                    <a:ext uri="{9D8B030D-6E8A-4147-A177-3AD203B41FA5}">
                      <a16:colId xmlns:a16="http://schemas.microsoft.com/office/drawing/2014/main" val="900860493"/>
                    </a:ext>
                  </a:extLst>
                </a:gridCol>
                <a:gridCol w="3930548">
                  <a:extLst>
                    <a:ext uri="{9D8B030D-6E8A-4147-A177-3AD203B41FA5}">
                      <a16:colId xmlns:a16="http://schemas.microsoft.com/office/drawing/2014/main" val="1524552035"/>
                    </a:ext>
                  </a:extLst>
                </a:gridCol>
              </a:tblGrid>
              <a:tr h="48162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Family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Free</a:t>
                      </a:r>
                      <a:r>
                        <a:rPr lang="en-GB" sz="2800" baseline="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 &amp; Independent</a:t>
                      </a:r>
                      <a:endParaRPr lang="en-GB" sz="28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83468"/>
                  </a:ext>
                </a:extLst>
              </a:tr>
              <a:tr h="5439516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Nice</a:t>
                      </a:r>
                      <a:r>
                        <a:rPr lang="en-GB" baseline="0" dirty="0"/>
                        <a:t> Home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Happy Marriage / Partnership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Children in Good Schools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At least 1 Family Holiday a Year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Nice Family Car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The latest Tech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Good health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Future Security (Pensions)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Renting / owning nice home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Active Social Life / Latest Fashions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Living in a nice area / nice lifestyle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Lots</a:t>
                      </a:r>
                      <a:r>
                        <a:rPr lang="en-GB" baseline="0" dirty="0"/>
                        <a:t> of travel and holidays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Cool car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The latest Tech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Good health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/>
                        <a:t>Future Security (Pensions)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3027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06" y="1385249"/>
            <a:ext cx="3360623" cy="2102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701" b="4746"/>
          <a:stretch/>
        </p:blipFill>
        <p:spPr>
          <a:xfrm>
            <a:off x="4372227" y="1385249"/>
            <a:ext cx="3520912" cy="20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8139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921" y="245096"/>
            <a:ext cx="6875086" cy="103081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Factors that Influence Your 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77" y="1385740"/>
            <a:ext cx="8241973" cy="537327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4300" b="1" dirty="0">
                <a:solidFill>
                  <a:srgbClr val="00B050"/>
                </a:solidFill>
              </a:rPr>
              <a:t>Education:</a:t>
            </a:r>
            <a:br>
              <a:rPr lang="en-GB" sz="4300" b="1" dirty="0">
                <a:solidFill>
                  <a:srgbClr val="00B050"/>
                </a:solidFill>
              </a:rPr>
            </a:br>
            <a:r>
              <a:rPr lang="en-GB" sz="4300" dirty="0">
                <a:solidFill>
                  <a:srgbClr val="00B050"/>
                </a:solidFill>
              </a:rPr>
              <a:t>It is well known that a degree, at least a good qualification from a reputable institution, will positively affect your salary potential. A job-hunter with a solid education can expect to come in at the higher end of the starting salary spectrum.</a:t>
            </a:r>
          </a:p>
          <a:p>
            <a:pPr marL="0" indent="0">
              <a:buNone/>
            </a:pPr>
            <a:r>
              <a:rPr lang="en-GB" sz="4300" b="1" dirty="0"/>
              <a:t>Experience:</a:t>
            </a:r>
            <a:endParaRPr lang="en-GB" sz="4300" dirty="0"/>
          </a:p>
          <a:p>
            <a:pPr marL="0" indent="0">
              <a:buNone/>
            </a:pPr>
            <a:r>
              <a:rPr lang="en-GB" sz="4300" dirty="0"/>
              <a:t>The number of years you have spent in a particular role, sector or industry will have a big impact on your salary expectation. This also goes hand-in-hand with anticipated skills development.</a:t>
            </a:r>
          </a:p>
          <a:p>
            <a:pPr marL="0" indent="0">
              <a:buNone/>
            </a:pPr>
            <a:r>
              <a:rPr lang="en-GB" sz="4300" b="1" dirty="0"/>
              <a:t>Industry:</a:t>
            </a:r>
            <a:br>
              <a:rPr lang="en-GB" sz="4300" b="1" dirty="0"/>
            </a:br>
            <a:r>
              <a:rPr lang="en-GB" sz="4300" dirty="0"/>
              <a:t>As can be expected, salary ranges differ wildly across industries according to skills needed, demands on the employee and level of education required. </a:t>
            </a:r>
          </a:p>
          <a:p>
            <a:pPr marL="0" indent="0">
              <a:buNone/>
            </a:pPr>
            <a:r>
              <a:rPr lang="en-GB" sz="4300" b="1" dirty="0"/>
              <a:t>Company:</a:t>
            </a:r>
            <a:br>
              <a:rPr lang="en-GB" sz="4300" b="1" dirty="0"/>
            </a:br>
            <a:r>
              <a:rPr lang="en-GB" sz="4300" dirty="0"/>
              <a:t>Big, small, traditional, progressive… any number of attributes will play a role in how much a company values an employee or prospective employee. </a:t>
            </a:r>
          </a:p>
          <a:p>
            <a:pPr marL="0" indent="0">
              <a:buNone/>
            </a:pPr>
            <a:r>
              <a:rPr lang="en-GB" sz="4300" b="1" dirty="0"/>
              <a:t>Gender:</a:t>
            </a:r>
            <a:br>
              <a:rPr lang="en-GB" sz="4300" b="1" dirty="0"/>
            </a:br>
            <a:r>
              <a:rPr lang="en-GB" sz="4300" b="1" dirty="0"/>
              <a:t>In </a:t>
            </a:r>
            <a:r>
              <a:rPr lang="en-GB" sz="4300" dirty="0"/>
              <a:t>August 2018, </a:t>
            </a:r>
            <a:r>
              <a:rPr lang="en-GB" sz="4300" dirty="0">
                <a:hlinkClick r:id="rId2"/>
              </a:rPr>
              <a:t>Monster’s figures also showed the gap diminishing</a:t>
            </a:r>
            <a:r>
              <a:rPr lang="en-GB" sz="4300" dirty="0"/>
              <a:t>, with women earning an average of £25 303 and men earning an average of £30,524. (The gap is closing)</a:t>
            </a:r>
          </a:p>
          <a:p>
            <a:pPr marL="0" indent="0">
              <a:buNone/>
            </a:pPr>
            <a:r>
              <a:rPr lang="en-GB" sz="4300" b="1" dirty="0"/>
              <a:t>Location:</a:t>
            </a:r>
            <a:br>
              <a:rPr lang="en-GB" sz="4300" b="1" dirty="0"/>
            </a:br>
            <a:r>
              <a:rPr lang="en-GB" sz="4300" dirty="0"/>
              <a:t>London remains the beating heart of the UK’s finances and of course, its denizens can expect a hike in pay.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2815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30" y="4253928"/>
            <a:ext cx="7886700" cy="2218792"/>
          </a:xfrm>
        </p:spPr>
        <p:txBody>
          <a:bodyPr/>
          <a:lstStyle/>
          <a:p>
            <a:r>
              <a:rPr lang="en-GB" sz="2000" dirty="0"/>
              <a:t>Think of your education as a Bus Journey with 8 potential stops. (There are 8 ‘levels’ in the UK education system – you are currently on level 3)</a:t>
            </a:r>
          </a:p>
          <a:p>
            <a:r>
              <a:rPr lang="en-GB" sz="2000" dirty="0"/>
              <a:t>At each stop – a number of people will get off the bus.</a:t>
            </a:r>
          </a:p>
          <a:p>
            <a:r>
              <a:rPr lang="en-GB" sz="2000" dirty="0"/>
              <a:t>The longer you stay on the bus – the more qualifications you will achieve – and the greater your earning potential will be.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64" y="773083"/>
            <a:ext cx="4955532" cy="32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391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6779017" cy="1325563"/>
          </a:xfrm>
        </p:spPr>
        <p:txBody>
          <a:bodyPr>
            <a:normAutofit/>
          </a:bodyPr>
          <a:lstStyle/>
          <a:p>
            <a:r>
              <a:rPr lang="en-GB" sz="2400" b="1" dirty="0"/>
              <a:t>The Bus Starts of with 100 people on it.</a:t>
            </a:r>
            <a:br>
              <a:rPr lang="en-GB" sz="2400" b="1" dirty="0"/>
            </a:br>
            <a:r>
              <a:rPr lang="en-GB" sz="2400" b="1" dirty="0"/>
              <a:t>How many people get off at each stop?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5996"/>
            <a:ext cx="6604357" cy="5005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FF000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Stop 1 </a:t>
            </a:r>
            <a:r>
              <a:rPr lang="en-GB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– 8 people get off. Leaving with no qualifications at all.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FF000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Stop 2 (GCSE’s)</a:t>
            </a:r>
          </a:p>
          <a:p>
            <a:pPr marL="0" indent="0">
              <a:buNone/>
            </a:pPr>
            <a:r>
              <a:rPr lang="en-GB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A further 26 people get off here (with GCSEs only – these will include students that drop out during 6</a:t>
            </a:r>
            <a:r>
              <a:rPr lang="en-GB" sz="1600" baseline="300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th</a:t>
            </a:r>
            <a:r>
              <a:rPr lang="en-GB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 form)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FFC00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Stop 3 (A level or Equivalent) </a:t>
            </a:r>
          </a:p>
          <a:p>
            <a:pPr marL="0" indent="0">
              <a:buNone/>
            </a:pPr>
            <a:r>
              <a:rPr lang="en-GB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A further 21 people get off here – having gained A level equivalent qualifications.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B05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Stop 4 and 5 (Higher Apprenticeships and Foundation degrees) </a:t>
            </a:r>
          </a:p>
          <a:p>
            <a:pPr marL="0" indent="0">
              <a:buNone/>
            </a:pPr>
            <a:r>
              <a:rPr lang="en-GB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Only a further 2 people get off here.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B05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Stop 6 (Undergraduate Degrees)</a:t>
            </a:r>
          </a:p>
          <a:p>
            <a:pPr marL="0" indent="0">
              <a:buNone/>
            </a:pPr>
            <a:r>
              <a:rPr lang="en-GB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30 people get off here, having achieved degree level qualifications that give them access to the best paid jobs.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B05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Stop 7 (Masters Degree, PGCE </a:t>
            </a:r>
            <a:r>
              <a:rPr lang="en-GB" sz="1600" b="1" dirty="0" err="1">
                <a:solidFill>
                  <a:srgbClr val="00B05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etc</a:t>
            </a:r>
            <a:r>
              <a:rPr lang="en-GB" sz="1600" b="1" dirty="0">
                <a:solidFill>
                  <a:srgbClr val="00B05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) </a:t>
            </a:r>
          </a:p>
          <a:p>
            <a:pPr marL="0" indent="0">
              <a:buNone/>
            </a:pPr>
            <a:r>
              <a:rPr lang="en-GB" sz="160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12 people get off after post graduate studies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B05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Stop 8 (</a:t>
            </a:r>
            <a:r>
              <a:rPr lang="en-GB" sz="1600" b="1" dirty="0" err="1">
                <a:solidFill>
                  <a:srgbClr val="00B05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Phd</a:t>
            </a:r>
            <a:r>
              <a:rPr lang="en-GB" sz="1600" b="1" dirty="0">
                <a:solidFill>
                  <a:srgbClr val="00B050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) 2 people stayed on till the very 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7666" y="671691"/>
            <a:ext cx="9332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Still on the bus</a:t>
            </a:r>
          </a:p>
          <a:p>
            <a:endParaRPr lang="en-GB" dirty="0"/>
          </a:p>
          <a:p>
            <a:endParaRPr lang="en-GB" sz="2000" b="1" dirty="0"/>
          </a:p>
          <a:p>
            <a:r>
              <a:rPr lang="en-GB" sz="2000" b="1" dirty="0"/>
              <a:t>92</a:t>
            </a:r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65</a:t>
            </a:r>
          </a:p>
          <a:p>
            <a:endParaRPr lang="en-GB" sz="2000" b="1" dirty="0"/>
          </a:p>
          <a:p>
            <a:r>
              <a:rPr lang="en-GB" sz="2000" b="1" dirty="0"/>
              <a:t>44</a:t>
            </a:r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42</a:t>
            </a:r>
          </a:p>
          <a:p>
            <a:endParaRPr lang="en-GB" sz="2000" b="1" dirty="0"/>
          </a:p>
          <a:p>
            <a:r>
              <a:rPr lang="en-GB" sz="2000" b="1" dirty="0"/>
              <a:t>12</a:t>
            </a:r>
          </a:p>
          <a:p>
            <a:endParaRPr lang="en-GB" sz="2000" b="1" dirty="0"/>
          </a:p>
          <a:p>
            <a:r>
              <a:rPr lang="en-GB" sz="2000" b="1" dirty="0"/>
              <a:t>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521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42" y="1250299"/>
            <a:ext cx="8345978" cy="3516909"/>
          </a:xfrm>
        </p:spPr>
        <p:txBody>
          <a:bodyPr/>
          <a:lstStyle/>
          <a:p>
            <a:r>
              <a:rPr lang="en-GB" dirty="0">
                <a:solidFill>
                  <a:srgbClr val="F0C010"/>
                </a:solidFill>
              </a:rPr>
              <a:t>Achieving Level 3 is the key to accessing levels 4 to 8 and higher earning jobs.</a:t>
            </a:r>
          </a:p>
          <a:p>
            <a:endParaRPr lang="en-GB" dirty="0">
              <a:solidFill>
                <a:srgbClr val="F0C010"/>
              </a:solidFill>
            </a:endParaRPr>
          </a:p>
          <a:p>
            <a:r>
              <a:rPr lang="en-GB" dirty="0">
                <a:solidFill>
                  <a:srgbClr val="F0C010"/>
                </a:solidFill>
              </a:rPr>
              <a:t>Once you have achieved level 3 qualifications you can hop on and off the bus whenever you like.</a:t>
            </a:r>
          </a:p>
          <a:p>
            <a:endParaRPr lang="en-GB" dirty="0">
              <a:solidFill>
                <a:srgbClr val="F0C010"/>
              </a:solidFill>
            </a:endParaRPr>
          </a:p>
          <a:p>
            <a:r>
              <a:rPr lang="en-GB" dirty="0">
                <a:solidFill>
                  <a:srgbClr val="F0C010"/>
                </a:solidFill>
              </a:rPr>
              <a:t>Success at level 3 – is dependent upon choosing the right courses for you.</a:t>
            </a:r>
          </a:p>
        </p:txBody>
      </p:sp>
    </p:spTree>
    <p:extLst>
      <p:ext uri="{BB962C8B-B14F-4D97-AF65-F5344CB8AC3E}">
        <p14:creationId xmlns:p14="http://schemas.microsoft.com/office/powerpoint/2010/main" val="20417156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26" y="265309"/>
            <a:ext cx="7543800" cy="94948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GB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Park Hall Academy Sixth Form</a:t>
            </a:r>
            <a:br>
              <a:rPr lang="en-GB" dirty="0">
                <a:solidFill>
                  <a:schemeClr val="accent1"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771525" y="2514600"/>
            <a:ext cx="8077200" cy="15001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6" y="1460447"/>
            <a:ext cx="782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529026" y="4483953"/>
            <a:ext cx="782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6) Marketing 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" y="5897141"/>
            <a:ext cx="1243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1175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2" y="2654094"/>
            <a:ext cx="762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96" y="847725"/>
            <a:ext cx="3905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4" b="29073"/>
          <a:stretch/>
        </p:blipFill>
        <p:spPr bwMode="auto">
          <a:xfrm>
            <a:off x="2989779" y="3924727"/>
            <a:ext cx="1684963" cy="87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3427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80502"/>
            <a:ext cx="7543800" cy="174832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GB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Park Hall Academy </a:t>
            </a:r>
            <a:br>
              <a:rPr lang="en-US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Sixth Form</a:t>
            </a:r>
            <a:br>
              <a:rPr lang="en-GB" dirty="0">
                <a:solidFill>
                  <a:schemeClr val="accent1"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771525" y="2514600"/>
            <a:ext cx="8077200" cy="15001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28825"/>
            <a:ext cx="782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668727" y="5039677"/>
            <a:ext cx="782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800" dirty="0">
                <a:solidFill>
                  <a:srgbClr val="FFC000"/>
                </a:solidFill>
              </a:rPr>
              <a:t>Virtual Taster Day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" y="5897141"/>
            <a:ext cx="1243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97897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C010"/>
                </a:solidFill>
              </a:rPr>
              <a:t>What is ‘Marketing Me’?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2" y="1306809"/>
            <a:ext cx="8345978" cy="45083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Engaging with a culture of Aspiration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Aiming High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University / Russell Group University / Level 4 Apprenticeship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Seeking and Taking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Knowing how to ‘sell yourself’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What you do outside of the classroom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How do you show your passion for learning (reading / researching / visits / documentaries / work experience / volunteering)</a:t>
            </a:r>
          </a:p>
        </p:txBody>
      </p:sp>
    </p:spTree>
    <p:extLst>
      <p:ext uri="{BB962C8B-B14F-4D97-AF65-F5344CB8AC3E}">
        <p14:creationId xmlns:p14="http://schemas.microsoft.com/office/powerpoint/2010/main" val="20515238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6860-D2BB-4A43-AC8C-BDF244754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3322"/>
            <a:ext cx="7772400" cy="1470025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How can I use my time in the Sixth Form to market myself?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7F39E-BFAB-48D5-B886-846B09586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573347"/>
            <a:ext cx="6400800" cy="5003723"/>
          </a:xfrm>
        </p:spPr>
        <p:txBody>
          <a:bodyPr/>
          <a:lstStyle/>
          <a:p>
            <a:r>
              <a:rPr lang="en-GB" sz="2000" dirty="0">
                <a:solidFill>
                  <a:srgbClr val="FFC000"/>
                </a:solidFill>
              </a:rPr>
              <a:t>Volunteer at PH </a:t>
            </a:r>
            <a:r>
              <a:rPr lang="en-GB" sz="2000" dirty="0"/>
              <a:t>(mentoring younger students, coaching sports teams)</a:t>
            </a:r>
          </a:p>
          <a:p>
            <a:r>
              <a:rPr lang="en-GB" sz="2000" dirty="0">
                <a:solidFill>
                  <a:srgbClr val="FFC000"/>
                </a:solidFill>
              </a:rPr>
              <a:t>Volunteer outside of PH </a:t>
            </a:r>
            <a:r>
              <a:rPr lang="en-GB" sz="2000" dirty="0"/>
              <a:t>(NHS Young Volunteers</a:t>
            </a:r>
          </a:p>
          <a:p>
            <a:r>
              <a:rPr lang="en-GB" sz="2000" dirty="0">
                <a:solidFill>
                  <a:srgbClr val="FFC000"/>
                </a:solidFill>
              </a:rPr>
              <a:t>Represent</a:t>
            </a:r>
            <a:r>
              <a:rPr lang="en-GB" sz="2000" dirty="0"/>
              <a:t> (6</a:t>
            </a:r>
            <a:r>
              <a:rPr lang="en-GB" sz="2000" baseline="30000" dirty="0"/>
              <a:t>th</a:t>
            </a:r>
            <a:r>
              <a:rPr lang="en-GB" sz="2000" dirty="0"/>
              <a:t> form Executive)</a:t>
            </a:r>
          </a:p>
          <a:p>
            <a:r>
              <a:rPr lang="en-GB" sz="2000" dirty="0">
                <a:solidFill>
                  <a:srgbClr val="FFC000"/>
                </a:solidFill>
              </a:rPr>
              <a:t>Participate</a:t>
            </a:r>
            <a:r>
              <a:rPr lang="en-GB" sz="2000" dirty="0"/>
              <a:t> (Trips, Envision Programme, Sports Teams, Social Mobility Foundation)</a:t>
            </a:r>
          </a:p>
          <a:p>
            <a:r>
              <a:rPr lang="en-GB" sz="2000" dirty="0">
                <a:solidFill>
                  <a:srgbClr val="FFC000"/>
                </a:solidFill>
              </a:rPr>
              <a:t>Work Experience </a:t>
            </a:r>
            <a:r>
              <a:rPr lang="en-GB" sz="2000" dirty="0"/>
              <a:t>(Plan ahead for June 2021)</a:t>
            </a:r>
          </a:p>
          <a:p>
            <a:r>
              <a:rPr lang="en-GB" sz="2000" dirty="0">
                <a:solidFill>
                  <a:srgbClr val="FFC000"/>
                </a:solidFill>
              </a:rPr>
              <a:t>Read</a:t>
            </a:r>
            <a:r>
              <a:rPr lang="en-GB" sz="2000" dirty="0"/>
              <a:t> (Build up a reading list in your specialist subject)</a:t>
            </a:r>
          </a:p>
          <a:p>
            <a:r>
              <a:rPr lang="en-GB" sz="2000" dirty="0">
                <a:solidFill>
                  <a:srgbClr val="FFC000"/>
                </a:solidFill>
              </a:rPr>
              <a:t>Explore Online </a:t>
            </a:r>
            <a:r>
              <a:rPr lang="en-GB" sz="2000" dirty="0"/>
              <a:t>(</a:t>
            </a:r>
            <a:r>
              <a:rPr lang="en-GB" sz="2000" dirty="0" err="1"/>
              <a:t>Mooc</a:t>
            </a:r>
            <a:r>
              <a:rPr lang="en-GB" sz="2000" dirty="0"/>
              <a:t> Courses, </a:t>
            </a:r>
            <a:r>
              <a:rPr lang="en-GB" sz="2000" dirty="0" err="1"/>
              <a:t>Youtube</a:t>
            </a:r>
            <a:r>
              <a:rPr lang="en-GB" sz="2000" dirty="0"/>
              <a:t> Documentaries, UCAS)</a:t>
            </a:r>
          </a:p>
          <a:p>
            <a:r>
              <a:rPr lang="en-GB" sz="2000" dirty="0">
                <a:solidFill>
                  <a:srgbClr val="FFC000"/>
                </a:solidFill>
              </a:rPr>
              <a:t>Listen</a:t>
            </a:r>
            <a:r>
              <a:rPr lang="en-GB" sz="2000" dirty="0"/>
              <a:t> (Podcasts are a great way to broaden your horizons – listen while you are on the move_</a:t>
            </a:r>
          </a:p>
          <a:p>
            <a:r>
              <a:rPr lang="en-GB" sz="2000" dirty="0">
                <a:solidFill>
                  <a:srgbClr val="FFC000"/>
                </a:solidFill>
              </a:rPr>
              <a:t>Create</a:t>
            </a:r>
            <a:r>
              <a:rPr lang="en-GB" sz="2000" dirty="0"/>
              <a:t> (your own film, blog, portfolio)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6389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26" y="265309"/>
            <a:ext cx="7543800" cy="94948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GB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Park Hall Academy Sixth Form</a:t>
            </a:r>
            <a:br>
              <a:rPr lang="en-GB" dirty="0">
                <a:solidFill>
                  <a:schemeClr val="accent1"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771525" y="2514600"/>
            <a:ext cx="8077200" cy="15001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6" y="1460447"/>
            <a:ext cx="782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529026" y="4483953"/>
            <a:ext cx="782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92D050"/>
                </a:solidFill>
              </a:rPr>
              <a:t>7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Life In Park Hall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Sixth Form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" y="5897141"/>
            <a:ext cx="1243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3779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new school design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33488" cy="840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815892" cy="622966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36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What do I need to know 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0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dirty="0"/>
              <a:t>.</a:t>
            </a:r>
            <a:r>
              <a:rPr lang="en-GB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 about life in the Sixth Form at Park Hall?</a:t>
            </a:r>
          </a:p>
        </p:txBody>
      </p:sp>
    </p:spTree>
    <p:extLst>
      <p:ext uri="{BB962C8B-B14F-4D97-AF65-F5344CB8AC3E}">
        <p14:creationId xmlns:p14="http://schemas.microsoft.com/office/powerpoint/2010/main" val="347938800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New facilities &amp; Independence…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13091" r="53681" b="18444"/>
          <a:stretch/>
        </p:blipFill>
        <p:spPr bwMode="auto">
          <a:xfrm>
            <a:off x="1137825" y="1556792"/>
            <a:ext cx="6314496" cy="453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43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2.gstatic.com/images?q=tbn:ANd9GcSOVGibZN8G_T3N-np9TmoQZAwXpfh5QU2sdUH1xgyZj8KZ2jtXmAhbfx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70" r="100000">
                        <a14:foregroundMark x1="10959" y1="45455" x2="10959" y2="45455"/>
                        <a14:foregroundMark x1="13699" y1="38636" x2="13699" y2="38636"/>
                        <a14:foregroundMark x1="87671" y1="32955" x2="87671" y2="32955"/>
                        <a14:foregroundMark x1="93151" y1="13636" x2="93151" y2="13636"/>
                        <a14:foregroundMark x1="79452" y1="3409" x2="79452" y2="3409"/>
                        <a14:foregroundMark x1="5479" y1="5682" x2="5479" y2="5682"/>
                        <a14:backgroundMark x1="10959" y1="90909" x2="10959" y2="9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1744"/>
            <a:ext cx="6953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Dress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571" y="4270213"/>
            <a:ext cx="34181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For Boys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Grey , Navy or Black Suit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Plain Collared shirt – light colour (white, light blue or pastels)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Tie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Black or brown polished shoes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4248442"/>
            <a:ext cx="365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For Girls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Grey, Navy or black skirt or trouser suit 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Plain Grey, Navy or Black dress with matching jacket.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Tailored, plain work blouse.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Black, navy, brown or grey polished shoes.</a:t>
            </a:r>
          </a:p>
        </p:txBody>
      </p:sp>
      <p:pic>
        <p:nvPicPr>
          <p:cNvPr id="7" name="Content Placeholder 6" descr="H:\6th Form\Photos for ROA\Promo group 2018\IMG_731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r="3479" b="6957"/>
          <a:stretch/>
        </p:blipFill>
        <p:spPr bwMode="auto">
          <a:xfrm>
            <a:off x="2276174" y="1104270"/>
            <a:ext cx="4135259" cy="2851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713602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68" y="654925"/>
            <a:ext cx="7767305" cy="673330"/>
          </a:xfrm>
        </p:spPr>
        <p:txBody>
          <a:bodyPr/>
          <a:lstStyle/>
          <a:p>
            <a:r>
              <a:rPr lang="en-GB" dirty="0"/>
              <a:t>Guiding Principles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7" y="1360014"/>
            <a:ext cx="8345978" cy="52258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C000"/>
                </a:solidFill>
              </a:rPr>
              <a:t>Outdoor Coats and hats must not be worn in the academy.</a:t>
            </a:r>
          </a:p>
          <a:p>
            <a:endParaRPr lang="en-GB" sz="18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C000"/>
                </a:solidFill>
              </a:rPr>
              <a:t>No Denim  / Leather Jackets</a:t>
            </a:r>
          </a:p>
          <a:p>
            <a:endParaRPr lang="en-GB" sz="18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C000"/>
                </a:solidFill>
              </a:rPr>
              <a:t>Girls - all skirts and dresses to be knee length. No low cut, sheer, strappy or crop tops.</a:t>
            </a:r>
          </a:p>
          <a:p>
            <a:endParaRPr lang="en-GB" sz="18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C000"/>
                </a:solidFill>
              </a:rPr>
              <a:t>Students that do not follow the dress code will be required to go home to change.</a:t>
            </a:r>
          </a:p>
          <a:p>
            <a:endParaRPr lang="en-GB" sz="18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C000"/>
                </a:solidFill>
              </a:rPr>
              <a:t>Bursary students will be able to claim an £80 advance once enrolled and Bursary application is processed.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51982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form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3" y="870156"/>
            <a:ext cx="8345978" cy="546533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C000"/>
                </a:solidFill>
              </a:rPr>
              <a:t>Attendance</a:t>
            </a:r>
            <a:r>
              <a:rPr lang="en-GB" sz="2000" dirty="0"/>
              <a:t> (minimum expectation of 95%)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C000"/>
                </a:solidFill>
              </a:rPr>
              <a:t>Online Engagement using Microsoft Teams </a:t>
            </a:r>
            <a:r>
              <a:rPr lang="en-GB" sz="2000" dirty="0"/>
              <a:t>(Log on every day, maintain a work routine, submit work on time)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C000"/>
                </a:solidFill>
              </a:rPr>
              <a:t>Punctuality</a:t>
            </a:r>
            <a:r>
              <a:rPr lang="en-GB" sz="2000" dirty="0"/>
              <a:t> (attendance to form every morning)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C000"/>
                </a:solidFill>
              </a:rPr>
              <a:t>Mobile Phones </a:t>
            </a:r>
            <a:r>
              <a:rPr lang="en-GB" sz="2000" dirty="0"/>
              <a:t>(Refectory, study room &amp; 6</a:t>
            </a:r>
            <a:r>
              <a:rPr lang="en-GB" sz="2000" baseline="30000" dirty="0"/>
              <a:t>th</a:t>
            </a:r>
            <a:r>
              <a:rPr lang="en-GB" sz="2000" dirty="0"/>
              <a:t> form terrace only)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C000"/>
                </a:solidFill>
              </a:rPr>
              <a:t>Homework</a:t>
            </a:r>
            <a:r>
              <a:rPr lang="en-GB" sz="2000" dirty="0"/>
              <a:t> (Bring planner every day, meet deadlines, expect 2 – 3 hrs per week day evening)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C000"/>
                </a:solidFill>
              </a:rPr>
              <a:t>Study Periods </a:t>
            </a:r>
            <a:r>
              <a:rPr lang="en-GB" sz="2000" dirty="0"/>
              <a:t>(Make use of study time)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C000"/>
                </a:solidFill>
              </a:rPr>
              <a:t>Folder Organisation </a:t>
            </a:r>
            <a:r>
              <a:rPr lang="en-GB" sz="2000" dirty="0"/>
              <a:t>(Folder for every lesson. All handouts, notes and assessments kept in order)</a:t>
            </a:r>
          </a:p>
        </p:txBody>
      </p:sp>
    </p:spTree>
    <p:extLst>
      <p:ext uri="{BB962C8B-B14F-4D97-AF65-F5344CB8AC3E}">
        <p14:creationId xmlns:p14="http://schemas.microsoft.com/office/powerpoint/2010/main" val="397548391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Skills Assessment</a:t>
            </a:r>
          </a:p>
        </p:txBody>
      </p:sp>
      <p:pic>
        <p:nvPicPr>
          <p:cNvPr id="2052" name="Picture 4" descr="http://kozepsuli.hu/wp-content/uploads/2015/04/635506187929731883-students-taking-t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214435"/>
            <a:ext cx="4949825" cy="27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321629"/>
            <a:ext cx="6879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important assessment will take place in the first 3 weeks of every course.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is to check your suitability to the course and identify where you may require additional support.</a:t>
            </a:r>
          </a:p>
        </p:txBody>
      </p:sp>
    </p:spTree>
    <p:extLst>
      <p:ext uri="{BB962C8B-B14F-4D97-AF65-F5344CB8AC3E}">
        <p14:creationId xmlns:p14="http://schemas.microsoft.com/office/powerpoint/2010/main" val="346555593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Can I access support?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" y="1159329"/>
            <a:ext cx="7716229" cy="292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825" y="4468389"/>
            <a:ext cx="7411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Ms Norrey: 6</a:t>
            </a:r>
            <a:r>
              <a:rPr lang="en-GB" sz="3600" b="1" baseline="30000" dirty="0"/>
              <a:t>th</a:t>
            </a:r>
            <a:r>
              <a:rPr lang="en-GB" sz="3600" b="1" dirty="0"/>
              <a:t> Form Office</a:t>
            </a:r>
          </a:p>
          <a:p>
            <a:pPr algn="ctr"/>
            <a:r>
              <a:rPr lang="en-GB" sz="3600" b="1" dirty="0"/>
              <a:t>Or any member of the 6</a:t>
            </a:r>
            <a:r>
              <a:rPr lang="en-GB" sz="3600" b="1" baseline="30000" dirty="0"/>
              <a:t>th</a:t>
            </a:r>
            <a:r>
              <a:rPr lang="en-GB" sz="3600" b="1" dirty="0"/>
              <a:t> Form team</a:t>
            </a:r>
          </a:p>
          <a:p>
            <a:pPr algn="ctr"/>
            <a:r>
              <a:rPr lang="en-GB" b="1" dirty="0">
                <a:hlinkClick r:id="rId3"/>
              </a:rPr>
              <a:t>anorrey@parkhall.org</a:t>
            </a:r>
            <a:endParaRPr lang="en-GB" b="1" dirty="0"/>
          </a:p>
          <a:p>
            <a:pPr algn="ctr"/>
            <a:r>
              <a:rPr lang="en-GB" b="1" dirty="0" err="1"/>
              <a:t>icornell@parkhall</a:t>
            </a:r>
            <a:r>
              <a:rPr lang="en-GB" b="1" dirty="0"/>
              <a:t> .org</a:t>
            </a:r>
          </a:p>
          <a:p>
            <a:pPr algn="ctr"/>
            <a:endParaRPr lang="en-GB" b="1" dirty="0"/>
          </a:p>
          <a:p>
            <a:pPr algn="ctr"/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00360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for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270"/>
            <a:ext cx="8345978" cy="40957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C000"/>
                </a:solidFill>
              </a:rPr>
              <a:t>Virtual taster sessions – How to find out more about the subjects on offer.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C000"/>
                </a:solidFill>
              </a:rPr>
              <a:t>Understanding A level and </a:t>
            </a:r>
            <a:r>
              <a:rPr lang="en-GB" sz="2000" dirty="0" err="1">
                <a:solidFill>
                  <a:srgbClr val="FFC000"/>
                </a:solidFill>
              </a:rPr>
              <a:t>Btec</a:t>
            </a:r>
            <a:r>
              <a:rPr lang="en-GB" sz="2000" dirty="0">
                <a:solidFill>
                  <a:srgbClr val="FFC000"/>
                </a:solidFill>
              </a:rPr>
              <a:t> Grading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C000"/>
                </a:solidFill>
              </a:rPr>
              <a:t>6</a:t>
            </a:r>
            <a:r>
              <a:rPr lang="en-GB" sz="2000" baseline="30000" dirty="0">
                <a:solidFill>
                  <a:srgbClr val="FFC000"/>
                </a:solidFill>
              </a:rPr>
              <a:t>th</a:t>
            </a:r>
            <a:r>
              <a:rPr lang="en-GB" sz="2000" dirty="0">
                <a:solidFill>
                  <a:srgbClr val="FFC000"/>
                </a:solidFill>
              </a:rPr>
              <a:t> Form options revisited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C000"/>
                </a:solidFill>
              </a:rPr>
              <a:t>How to make informed decisions when finalising my 6</a:t>
            </a:r>
            <a:r>
              <a:rPr lang="en-GB" sz="2000" baseline="30000" dirty="0">
                <a:solidFill>
                  <a:srgbClr val="FFC000"/>
                </a:solidFill>
              </a:rPr>
              <a:t>th</a:t>
            </a:r>
            <a:r>
              <a:rPr lang="en-GB" sz="2000" dirty="0">
                <a:solidFill>
                  <a:srgbClr val="FFC000"/>
                </a:solidFill>
              </a:rPr>
              <a:t> form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C000"/>
                </a:solidFill>
              </a:rPr>
              <a:t>What does success look like?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C000"/>
                </a:solidFill>
              </a:rPr>
              <a:t>How to market yourself (building your CV in the 6</a:t>
            </a:r>
            <a:r>
              <a:rPr lang="en-GB" sz="2000" baseline="30000" dirty="0">
                <a:solidFill>
                  <a:srgbClr val="FFC000"/>
                </a:solidFill>
              </a:rPr>
              <a:t>th</a:t>
            </a:r>
            <a:r>
              <a:rPr lang="en-GB" sz="2000" dirty="0">
                <a:solidFill>
                  <a:srgbClr val="FFC000"/>
                </a:solidFill>
              </a:rPr>
              <a:t> form)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C000"/>
                </a:solidFill>
              </a:rPr>
              <a:t>Life in Park Hall Sixth Form (Facilities, Business Dress Code, 6</a:t>
            </a:r>
            <a:r>
              <a:rPr lang="en-GB" sz="2000" baseline="30000" dirty="0">
                <a:solidFill>
                  <a:srgbClr val="FFC000"/>
                </a:solidFill>
              </a:rPr>
              <a:t>th</a:t>
            </a:r>
            <a:r>
              <a:rPr lang="en-GB" sz="2000" dirty="0">
                <a:solidFill>
                  <a:srgbClr val="FFC000"/>
                </a:solidFill>
              </a:rPr>
              <a:t> Form standards, Initial Skills Assessments, Student support, Enrichment, Academy Colours)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C000"/>
                </a:solidFill>
              </a:rPr>
              <a:t>What happens next?</a:t>
            </a:r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9678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Enrichment &amp; Employability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0" t="24970" r="47082" b="11772"/>
          <a:stretch/>
        </p:blipFill>
        <p:spPr bwMode="auto">
          <a:xfrm>
            <a:off x="707570" y="881743"/>
            <a:ext cx="3559629" cy="56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6"/>
          <a:stretch/>
        </p:blipFill>
        <p:spPr bwMode="auto">
          <a:xfrm>
            <a:off x="4510181" y="3652229"/>
            <a:ext cx="3447276" cy="289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289">
            <a:off x="4326806" y="978247"/>
            <a:ext cx="3814027" cy="244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8865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Academy Colours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425" y="3943908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FFCC33"/>
                </a:solidFill>
              </a:rPr>
              <a:t>Achieving Academy Colours demonstrates dedication above and beyond the normal commitment of a student, making you ‘stand out from the crowd’ and supporting your applications to universities, training providers and employers.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GB" sz="2000" dirty="0">
              <a:solidFill>
                <a:srgbClr val="FFCC33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FFCC33"/>
                </a:solidFill>
              </a:rPr>
              <a:t>Working towards your Academy Colours will also help you develop as a person in terms of self confidence, personal drive and initiative.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BB1FA0-E912-419D-A949-BC996847E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3742" r="9460"/>
          <a:stretch/>
        </p:blipFill>
        <p:spPr>
          <a:xfrm>
            <a:off x="1214694" y="1114072"/>
            <a:ext cx="6333897" cy="26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2009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Qualities Do I Need To Demonstrate?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1954" t="46362" r="47426" b="49062"/>
          <a:stretch/>
        </p:blipFill>
        <p:spPr bwMode="auto">
          <a:xfrm>
            <a:off x="533400" y="1447800"/>
            <a:ext cx="8077200" cy="44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23622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1)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1857" y="2239089"/>
            <a:ext cx="7249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Commitment, Dedication &amp; Reliability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Demonstrated by…</a:t>
            </a:r>
          </a:p>
          <a:p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Attendance record above 95%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Punctuality record (0 </a:t>
            </a:r>
            <a:r>
              <a:rPr lang="en-GB" dirty="0" err="1"/>
              <a:t>lates</a:t>
            </a:r>
            <a:r>
              <a:rPr lang="en-GB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No referrals for non completion of work</a:t>
            </a:r>
          </a:p>
        </p:txBody>
      </p:sp>
    </p:spTree>
    <p:extLst>
      <p:ext uri="{BB962C8B-B14F-4D97-AF65-F5344CB8AC3E}">
        <p14:creationId xmlns:p14="http://schemas.microsoft.com/office/powerpoint/2010/main" val="28969707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Qualities Do I Need To Demonstrate?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1954" t="46362" r="47426" b="49062"/>
          <a:stretch/>
        </p:blipFill>
        <p:spPr bwMode="auto">
          <a:xfrm>
            <a:off x="533400" y="1447800"/>
            <a:ext cx="8077200" cy="44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23622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2)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239297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/>
              <a:t>Leadership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Demonstrated by …</a:t>
            </a:r>
          </a:p>
          <a:p>
            <a:pPr lvl="0"/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Form tutor commendation for participation in form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Supporting a school event (</a:t>
            </a:r>
            <a:r>
              <a:rPr lang="en-GB" dirty="0" err="1"/>
              <a:t>eg</a:t>
            </a:r>
            <a:r>
              <a:rPr lang="en-GB" dirty="0"/>
              <a:t>. 6</a:t>
            </a:r>
            <a:r>
              <a:rPr lang="en-GB" baseline="30000" dirty="0"/>
              <a:t>th</a:t>
            </a:r>
            <a:r>
              <a:rPr lang="en-GB" dirty="0"/>
              <a:t> form Information Evening, Open Evening, Y7 induction).</a:t>
            </a:r>
          </a:p>
        </p:txBody>
      </p:sp>
    </p:spTree>
    <p:extLst>
      <p:ext uri="{BB962C8B-B14F-4D97-AF65-F5344CB8AC3E}">
        <p14:creationId xmlns:p14="http://schemas.microsoft.com/office/powerpoint/2010/main" val="12199554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Qualities Do I Need To Demonstrate?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1954" t="46362" r="47426" b="49062"/>
          <a:stretch/>
        </p:blipFill>
        <p:spPr bwMode="auto">
          <a:xfrm>
            <a:off x="533400" y="1447800"/>
            <a:ext cx="8077200" cy="44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23622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3</a:t>
            </a:r>
            <a:r>
              <a:rPr lang="en-GB" sz="3200" dirty="0"/>
              <a:t>)          </a:t>
            </a:r>
            <a:r>
              <a:rPr lang="en-GB" sz="3200" b="1" dirty="0"/>
              <a:t>Social Responsibility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080658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Demonstrated by …</a:t>
            </a:r>
          </a:p>
          <a:p>
            <a:pPr lvl="0"/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Full participation in the year 12 Enrichment programme and completion of  all written records.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Raising at least £25 through a fundraising event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Supporting fellow students (</a:t>
            </a:r>
            <a:r>
              <a:rPr lang="en-GB" dirty="0" err="1"/>
              <a:t>eg</a:t>
            </a:r>
            <a:r>
              <a:rPr lang="en-GB" dirty="0"/>
              <a:t>. buddy reading scheme, supporting PE lessons, peer mentoring, academy council, student union executive)</a:t>
            </a:r>
          </a:p>
        </p:txBody>
      </p:sp>
    </p:spTree>
    <p:extLst>
      <p:ext uri="{BB962C8B-B14F-4D97-AF65-F5344CB8AC3E}">
        <p14:creationId xmlns:p14="http://schemas.microsoft.com/office/powerpoint/2010/main" val="65803633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Qualities Do I Need To Demonstrate?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1954" t="46362" r="47426" b="49062"/>
          <a:stretch/>
        </p:blipFill>
        <p:spPr bwMode="auto">
          <a:xfrm>
            <a:off x="533400" y="1447800"/>
            <a:ext cx="8077200" cy="44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23622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4)          </a:t>
            </a:r>
            <a:r>
              <a:rPr lang="en-GB" sz="3200" b="1" dirty="0"/>
              <a:t>Achievement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145971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Demonstrated by …the following are compulsory requirements)</a:t>
            </a:r>
          </a:p>
          <a:p>
            <a:pPr lvl="0"/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b="1" dirty="0"/>
              <a:t>Grades C and above in GCSE Maths and English by the end of year 12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b="1" dirty="0"/>
              <a:t>The achievement of all baseline target grades at the end of year 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72253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Qualities Do I Need To Demonstrate?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1954" t="46362" r="47426" b="49062"/>
          <a:stretch/>
        </p:blipFill>
        <p:spPr bwMode="auto">
          <a:xfrm>
            <a:off x="533400" y="1447800"/>
            <a:ext cx="8077200" cy="44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23622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5)</a:t>
            </a:r>
            <a:r>
              <a:rPr lang="en-GB" sz="2000" b="1" dirty="0"/>
              <a:t> </a:t>
            </a:r>
            <a:r>
              <a:rPr lang="en-GB" sz="3200" b="1" dirty="0"/>
              <a:t>Completing an Outstanding Personal Challenge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1164" y="3439418"/>
            <a:ext cx="7239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This will be unique and personal to you and may be completed inside or outside of school. Examples include…..</a:t>
            </a:r>
          </a:p>
          <a:p>
            <a:pPr lvl="0"/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Organising an event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Raising awareness of an issue (</a:t>
            </a:r>
            <a:r>
              <a:rPr lang="en-GB" sz="1600" dirty="0" err="1"/>
              <a:t>eg</a:t>
            </a:r>
            <a:r>
              <a:rPr lang="en-GB" sz="1600" dirty="0"/>
              <a:t> by planning and delivering a school or sixth form assembly)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Raising over £100 through a personal challenge (</a:t>
            </a:r>
            <a:r>
              <a:rPr lang="en-GB" sz="1600" dirty="0" err="1"/>
              <a:t>eg</a:t>
            </a:r>
            <a:r>
              <a:rPr lang="en-GB" sz="1600" dirty="0"/>
              <a:t> sponsored swim, bike ride, run, book sale)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Volunteering in your spare time (</a:t>
            </a:r>
            <a:r>
              <a:rPr lang="en-GB" sz="1600" dirty="0" err="1"/>
              <a:t>eg</a:t>
            </a:r>
            <a:r>
              <a:rPr lang="en-GB" sz="1600" dirty="0"/>
              <a:t> as a dance teacher , scout leader)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Achievements as part of your role on the Student Union Executive.</a:t>
            </a:r>
          </a:p>
        </p:txBody>
      </p:sp>
    </p:spTree>
    <p:extLst>
      <p:ext uri="{BB962C8B-B14F-4D97-AF65-F5344CB8AC3E}">
        <p14:creationId xmlns:p14="http://schemas.microsoft.com/office/powerpoint/2010/main" val="294775120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Aspiration</a:t>
            </a:r>
          </a:p>
        </p:txBody>
      </p:sp>
      <p:pic>
        <p:nvPicPr>
          <p:cNvPr id="5125" name="Picture 5" descr="http://career.iresearchnet.com/wp-content/uploads/2015/03/Aspirations-in-Career-Decis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1" y="957943"/>
            <a:ext cx="6286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403" y="4506686"/>
            <a:ext cx="28271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92D050"/>
                </a:solidFill>
              </a:rPr>
              <a:t>Dream Big</a:t>
            </a:r>
          </a:p>
          <a:p>
            <a:pPr algn="ctr"/>
            <a:r>
              <a:rPr lang="en-GB" sz="4400" b="1" dirty="0">
                <a:solidFill>
                  <a:srgbClr val="92D050"/>
                </a:solidFill>
              </a:rPr>
              <a:t>&amp;</a:t>
            </a:r>
          </a:p>
          <a:p>
            <a:pPr algn="ctr"/>
            <a:r>
              <a:rPr lang="en-GB" sz="4400" b="1" dirty="0">
                <a:solidFill>
                  <a:srgbClr val="92D050"/>
                </a:solidFill>
              </a:rPr>
              <a:t>Aim High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6058" y="4814462"/>
            <a:ext cx="38403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Back Yourself</a:t>
            </a:r>
          </a:p>
          <a:p>
            <a:r>
              <a:rPr lang="en-GB" b="1" dirty="0"/>
              <a:t>(Create opportunities &amp; Take Opportunities)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7938" y="4783684"/>
            <a:ext cx="1186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5149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26" y="265309"/>
            <a:ext cx="7543800" cy="94948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GB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Park Hall Academy Sixth Form</a:t>
            </a:r>
            <a:br>
              <a:rPr lang="en-GB" dirty="0">
                <a:solidFill>
                  <a:schemeClr val="accent1"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771525" y="2514600"/>
            <a:ext cx="8077200" cy="15001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6" y="1460447"/>
            <a:ext cx="782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529026" y="4483953"/>
            <a:ext cx="782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92D050"/>
                </a:solidFill>
              </a:rPr>
              <a:t>8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What Happens next?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" y="5897141"/>
            <a:ext cx="1243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05338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C33"/>
                </a:solidFill>
              </a:rPr>
              <a:t>What Happens Next?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33198"/>
              </p:ext>
            </p:extLst>
          </p:nvPr>
        </p:nvGraphicFramePr>
        <p:xfrm>
          <a:off x="663765" y="1323161"/>
          <a:ext cx="7674429" cy="3548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92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33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33"/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33"/>
                          </a:solidFill>
                        </a:rPr>
                        <a:t>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9">
                <a:tc>
                  <a:txBody>
                    <a:bodyPr/>
                    <a:lstStyle/>
                    <a:p>
                      <a:r>
                        <a:rPr lang="en-GB" dirty="0"/>
                        <a:t>Thursday  20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GCSE Results Day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 be confirmed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79">
                <a:tc>
                  <a:txBody>
                    <a:bodyPr/>
                    <a:lstStyle/>
                    <a:p>
                      <a:r>
                        <a:rPr lang="en-GB" dirty="0"/>
                        <a:t>Friday 21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form enrolment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 be confirmed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0360">
                <a:tc>
                  <a:txBody>
                    <a:bodyPr/>
                    <a:lstStyle/>
                    <a:p>
                      <a:r>
                        <a:rPr lang="en-GB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First Day – Induction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To be confirmed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7327" y="5086812"/>
            <a:ext cx="79465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If you can’t make Enrolment Day please e mail your options to </a:t>
            </a:r>
            <a:r>
              <a:rPr lang="en-GB" sz="5400" dirty="0"/>
              <a:t>anorrey@parkhall.org</a:t>
            </a:r>
          </a:p>
        </p:txBody>
      </p:sp>
    </p:spTree>
    <p:extLst>
      <p:ext uri="{BB962C8B-B14F-4D97-AF65-F5344CB8AC3E}">
        <p14:creationId xmlns:p14="http://schemas.microsoft.com/office/powerpoint/2010/main" val="17732784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26" y="265309"/>
            <a:ext cx="7543800" cy="94948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GB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Park Hall Academy Sixth Form</a:t>
            </a:r>
            <a:br>
              <a:rPr lang="en-GB" dirty="0">
                <a:solidFill>
                  <a:schemeClr val="accent1"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771525" y="2514600"/>
            <a:ext cx="8077200" cy="15001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6" y="1460447"/>
            <a:ext cx="782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529026" y="4483953"/>
            <a:ext cx="782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800" dirty="0">
                <a:solidFill>
                  <a:srgbClr val="92D050"/>
                </a:solidFill>
              </a:rPr>
              <a:t>1) Virtual Taster Sessions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" y="5897141"/>
            <a:ext cx="1243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2830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233" t="14332" r="14128" b="8572"/>
          <a:stretch/>
        </p:blipFill>
        <p:spPr>
          <a:xfrm>
            <a:off x="236893" y="1484092"/>
            <a:ext cx="8122764" cy="4986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EA4C91-0D19-4F4D-AB60-74BEE4AC63E4}"/>
              </a:ext>
            </a:extLst>
          </p:cNvPr>
          <p:cNvSpPr txBox="1"/>
          <p:nvPr/>
        </p:nvSpPr>
        <p:spPr>
          <a:xfrm>
            <a:off x="1106424" y="449545"/>
            <a:ext cx="693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‘would’ our Taster Day have looked like?</a:t>
            </a:r>
          </a:p>
        </p:txBody>
      </p:sp>
    </p:spTree>
    <p:extLst>
      <p:ext uri="{BB962C8B-B14F-4D97-AF65-F5344CB8AC3E}">
        <p14:creationId xmlns:p14="http://schemas.microsoft.com/office/powerpoint/2010/main" val="10103823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10BA1-A726-4F33-8266-2D7B56A6D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4633" y="446980"/>
            <a:ext cx="5234734" cy="735853"/>
          </a:xfrm>
        </p:spPr>
        <p:txBody>
          <a:bodyPr/>
          <a:lstStyle/>
          <a:p>
            <a:r>
              <a:rPr lang="en-GB" sz="3600" dirty="0">
                <a:solidFill>
                  <a:srgbClr val="FFC000"/>
                </a:solidFill>
              </a:rPr>
              <a:t>Virtual Taster Sessions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EDC07-08FE-4296-A10E-0ADAA549E5FD}"/>
              </a:ext>
            </a:extLst>
          </p:cNvPr>
          <p:cNvSpPr txBox="1"/>
          <p:nvPr/>
        </p:nvSpPr>
        <p:spPr>
          <a:xfrm>
            <a:off x="694944" y="1440449"/>
            <a:ext cx="73958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All of our A level and </a:t>
            </a:r>
            <a:r>
              <a:rPr lang="en-GB" dirty="0" err="1">
                <a:solidFill>
                  <a:schemeClr val="accent1"/>
                </a:solidFill>
              </a:rPr>
              <a:t>Btec</a:t>
            </a:r>
            <a:r>
              <a:rPr lang="en-GB" dirty="0">
                <a:solidFill>
                  <a:schemeClr val="accent1"/>
                </a:solidFill>
              </a:rPr>
              <a:t> subjects have created induction packs that enable you to get a ‘taste’ of that subject ahead of September.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By completing these over the next few weeks you will be able to lay down a ‘foundation’ of understanding that will support your transition into the 6</a:t>
            </a:r>
            <a:r>
              <a:rPr lang="en-GB" baseline="30000" dirty="0">
                <a:solidFill>
                  <a:schemeClr val="accent1"/>
                </a:solidFill>
              </a:rPr>
              <a:t>th</a:t>
            </a:r>
            <a:r>
              <a:rPr lang="en-GB" dirty="0">
                <a:solidFill>
                  <a:schemeClr val="accent1"/>
                </a:solidFill>
              </a:rPr>
              <a:t> form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You can access all of these taster packs via the Park Hall website (Sixth Form &gt; Curriculum &gt; Subject Information &amp; Preparation) or click on the link below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Sixth Form Subject Information &amp; Preparation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8690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24FC-5EF1-41AD-9FB3-B785C357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AF3F1-F3F4-4164-8C20-5DC08DDD4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EAFBA-29F3-40BA-BEA0-E0E78C2A9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4" t="11922" r="5166" b="6079"/>
          <a:stretch/>
        </p:blipFill>
        <p:spPr>
          <a:xfrm>
            <a:off x="548641" y="722376"/>
            <a:ext cx="769924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742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9CCB86-5C9C-44B1-8D28-83AE06818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5" r="23164"/>
          <a:stretch/>
        </p:blipFill>
        <p:spPr>
          <a:xfrm>
            <a:off x="219456" y="1639062"/>
            <a:ext cx="4974336" cy="4789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D0C71F-6E95-42C7-AC9A-8DD3DB2E2642}"/>
              </a:ext>
            </a:extLst>
          </p:cNvPr>
          <p:cNvSpPr txBox="1"/>
          <p:nvPr/>
        </p:nvSpPr>
        <p:spPr>
          <a:xfrm>
            <a:off x="1572768" y="429768"/>
            <a:ext cx="572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A level Geography materials are shown as an example below.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E961A-7428-4A03-B937-E29B002DFAB2}"/>
              </a:ext>
            </a:extLst>
          </p:cNvPr>
          <p:cNvSpPr txBox="1"/>
          <p:nvPr/>
        </p:nvSpPr>
        <p:spPr>
          <a:xfrm>
            <a:off x="5431536" y="1639062"/>
            <a:ext cx="2825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are still not 100% sure about what you want to study next year – don’t worry.</a:t>
            </a:r>
          </a:p>
          <a:p>
            <a:endParaRPr lang="en-GB" dirty="0"/>
          </a:p>
          <a:p>
            <a:r>
              <a:rPr lang="en-GB" dirty="0"/>
              <a:t>These activities will tell you more about the subject and help you find out whether or not it is for you.</a:t>
            </a:r>
          </a:p>
        </p:txBody>
      </p:sp>
    </p:spTree>
    <p:extLst>
      <p:ext uri="{BB962C8B-B14F-4D97-AF65-F5344CB8AC3E}">
        <p14:creationId xmlns:p14="http://schemas.microsoft.com/office/powerpoint/2010/main" val="33089815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ark Hall Normal">
  <a:themeElements>
    <a:clrScheme name="Park Hall Normal">
      <a:dk1>
        <a:srgbClr val="000032"/>
      </a:dk1>
      <a:lt1>
        <a:srgbClr val="FFCC33"/>
      </a:lt1>
      <a:dk2>
        <a:srgbClr val="000032"/>
      </a:dk2>
      <a:lt2>
        <a:srgbClr val="FFCC33"/>
      </a:lt2>
      <a:accent1>
        <a:srgbClr val="FFFFFF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00"/>
      </a:accent6>
      <a:hlink>
        <a:srgbClr val="FFCC33"/>
      </a:hlink>
      <a:folHlink>
        <a:srgbClr val="99CCFF"/>
      </a:folHlink>
    </a:clrScheme>
    <a:fontScheme name="Custom 1">
      <a:majorFont>
        <a:latin typeface="Droid Serif"/>
        <a:ea typeface=""/>
        <a:cs typeface=""/>
      </a:majorFont>
      <a:minorFont>
        <a:latin typeface="Droid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odrush Norm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odrush Norm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rush Norm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rush Norm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rush Norm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rush Norm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rush Norm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rush Normal 8">
        <a:dk1>
          <a:srgbClr val="336600"/>
        </a:dk1>
        <a:lt1>
          <a:srgbClr val="FFFFFF"/>
        </a:lt1>
        <a:dk2>
          <a:srgbClr val="008000"/>
        </a:dk2>
        <a:lt2>
          <a:srgbClr val="003300"/>
        </a:lt2>
        <a:accent1>
          <a:srgbClr val="FF9900"/>
        </a:accent1>
        <a:accent2>
          <a:srgbClr val="00FFFF"/>
        </a:accent2>
        <a:accent3>
          <a:srgbClr val="AAC0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6596</TotalTime>
  <Words>2374</Words>
  <Application>Microsoft Office PowerPoint</Application>
  <PresentationFormat>On-screen Show (4:3)</PresentationFormat>
  <Paragraphs>435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Adobe Ming Std L</vt:lpstr>
      <vt:lpstr>Arial</vt:lpstr>
      <vt:lpstr>Droid Serif</vt:lpstr>
      <vt:lpstr>Times New Roman</vt:lpstr>
      <vt:lpstr>Park Hall Normal</vt:lpstr>
      <vt:lpstr>Welcome to Park Hall Sixth Form</vt:lpstr>
      <vt:lpstr>Welcome to Park Hall Sixth Form</vt:lpstr>
      <vt:lpstr> Park Hall Academy  Sixth Form </vt:lpstr>
      <vt:lpstr>Aims for the Day</vt:lpstr>
      <vt:lpstr> Park Hall Academy Sixth Form </vt:lpstr>
      <vt:lpstr>PowerPoint Presentation</vt:lpstr>
      <vt:lpstr>PowerPoint Presentation</vt:lpstr>
      <vt:lpstr>PowerPoint Presentation</vt:lpstr>
      <vt:lpstr>PowerPoint Presentation</vt:lpstr>
      <vt:lpstr> Park Hall Academy Sixth Form </vt:lpstr>
      <vt:lpstr>6th Form Grades</vt:lpstr>
      <vt:lpstr>Making Informed Subject Choices</vt:lpstr>
      <vt:lpstr>Making Informed Subject Choices</vt:lpstr>
      <vt:lpstr> Park Hall Academy Sixth Form </vt:lpstr>
      <vt:lpstr>PowerPoint Presentation</vt:lpstr>
      <vt:lpstr>PowerPoint Presentation</vt:lpstr>
      <vt:lpstr>PowerPoint Presentation</vt:lpstr>
      <vt:lpstr> Park Hall Academy Sixth Form </vt:lpstr>
      <vt:lpstr>Your Success in 2022 Depends on making  good decisions now.</vt:lpstr>
      <vt:lpstr> Park Hall Academy Sixth Form </vt:lpstr>
      <vt:lpstr>What does Success Look like?</vt:lpstr>
      <vt:lpstr>PowerPoint Presentation</vt:lpstr>
      <vt:lpstr>PowerPoint Presentation</vt:lpstr>
      <vt:lpstr>Factors that Influence Your Earnings</vt:lpstr>
      <vt:lpstr>Education</vt:lpstr>
      <vt:lpstr>The Bus Starts of with 100 people on it. How many people get off at each stop?</vt:lpstr>
      <vt:lpstr>PowerPoint Presentation</vt:lpstr>
      <vt:lpstr> Park Hall Academy Sixth Form </vt:lpstr>
      <vt:lpstr>PowerPoint Presentation</vt:lpstr>
      <vt:lpstr>What is ‘Marketing Me’?</vt:lpstr>
      <vt:lpstr>How can I use my time in the Sixth Form to market myself?</vt:lpstr>
      <vt:lpstr> Park Hall Academy Sixth Form </vt:lpstr>
      <vt:lpstr>PowerPoint Presentation</vt:lpstr>
      <vt:lpstr>New facilities &amp; Independence…</vt:lpstr>
      <vt:lpstr>Business Dress Code</vt:lpstr>
      <vt:lpstr>Guiding Principles </vt:lpstr>
      <vt:lpstr>6th form Standards</vt:lpstr>
      <vt:lpstr>Initial Skills Assessment</vt:lpstr>
      <vt:lpstr>Where Can I access support?</vt:lpstr>
      <vt:lpstr>Enrichment &amp; Employability</vt:lpstr>
      <vt:lpstr>Academy Colours</vt:lpstr>
      <vt:lpstr>What Qualities Do I Need To Demonstrate?</vt:lpstr>
      <vt:lpstr>What Qualities Do I Need To Demonstrate?</vt:lpstr>
      <vt:lpstr>What Qualities Do I Need To Demonstrate?</vt:lpstr>
      <vt:lpstr>What Qualities Do I Need To Demonstrate?</vt:lpstr>
      <vt:lpstr>What Qualities Do I Need To Demonstrate?</vt:lpstr>
      <vt:lpstr>Aspiration</vt:lpstr>
      <vt:lpstr> Park Hall Academy Sixth Form </vt:lpstr>
      <vt:lpstr>What Happens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</dc:title>
  <dc:creator>Tony Morrison</dc:creator>
  <cp:lastModifiedBy>Ian Cornell</cp:lastModifiedBy>
  <cp:revision>413</cp:revision>
  <cp:lastPrinted>2016-06-30T16:47:19Z</cp:lastPrinted>
  <dcterms:created xsi:type="dcterms:W3CDTF">2004-08-31T20:22:32Z</dcterms:created>
  <dcterms:modified xsi:type="dcterms:W3CDTF">2020-06-19T16:05:42Z</dcterms:modified>
</cp:coreProperties>
</file>